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88" r:id="rId7"/>
    <p:sldId id="289" r:id="rId8"/>
    <p:sldId id="290" r:id="rId9"/>
    <p:sldId id="291" r:id="rId10"/>
    <p:sldId id="272" r:id="rId11"/>
    <p:sldId id="292" r:id="rId12"/>
    <p:sldId id="293" r:id="rId13"/>
    <p:sldId id="294" r:id="rId14"/>
    <p:sldId id="259" r:id="rId1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9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Administ</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rativni</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sl-SI" sz="2400" dirty="0">
              <a:latin typeface="Microsoft Sans Serif" panose="020B0604020202020204" pitchFamily="34" charset="0"/>
              <a:cs typeface="Microsoft Sans Serif" panose="020B0604020202020204" pitchFamily="34" charset="0"/>
            </a:rPr>
            <a:t>Z učinkovitim načrtovanjem, usklajevanjem in upravljanjem tako ljudi kot materialnih virov olajšajte rast podjetja ali podjetja in tako v primernem trenutku zadostite vsem specifičnim zahtevam trga.</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cialni</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sl-SI" sz="2400" dirty="0">
              <a:latin typeface="Microsoft Sans Serif" panose="020B0604020202020204" pitchFamily="34" charset="0"/>
              <a:cs typeface="Microsoft Sans Serif" panose="020B0604020202020204" pitchFamily="34" charset="0"/>
            </a:rPr>
            <a:t>Zagotovite potrebno blago ali storitev, ki zadovoljuje posebne zahteve stranke. Ko potrošnik porabi izdelek ali storitev, mora to storiti na način, ki je v skladu z njegovimi potrebami in preferencami.</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chemeClr val="bg1"/>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nchor="t"/>
        <a:lstStyle/>
        <a:p>
          <a:pPr algn="ctr"/>
          <a:endParaRPr lang="en-SI"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konomski</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sl-SI" sz="2400" dirty="0">
              <a:latin typeface="Microsoft Sans Serif" panose="020B0604020202020204" pitchFamily="34" charset="0"/>
              <a:cs typeface="Microsoft Sans Serif" panose="020B0604020202020204" pitchFamily="34" charset="0"/>
            </a:rPr>
            <a:t>Določite ekonomsko verjetnost, da bo podjetje uspelo ali propadlo, ko vstopi na nov trg ali drugače uvede novo blago ali storitve. To bo vsem prihodnjim odločitvam vlilo samozavest</a:t>
          </a:r>
          <a:r>
            <a:rPr lang="en-GB" sz="2400" dirty="0">
              <a:latin typeface="Microsoft Sans Serif" panose="020B0604020202020204" pitchFamily="34" charset="0"/>
              <a:cs typeface="Microsoft Sans Serif" panose="020B0604020202020204" pitchFamily="34" charset="0"/>
            </a:rPr>
            <a:t>.</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Primarna</a:t>
          </a:r>
          <a:r>
            <a:rPr lang="en-SI"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sl-SI" sz="2400" dirty="0">
              <a:latin typeface="Microsoft Sans Serif" panose="020B0604020202020204" pitchFamily="34" charset="0"/>
              <a:cs typeface="Microsoft Sans Serif" panose="020B0604020202020204" pitchFamily="34" charset="0"/>
            </a:rPr>
            <a:t>Primarna tržna raziskava je postopek, skozi katerega se podjetja ali organizacije pogovarjajo s končnimi strankami ali najamejo tretjo osebo za izvedbo ustreznih študij za zbiranje podatkov. Zbrane informacije so lahko kvantitativne ali kvalitativne (neštevilčne) (številčni ali statistični podatki).</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Se</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kundarna</a:t>
          </a:r>
          <a:r>
            <a:rPr lang="en-SI"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sl-SI" sz="2400" dirty="0">
              <a:latin typeface="Microsoft Sans Serif" panose="020B0604020202020204" pitchFamily="34" charset="0"/>
              <a:cs typeface="Microsoft Sans Serif" panose="020B0604020202020204" pitchFamily="34" charset="0"/>
            </a:rPr>
            <a:t>Sekundarne raziskave uporabljajo podatke, ki so jih zbrali drugi viri, kot so vladni organi, tisk, poslovne zbornice itd. Publikacije tega gradiva vključujejo knjige, časopise, periodične publikacije, spletna mesta podjetij, brezplačne vladne agencije itd.</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dgm:t>
        <a:bodyPr/>
        <a:lstStyle/>
        <a:p>
          <a:endParaRPr lang="es-ES"/>
        </a:p>
      </dgm:t>
    </dgm:pt>
    <dgm:pt modelId="{1B0FDF83-6572-46D8-BF9E-343DB8A4C171}" type="pres">
      <dgm:prSet presAssocID="{4CE57F6F-AAED-4B75-B840-D6F328661C27}" presName="Name0" presStyleCnt="0">
        <dgm:presLayoutVars>
          <dgm:dir/>
          <dgm:resizeHandles val="exact"/>
        </dgm:presLayoutVars>
      </dgm:prSet>
      <dgm:spPr/>
    </dgm:pt>
    <dgm:pt modelId="{03CBBE79-C7C7-4BB8-815F-EC9883AE5482}" type="pres">
      <dgm:prSet presAssocID="{09E78CE0-9FD1-41E4-AA18-EB8ACA5E7243}" presName="node" presStyleLbl="node1" presStyleIdx="0" presStyleCnt="2">
        <dgm:presLayoutVars>
          <dgm:bulletEnabled val="1"/>
        </dgm:presLayoutVars>
      </dgm:prSet>
      <dgm:spPr/>
    </dgm:pt>
    <dgm:pt modelId="{0AFABA49-C0FA-4078-B0FD-629FDB892CB4}" type="pres">
      <dgm:prSet presAssocID="{0073AA99-A9E4-4984-98E6-B6B5CC98A412}" presName="sibTrans" presStyleLbl="sibTrans2D1" presStyleIdx="0" presStyleCnt="1"/>
      <dgm:spPr/>
    </dgm:pt>
    <dgm:pt modelId="{A70F024A-CE11-464F-9EE0-3CDBBA946FC1}" type="pres">
      <dgm:prSet presAssocID="{0073AA99-A9E4-4984-98E6-B6B5CC98A412}" presName="connectorText" presStyleLbl="sibTrans2D1" presStyleIdx="0" presStyleCnt="1"/>
      <dgm:spPr/>
    </dgm:pt>
    <dgm:pt modelId="{30C472E5-C439-4945-8555-1B9F9B27322C}" type="pres">
      <dgm:prSet presAssocID="{86D96DDC-2FE0-4BB0-B39C-6F2A05DE171B}" presName="node" presStyleLbl="node1" presStyleIdx="1" presStyleCnt="2">
        <dgm:presLayoutVars>
          <dgm:bulletEnabled val="1"/>
        </dgm:presLayoutVars>
      </dgm:prSet>
      <dgm:spPr/>
    </dgm:pt>
  </dgm:ptLst>
  <dgm:cxnLst>
    <dgm:cxn modelId="{C3DC6646-6CD9-4461-ABCE-55BA8904F1B8}" type="presOf" srcId="{0073AA99-A9E4-4984-98E6-B6B5CC98A412}" destId="{0AFABA49-C0FA-4078-B0FD-629FDB892CB4}" srcOrd="0"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A64B73A2-571D-4BFC-929E-5A7C14403986}" type="presOf" srcId="{86D96DDC-2FE0-4BB0-B39C-6F2A05DE171B}" destId="{30C472E5-C439-4945-8555-1B9F9B27322C}" srcOrd="0" destOrd="0" presId="urn:microsoft.com/office/officeart/2005/8/layout/process1"/>
    <dgm:cxn modelId="{2D6AA1AC-160E-4BB6-AC40-E1254C663D48}" type="presOf" srcId="{4CE57F6F-AAED-4B75-B840-D6F328661C27}" destId="{1B0FDF83-6572-46D8-BF9E-343DB8A4C171}"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813514CF-FE3F-4E43-B5D1-F4FB4E821352}" type="presOf" srcId="{09E78CE0-9FD1-41E4-AA18-EB8ACA5E7243}" destId="{03CBBE79-C7C7-4BB8-815F-EC9883AE5482}" srcOrd="0" destOrd="0" presId="urn:microsoft.com/office/officeart/2005/8/layout/process1"/>
    <dgm:cxn modelId="{7FD5F1F3-CABE-412E-B8DC-688159E00BA2}" type="presOf" srcId="{0073AA99-A9E4-4984-98E6-B6B5CC98A412}" destId="{A70F024A-CE11-464F-9EE0-3CDBBA946FC1}" srcOrd="1" destOrd="0" presId="urn:microsoft.com/office/officeart/2005/8/layout/process1"/>
    <dgm:cxn modelId="{1D374B54-98E2-49BE-887D-3742F97612B9}" type="presParOf" srcId="{1B0FDF83-6572-46D8-BF9E-343DB8A4C171}" destId="{03CBBE79-C7C7-4BB8-815F-EC9883AE5482}" srcOrd="0" destOrd="0" presId="urn:microsoft.com/office/officeart/2005/8/layout/process1"/>
    <dgm:cxn modelId="{DBF3A8D4-F8B3-4239-94A5-9696EA5F8358}" type="presParOf" srcId="{1B0FDF83-6572-46D8-BF9E-343DB8A4C171}" destId="{0AFABA49-C0FA-4078-B0FD-629FDB892CB4}" srcOrd="1" destOrd="0" presId="urn:microsoft.com/office/officeart/2005/8/layout/process1"/>
    <dgm:cxn modelId="{CC510B89-DADD-4E8D-8237-E4E29306488F}" type="presParOf" srcId="{0AFABA49-C0FA-4078-B0FD-629FDB892CB4}" destId="{A70F024A-CE11-464F-9EE0-3CDBBA946FC1}" srcOrd="0" destOrd="0" presId="urn:microsoft.com/office/officeart/2005/8/layout/process1"/>
    <dgm:cxn modelId="{67B4AC8A-86ED-4D66-80BD-578C8F95A5D8}" type="presParOf" srcId="{1B0FDF83-6572-46D8-BF9E-343DB8A4C171}" destId="{30C472E5-C439-4945-8555-1B9F9B27322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361153"/>
          <a:ext cx="3843337" cy="435978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Administ</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rativni</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sl-SI" sz="2400" kern="1200" dirty="0">
              <a:latin typeface="Microsoft Sans Serif" panose="020B0604020202020204" pitchFamily="34" charset="0"/>
              <a:cs typeface="Microsoft Sans Serif" panose="020B0604020202020204" pitchFamily="34" charset="0"/>
            </a:rPr>
            <a:t>Z učinkovitim načrtovanjem, usklajevanjem in upravljanjem tako ljudi kot materialnih virov olajšajte rast podjetja ali podjetja in tako v primernem trenutku zadostite vsem specifičnim zahtevam trga.</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25425" y="473720"/>
        <a:ext cx="3618203" cy="4134651"/>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361153"/>
          <a:ext cx="3843337" cy="435978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cialni</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sl-SI" sz="2400" kern="1200" dirty="0">
              <a:latin typeface="Microsoft Sans Serif" panose="020B0604020202020204" pitchFamily="34" charset="0"/>
              <a:cs typeface="Microsoft Sans Serif" panose="020B0604020202020204" pitchFamily="34" charset="0"/>
            </a:rPr>
            <a:t>Zagotovite potrebno blago ali storitev, ki zadovoljuje posebne zahteve stranke. Ko potrošnik porabi izdelek ali storitev, mora to storiti na način, ki je v skladu z njegovimi potrebami in preferencami.</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506098" y="473720"/>
        <a:ext cx="3618203" cy="4134651"/>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361153"/>
          <a:ext cx="3843337" cy="435978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endParaRPr lang="en-SI"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konomski</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sl-SI" sz="2400" kern="1200" dirty="0">
              <a:latin typeface="Microsoft Sans Serif" panose="020B0604020202020204" pitchFamily="34" charset="0"/>
              <a:cs typeface="Microsoft Sans Serif" panose="020B0604020202020204" pitchFamily="34" charset="0"/>
            </a:rPr>
            <a:t>Določite ekonomsko verjetnost, da bo podjetje uspelo ali propadlo, ko vstopi na nov trg ali drugače uvede novo blago ali storitve. To bo vsem prihodnjim odločitvam vlilo samozavest</a:t>
          </a:r>
          <a:r>
            <a:rPr lang="en-GB"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86770" y="473720"/>
        <a:ext cx="3618203" cy="4134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BBE79-C7C7-4BB8-815F-EC9883AE5482}">
      <dsp:nvSpPr>
        <dsp:cNvPr id="0" name=""/>
        <dsp:cNvSpPr/>
      </dsp:nvSpPr>
      <dsp:spPr>
        <a:xfrm>
          <a:off x="2381" y="542128"/>
          <a:ext cx="5078015" cy="404654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Primarna</a:t>
          </a:r>
          <a:r>
            <a:rPr lang="en-SI"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sl-SI" sz="2400" kern="1200" dirty="0">
              <a:latin typeface="Microsoft Sans Serif" panose="020B0604020202020204" pitchFamily="34" charset="0"/>
              <a:cs typeface="Microsoft Sans Serif" panose="020B0604020202020204" pitchFamily="34" charset="0"/>
            </a:rPr>
            <a:t>Primarna tržna raziskava je postopek, skozi katerega se podjetja ali organizacije pogovarjajo s končnimi strankami ali najamejo tretjo osebo za izvedbo ustreznih študij za zbiranje podatkov. Zbrane informacije so lahko kvantitativne ali kvalitativne (neštevilčne) (številčni ali statistični podatki).</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20900" y="660647"/>
        <a:ext cx="4840977" cy="3809505"/>
      </dsp:txXfrm>
    </dsp:sp>
    <dsp:sp modelId="{0AFABA49-C0FA-4078-B0FD-629FDB892CB4}">
      <dsp:nvSpPr>
        <dsp:cNvPr id="0" name=""/>
        <dsp:cNvSpPr/>
      </dsp:nvSpPr>
      <dsp:spPr>
        <a:xfrm>
          <a:off x="5588198" y="1935726"/>
          <a:ext cx="1076539" cy="1259347"/>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es-ES" sz="5400" kern="1200"/>
        </a:p>
      </dsp:txBody>
      <dsp:txXfrm>
        <a:off x="5588198" y="2187595"/>
        <a:ext cx="753577" cy="755609"/>
      </dsp:txXfrm>
    </dsp:sp>
    <dsp:sp modelId="{30C472E5-C439-4945-8555-1B9F9B27322C}">
      <dsp:nvSpPr>
        <dsp:cNvPr id="0" name=""/>
        <dsp:cNvSpPr/>
      </dsp:nvSpPr>
      <dsp:spPr>
        <a:xfrm>
          <a:off x="7111603" y="542128"/>
          <a:ext cx="5078015" cy="404654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Se</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kundarna</a:t>
          </a:r>
          <a:r>
            <a:rPr lang="en-SI"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sl-SI" sz="2400" kern="1200" dirty="0">
              <a:latin typeface="Microsoft Sans Serif" panose="020B0604020202020204" pitchFamily="34" charset="0"/>
              <a:cs typeface="Microsoft Sans Serif" panose="020B0604020202020204" pitchFamily="34" charset="0"/>
            </a:rPr>
            <a:t>Sekundarne raziskave uporabljajo podatke, ki so jih zbrali drugi viri, kot so vladni organi, tisk, poslovne zbornice itd. Publikacije tega gradiva vključujejo knjige, časopise, periodične publikacije, spletna mesta podjetij, brezplačne vladne agencije itd.</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7230122" y="660647"/>
        <a:ext cx="4840977" cy="380950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ofstede-insights.com/models/national-cultur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3505200" y="6438900"/>
            <a:ext cx="11277600" cy="769441"/>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n-SI" sz="4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r>
              <a:rPr lang="en-SI"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trga</a:t>
            </a:r>
            <a:r>
              <a:rPr lang="en-US"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&amp; </a:t>
            </a:r>
            <a:r>
              <a:rPr lang="en-SI" sz="4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Analiza</a:t>
            </a:r>
            <a:r>
              <a:rPr lang="en-SI"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trga</a:t>
            </a:r>
            <a:endPar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0247050" cy="5863144"/>
          </a:xfrm>
          <a:prstGeom prst="rect">
            <a:avLst/>
          </a:prstGeom>
          <a:noFill/>
        </p:spPr>
        <p:txBody>
          <a:bodyPr wrap="square" rtlCol="0">
            <a:spAutoFit/>
          </a:bodyPr>
          <a:lstStyle/>
          <a:p>
            <a:pPr algn="just"/>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Hofstedejeva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teorija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kulturnih</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dimenzij</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okvir</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ki se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uporablja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razumevanje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razlik</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državami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in za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razločevanje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načinov</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poslovanja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različnih</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kulturah</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Z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drugimi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besedami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okvir</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se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uporablja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razlikovanje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različnimi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nacionalnimi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kulturami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dimenzijami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oceno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njihovega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vpliva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poslovno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okolje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Hofstede je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identificiral</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šest</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kategorij</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ki</a:t>
            </a:r>
            <a:r>
              <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rPr>
              <a:t> o</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predeljujejo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Indeks</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razdalje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moči</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Kolektivizem</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proti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individualizmu</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Indeks</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izogibanja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negotovosti</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Ženstvenost</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proti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moškosti</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Kratkoročna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proti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dolgoročni</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usmeritvi</a:t>
            </a:r>
            <a:endParaRPr lang="en-SI"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Zadrževanje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Popuščanje</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57334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Okvir</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analize</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trga</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Šest</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razsežnosti</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nacionalne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kulture</a:t>
            </a:r>
            <a:endParaRPr lang="en-US" sz="4800" b="1" dirty="0">
              <a:solidFill>
                <a:srgbClr val="E076D1"/>
              </a:solidFill>
            </a:endParaRPr>
          </a:p>
        </p:txBody>
      </p:sp>
      <p:pic>
        <p:nvPicPr>
          <p:cNvPr id="2" name="Immagine 1"/>
          <p:cNvPicPr>
            <a:picLocks noChangeAspect="1"/>
          </p:cNvPicPr>
          <p:nvPr/>
        </p:nvPicPr>
        <p:blipFill>
          <a:blip r:embed="rId2"/>
          <a:stretch>
            <a:fillRect/>
          </a:stretch>
        </p:blipFill>
        <p:spPr>
          <a:xfrm>
            <a:off x="10896600" y="2043619"/>
            <a:ext cx="6400800" cy="6166981"/>
          </a:xfrm>
          <a:prstGeom prst="rect">
            <a:avLst/>
          </a:prstGeom>
          <a:ln>
            <a:solidFill>
              <a:srgbClr val="B05894"/>
            </a:solidFill>
          </a:ln>
        </p:spPr>
      </p:pic>
    </p:spTree>
    <p:extLst>
      <p:ext uri="{BB962C8B-B14F-4D97-AF65-F5344CB8AC3E}">
        <p14:creationId xmlns:p14="http://schemas.microsoft.com/office/powerpoint/2010/main" val="299371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57334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Okvir</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analize</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trga</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Poglobljeni</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potop</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Hofstedejev</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model</a:t>
            </a:r>
            <a:endParaRPr lang="en-US" sz="4800" b="1" dirty="0">
              <a:solidFill>
                <a:srgbClr val="E076D1"/>
              </a:solidFill>
            </a:endParaRPr>
          </a:p>
        </p:txBody>
      </p:sp>
      <p:sp>
        <p:nvSpPr>
          <p:cNvPr id="22" name="CasellaDiTesto 21">
            <a:extLst>
              <a:ext uri="{FF2B5EF4-FFF2-40B4-BE49-F238E27FC236}">
                <a16:creationId xmlns:a16="http://schemas.microsoft.com/office/drawing/2014/main" id="{BEA0FF3A-FE75-94B1-D18D-42753ECA6E59}"/>
              </a:ext>
            </a:extLst>
          </p:cNvPr>
          <p:cNvSpPr txBox="1"/>
          <p:nvPr/>
        </p:nvSpPr>
        <p:spPr>
          <a:xfrm>
            <a:off x="466670" y="2392678"/>
            <a:ext cx="2632168" cy="3693319"/>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Indeks</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razdalje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moči</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(PDI)</a:t>
            </a:r>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razsežnost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izraža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stopnjo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do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katere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manj</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močni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člani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sprejemajo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pričakujejo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 je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moč</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neenakomerno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porazdeljena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Temeljno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vprašanje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kako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obravnava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neenakosti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ljudmi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3" name="CasellaDiTesto 22">
            <a:extLst>
              <a:ext uri="{FF2B5EF4-FFF2-40B4-BE49-F238E27FC236}">
                <a16:creationId xmlns:a16="http://schemas.microsoft.com/office/drawing/2014/main" id="{BEA0FF3A-FE75-94B1-D18D-42753ECA6E59}"/>
              </a:ext>
            </a:extLst>
          </p:cNvPr>
          <p:cNvSpPr txBox="1"/>
          <p:nvPr/>
        </p:nvSpPr>
        <p:spPr>
          <a:xfrm>
            <a:off x="3375616" y="2392678"/>
            <a:ext cx="2632168" cy="4247317"/>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Individualizem</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Kolektivizem</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(IDV)</a:t>
            </a:r>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Visoko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stran</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razsežnosti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imenovano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individualizem</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mogoče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definirati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kot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naklonjenost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ohlapno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povezanemu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družbenemu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okviru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katerem</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se od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posameznikov</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pričakuje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bodo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skrbeli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le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zase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za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svoje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ožje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družine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4" name="CasellaDiTesto 23">
            <a:extLst>
              <a:ext uri="{FF2B5EF4-FFF2-40B4-BE49-F238E27FC236}">
                <a16:creationId xmlns:a16="http://schemas.microsoft.com/office/drawing/2014/main" id="{BEA0FF3A-FE75-94B1-D18D-42753ECA6E59}"/>
              </a:ext>
            </a:extLst>
          </p:cNvPr>
          <p:cNvSpPr txBox="1"/>
          <p:nvPr/>
        </p:nvSpPr>
        <p:spPr>
          <a:xfrm>
            <a:off x="6284562" y="2392678"/>
            <a:ext cx="2632168" cy="6186309"/>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Moškost</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proti</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ženskosti</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(MAS)</a:t>
            </a:r>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Stran</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moškosti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dimenzije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predstavlja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prednost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dosežke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junaštvo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samozavest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materialne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nagrade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uspeh</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splošno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bolj</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konkurenčna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Njeno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nasprotje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ženstvenost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predstavlja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naklonjenost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sodelovanju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skromnost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skrb</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šibke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kakovost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življenja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splošno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bolj</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usmerjena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k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soglasju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GB"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5" name="CasellaDiTesto 24">
            <a:extLst>
              <a:ext uri="{FF2B5EF4-FFF2-40B4-BE49-F238E27FC236}">
                <a16:creationId xmlns:a16="http://schemas.microsoft.com/office/drawing/2014/main" id="{BEA0FF3A-FE75-94B1-D18D-42753ECA6E59}"/>
              </a:ext>
            </a:extLst>
          </p:cNvPr>
          <p:cNvSpPr txBox="1"/>
          <p:nvPr/>
        </p:nvSpPr>
        <p:spPr>
          <a:xfrm>
            <a:off x="9193508" y="2392678"/>
            <a:ext cx="2632168" cy="5355312"/>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Indeks</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izogibanja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negotovosti</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(UAI)</a:t>
            </a:r>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Dimenzija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izogibanja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negotovosti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izraža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stopnjo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do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katere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člani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počutijo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nelagodno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zaradi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negotovosti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dvoumnosti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Temeljno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vprašanje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kako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sooča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dejstvom</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prihodnosti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nikoli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mogoče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poznati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naj</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poskušamo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nadzirati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prihodnost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ji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preprosto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dovolimo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 se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zgodi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6" name="CasellaDiTesto 25">
            <a:extLst>
              <a:ext uri="{FF2B5EF4-FFF2-40B4-BE49-F238E27FC236}">
                <a16:creationId xmlns:a16="http://schemas.microsoft.com/office/drawing/2014/main" id="{BEA0FF3A-FE75-94B1-D18D-42753ECA6E59}"/>
              </a:ext>
            </a:extLst>
          </p:cNvPr>
          <p:cNvSpPr txBox="1"/>
          <p:nvPr/>
        </p:nvSpPr>
        <p:spPr>
          <a:xfrm>
            <a:off x="12102454" y="2392678"/>
            <a:ext cx="2632168" cy="3970318"/>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Dolgoročna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kratkoročna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usmerjenost</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(LTO)</a:t>
            </a:r>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Vsaka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mora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ob</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soočanju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izzivi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sedanjosti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prihodnosti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ohraniti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nekaj</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vezi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svojo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preteklostjo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različno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dajejo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prednost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dvema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eksistencialnima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ciljema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7" name="CasellaDiTesto 26">
            <a:extLst>
              <a:ext uri="{FF2B5EF4-FFF2-40B4-BE49-F238E27FC236}">
                <a16:creationId xmlns:a16="http://schemas.microsoft.com/office/drawing/2014/main" id="{BEA0FF3A-FE75-94B1-D18D-42753ECA6E59}"/>
              </a:ext>
            </a:extLst>
          </p:cNvPr>
          <p:cNvSpPr txBox="1"/>
          <p:nvPr/>
        </p:nvSpPr>
        <p:spPr>
          <a:xfrm>
            <a:off x="15011400" y="2392678"/>
            <a:ext cx="2632168" cy="3693319"/>
          </a:xfrm>
          <a:prstGeom prst="rect">
            <a:avLst/>
          </a:prstGeom>
          <a:noFill/>
        </p:spPr>
        <p:txBody>
          <a:bodyPr wrap="square" rtlCol="0">
            <a:spAutoFit/>
          </a:bodyPr>
          <a:lstStyle/>
          <a:p>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Uživanje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Omejevanje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(IVR)</a:t>
            </a:r>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Vsaka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mora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ob</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soočanju</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izzivi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sedanjosti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prihodnosti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ohraniti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nekaj</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vezi</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svojo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preteklostjo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Družbe</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različno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dajejo</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prednost</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dvema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eksistencialnima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ciljema</a:t>
            </a:r>
            <a:r>
              <a:rPr lang="en-US"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8" name="Connettore diritto 27">
            <a:extLst>
              <a:ext uri="{FF2B5EF4-FFF2-40B4-BE49-F238E27FC236}">
                <a16:creationId xmlns:a16="http://schemas.microsoft.com/office/drawing/2014/main" id="{40F1DE3A-5E14-1EB0-D6FF-6C1A7A8FA3EB}"/>
              </a:ext>
            </a:extLst>
          </p:cNvPr>
          <p:cNvCxnSpPr>
            <a:cxnSpLocks/>
          </p:cNvCxnSpPr>
          <p:nvPr/>
        </p:nvCxnSpPr>
        <p:spPr>
          <a:xfrm>
            <a:off x="3237227"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6146173"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40F1DE3A-5E14-1EB0-D6FF-6C1A7A8FA3EB}"/>
              </a:ext>
            </a:extLst>
          </p:cNvPr>
          <p:cNvCxnSpPr>
            <a:cxnSpLocks/>
          </p:cNvCxnSpPr>
          <p:nvPr/>
        </p:nvCxnSpPr>
        <p:spPr>
          <a:xfrm>
            <a:off x="9055119"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0F1DE3A-5E14-1EB0-D6FF-6C1A7A8FA3EB}"/>
              </a:ext>
            </a:extLst>
          </p:cNvPr>
          <p:cNvCxnSpPr>
            <a:cxnSpLocks/>
          </p:cNvCxnSpPr>
          <p:nvPr/>
        </p:nvCxnSpPr>
        <p:spPr>
          <a:xfrm>
            <a:off x="11964065"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40F1DE3A-5E14-1EB0-D6FF-6C1A7A8FA3EB}"/>
              </a:ext>
            </a:extLst>
          </p:cNvPr>
          <p:cNvCxnSpPr>
            <a:cxnSpLocks/>
          </p:cNvCxnSpPr>
          <p:nvPr/>
        </p:nvCxnSpPr>
        <p:spPr>
          <a:xfrm>
            <a:off x="14873011" y="24765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a16="http://schemas.microsoft.com/office/drawing/2014/main" id="{25428F14-25ED-43DA-7F9A-9BB54D0C93D2}"/>
              </a:ext>
            </a:extLst>
          </p:cNvPr>
          <p:cNvSpPr txBox="1"/>
          <p:nvPr/>
        </p:nvSpPr>
        <p:spPr>
          <a:xfrm>
            <a:off x="627799" y="8279368"/>
            <a:ext cx="13599850" cy="369332"/>
          </a:xfrm>
          <a:prstGeom prst="rect">
            <a:avLst/>
          </a:prstGeom>
          <a:noFill/>
        </p:spPr>
        <p:txBody>
          <a:bodyPr wrap="square" rtlCol="0">
            <a:spAutoFit/>
          </a:bodyPr>
          <a:lstStyle/>
          <a:p>
            <a:r>
              <a:rPr lang="en-SI" dirty="0">
                <a:latin typeface="Microsoft Sans Serif" panose="020B0604020202020204" pitchFamily="34" charset="0"/>
                <a:ea typeface="Microsoft Sans Serif" panose="020B0604020202020204" pitchFamily="34" charset="0"/>
                <a:cs typeface="Microsoft Sans Serif" panose="020B0604020202020204" pitchFamily="34" charset="0"/>
              </a:rPr>
              <a:t>Vir</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HOFSTEDE INSIGHTS,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https://www.hofstede-insights.com/models/national-culture/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255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Povzetek</a:t>
            </a:r>
            <a:r>
              <a:rPr lang="en-US" sz="5500" b="1" dirty="0">
                <a:solidFill>
                  <a:srgbClr val="B05894"/>
                </a:solidFill>
              </a:rPr>
              <a:t> </a:t>
            </a: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grpSp>
        <p:nvGrpSpPr>
          <p:cNvPr id="2" name="Gruppo 1"/>
          <p:cNvGrpSpPr/>
          <p:nvPr/>
        </p:nvGrpSpPr>
        <p:grpSpPr>
          <a:xfrm>
            <a:off x="2883363" y="2358751"/>
            <a:ext cx="12521274" cy="5631550"/>
            <a:chOff x="1752600" y="2628900"/>
            <a:chExt cx="12521274" cy="5631550"/>
          </a:xfrm>
        </p:grpSpPr>
        <p:sp>
          <p:nvSpPr>
            <p:cNvPr id="42" name="Rectángulo 19">
              <a:extLst>
                <a:ext uri="{FF2B5EF4-FFF2-40B4-BE49-F238E27FC236}">
                  <a16:creationId xmlns:a16="http://schemas.microsoft.com/office/drawing/2014/main" id="{785C1DB3-25FB-3AD4-CCC1-4D6B982DAABA}"/>
                </a:ext>
              </a:extLst>
            </p:cNvPr>
            <p:cNvSpPr/>
            <p:nvPr/>
          </p:nvSpPr>
          <p:spPr>
            <a:xfrm>
              <a:off x="10921074" y="2643923"/>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18">
              <a:extLst>
                <a:ext uri="{FF2B5EF4-FFF2-40B4-BE49-F238E27FC236}">
                  <a16:creationId xmlns:a16="http://schemas.microsoft.com/office/drawing/2014/main" id="{FC7E83DD-3641-D2F1-E241-532A461817B2}"/>
                </a:ext>
              </a:extLst>
            </p:cNvPr>
            <p:cNvSpPr/>
            <p:nvPr/>
          </p:nvSpPr>
          <p:spPr>
            <a:xfrm>
              <a:off x="6336837"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17">
              <a:extLst>
                <a:ext uri="{FF2B5EF4-FFF2-40B4-BE49-F238E27FC236}">
                  <a16:creationId xmlns:a16="http://schemas.microsoft.com/office/drawing/2014/main" id="{953B3577-D9C0-67CB-B8BD-0E33B29CFE77}"/>
                </a:ext>
              </a:extLst>
            </p:cNvPr>
            <p:cNvSpPr/>
            <p:nvPr/>
          </p:nvSpPr>
          <p:spPr>
            <a:xfrm>
              <a:off x="1752600"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TextBox 57">
              <a:extLst>
                <a:ext uri="{FF2B5EF4-FFF2-40B4-BE49-F238E27FC236}">
                  <a16:creationId xmlns:a16="http://schemas.microsoft.com/office/drawing/2014/main" id="{D4275EA0-5D83-57E3-4C70-3D5BE7896015}"/>
                </a:ext>
              </a:extLst>
            </p:cNvPr>
            <p:cNvSpPr txBox="1"/>
            <p:nvPr/>
          </p:nvSpPr>
          <p:spPr>
            <a:xfrm>
              <a:off x="1993437" y="3488675"/>
              <a:ext cx="2959563" cy="1220847"/>
            </a:xfrm>
            <a:prstGeom prst="rect">
              <a:avLst/>
            </a:prstGeom>
            <a:noFill/>
          </p:spPr>
          <p:txBody>
            <a:bodyPr wrap="square" rtlCol="0">
              <a:spAutoFit/>
            </a:bodyPr>
            <a:lstStyle/>
            <a:p>
              <a:pPr>
                <a:lnSpc>
                  <a:spcPts val="2220"/>
                </a:lnSpc>
              </a:pP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Ugotavljanje</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je novo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blago</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storitev</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s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pomočjo</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intervjujev</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s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potencialnimi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strankami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6" name="Rectangle 58">
              <a:extLst>
                <a:ext uri="{FF2B5EF4-FFF2-40B4-BE49-F238E27FC236}">
                  <a16:creationId xmlns:a16="http://schemas.microsoft.com/office/drawing/2014/main" id="{C19CE81B-88B7-56D0-835C-580EF1D39AEA}"/>
                </a:ext>
              </a:extLst>
            </p:cNvPr>
            <p:cNvSpPr/>
            <p:nvPr/>
          </p:nvSpPr>
          <p:spPr>
            <a:xfrm>
              <a:off x="2361240" y="2894454"/>
              <a:ext cx="1994457" cy="400110"/>
            </a:xfrm>
            <a:prstGeom prst="rect">
              <a:avLst/>
            </a:prstGeom>
          </p:spPr>
          <p:txBody>
            <a:bodyPr wrap="none">
              <a:spAutoFit/>
            </a:bodyPr>
            <a:lstStyle/>
            <a:p>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47"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76156" y="2832413"/>
              <a:ext cx="435185" cy="510356"/>
            </a:xfrm>
            <a:prstGeom prst="rect">
              <a:avLst/>
            </a:prstGeom>
          </p:spPr>
        </p:pic>
        <p:sp>
          <p:nvSpPr>
            <p:cNvPr id="48" name="TextBox 57">
              <a:extLst>
                <a:ext uri="{FF2B5EF4-FFF2-40B4-BE49-F238E27FC236}">
                  <a16:creationId xmlns:a16="http://schemas.microsoft.com/office/drawing/2014/main" id="{64E2E20B-DA1F-09F0-F092-713BEF926EBD}"/>
                </a:ext>
              </a:extLst>
            </p:cNvPr>
            <p:cNvSpPr txBox="1"/>
            <p:nvPr/>
          </p:nvSpPr>
          <p:spPr>
            <a:xfrm>
              <a:off x="7180235" y="3642287"/>
              <a:ext cx="2387288" cy="938719"/>
            </a:xfrm>
            <a:prstGeom prst="rect">
              <a:avLst/>
            </a:prstGeom>
            <a:noFill/>
          </p:spPr>
          <p:txBody>
            <a:bodyPr wrap="square" rtlCol="0">
              <a:spAutoFit/>
            </a:bodyPr>
            <a:lstStyle/>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Administ</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rativni</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Social</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ni</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E</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konomski</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9" name="Rectangle 58">
              <a:extLst>
                <a:ext uri="{FF2B5EF4-FFF2-40B4-BE49-F238E27FC236}">
                  <a16:creationId xmlns:a16="http://schemas.microsoft.com/office/drawing/2014/main" id="{DC5D6AA9-5455-9552-81E8-CF2B76572622}"/>
                </a:ext>
              </a:extLst>
            </p:cNvPr>
            <p:cNvSpPr/>
            <p:nvPr/>
          </p:nvSpPr>
          <p:spPr>
            <a:xfrm>
              <a:off x="7197992" y="2749940"/>
              <a:ext cx="2342308" cy="400110"/>
            </a:xfrm>
            <a:prstGeom prst="rect">
              <a:avLst/>
            </a:prstGeom>
          </p:spPr>
          <p:txBody>
            <a:bodyPr wrap="none">
              <a:spAutoFit/>
            </a:bodyPr>
            <a:lstStyle/>
            <a:p>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Ciji</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razsikave</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50"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549922" y="2832413"/>
              <a:ext cx="435185" cy="510356"/>
            </a:xfrm>
            <a:prstGeom prst="rect">
              <a:avLst/>
            </a:prstGeom>
          </p:spPr>
        </p:pic>
        <p:sp>
          <p:nvSpPr>
            <p:cNvPr id="51" name="TextBox 57">
              <a:extLst>
                <a:ext uri="{FF2B5EF4-FFF2-40B4-BE49-F238E27FC236}">
                  <a16:creationId xmlns:a16="http://schemas.microsoft.com/office/drawing/2014/main" id="{0526B356-5E70-9BBD-E39E-C59022D936D5}"/>
                </a:ext>
              </a:extLst>
            </p:cNvPr>
            <p:cNvSpPr txBox="1"/>
            <p:nvPr/>
          </p:nvSpPr>
          <p:spPr>
            <a:xfrm>
              <a:off x="11715063" y="3642287"/>
              <a:ext cx="2387082" cy="1220847"/>
            </a:xfrm>
            <a:prstGeom prst="rect">
              <a:avLst/>
            </a:prstGeom>
            <a:noFill/>
          </p:spPr>
          <p:txBody>
            <a:bodyPr wrap="square" rtlCol="0">
              <a:spAutoFit/>
            </a:bodyPr>
            <a:lstStyle/>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Prima</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rna</a:t>
              </a:r>
              <a:r>
                <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Se</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kundarna</a:t>
              </a:r>
              <a:r>
                <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52" name="Rectangle 58">
              <a:extLst>
                <a:ext uri="{FF2B5EF4-FFF2-40B4-BE49-F238E27FC236}">
                  <a16:creationId xmlns:a16="http://schemas.microsoft.com/office/drawing/2014/main" id="{57A4DE11-6DBD-D00A-3E1D-605EE186F6F6}"/>
                </a:ext>
              </a:extLst>
            </p:cNvPr>
            <p:cNvSpPr/>
            <p:nvPr/>
          </p:nvSpPr>
          <p:spPr>
            <a:xfrm>
              <a:off x="11782843" y="2799443"/>
              <a:ext cx="2313454" cy="400110"/>
            </a:xfrm>
            <a:prstGeom prst="rect">
              <a:avLst/>
            </a:prstGeom>
          </p:spPr>
          <p:txBody>
            <a:bodyPr wrap="none">
              <a:spAutoFit/>
            </a:bodyPr>
            <a:lstStyle/>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ipi</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53" name="object 2">
              <a:extLst>
                <a:ext uri="{FF2B5EF4-FFF2-40B4-BE49-F238E27FC236}">
                  <a16:creationId xmlns:a16="http://schemas.microsoft.com/office/drawing/2014/main" id="{AD4F969A-85AE-A98D-87DE-D66181C2F1E0}"/>
                </a:ext>
              </a:extLst>
            </p:cNvPr>
            <p:cNvPicPr/>
            <p:nvPr/>
          </p:nvPicPr>
          <p:blipFill>
            <a:blip r:embed="rId2" cstate="print"/>
            <a:stretch>
              <a:fillRect/>
            </a:stretch>
          </p:blipFill>
          <p:spPr>
            <a:xfrm>
              <a:off x="11134366" y="2832413"/>
              <a:ext cx="435185" cy="510356"/>
            </a:xfrm>
            <a:prstGeom prst="rect">
              <a:avLst/>
            </a:prstGeom>
          </p:spPr>
        </p:pic>
        <p:sp>
          <p:nvSpPr>
            <p:cNvPr id="54" name="Rectángulo 22">
              <a:extLst>
                <a:ext uri="{FF2B5EF4-FFF2-40B4-BE49-F238E27FC236}">
                  <a16:creationId xmlns:a16="http://schemas.microsoft.com/office/drawing/2014/main" id="{E063B894-E288-0F01-6832-64D7C4901115}"/>
                </a:ext>
              </a:extLst>
            </p:cNvPr>
            <p:cNvSpPr/>
            <p:nvPr/>
          </p:nvSpPr>
          <p:spPr>
            <a:xfrm>
              <a:off x="10921074" y="5595022"/>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Rectángulo 23">
              <a:extLst>
                <a:ext uri="{FF2B5EF4-FFF2-40B4-BE49-F238E27FC236}">
                  <a16:creationId xmlns:a16="http://schemas.microsoft.com/office/drawing/2014/main" id="{ACCB46CD-CCFE-C020-E70D-1AE15A76DA06}"/>
                </a:ext>
              </a:extLst>
            </p:cNvPr>
            <p:cNvSpPr/>
            <p:nvPr/>
          </p:nvSpPr>
          <p:spPr>
            <a:xfrm>
              <a:off x="6336837"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24">
              <a:extLst>
                <a:ext uri="{FF2B5EF4-FFF2-40B4-BE49-F238E27FC236}">
                  <a16:creationId xmlns:a16="http://schemas.microsoft.com/office/drawing/2014/main" id="{E92C4DEF-F8D7-AA5F-8DB9-37560EE80165}"/>
                </a:ext>
              </a:extLst>
            </p:cNvPr>
            <p:cNvSpPr/>
            <p:nvPr/>
          </p:nvSpPr>
          <p:spPr>
            <a:xfrm>
              <a:off x="1752600"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TextBox 57">
              <a:extLst>
                <a:ext uri="{FF2B5EF4-FFF2-40B4-BE49-F238E27FC236}">
                  <a16:creationId xmlns:a16="http://schemas.microsoft.com/office/drawing/2014/main" id="{B759E899-61ED-10FC-E3D5-14C02BDE0761}"/>
                </a:ext>
              </a:extLst>
            </p:cNvPr>
            <p:cNvSpPr txBox="1"/>
            <p:nvPr/>
          </p:nvSpPr>
          <p:spPr>
            <a:xfrm>
              <a:off x="2404677" y="6377923"/>
              <a:ext cx="2548323" cy="1631216"/>
            </a:xfrm>
            <a:prstGeom prst="rect">
              <a:avLst/>
            </a:prstGeom>
            <a:noFill/>
          </p:spPr>
          <p:txBody>
            <a:bodyPr wrap="square" rtlCol="0">
              <a:spAutoFit/>
            </a:bodyPr>
            <a:lstStyle/>
            <a:p>
              <a:pPr>
                <a:defRPr/>
              </a:pP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Zagotavlja</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informacije</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o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trgih</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potrošnikih</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tekmecih</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drugih</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dejavnikih</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sp>
          <p:nvSpPr>
            <p:cNvPr id="58" name="Rectangle 58">
              <a:extLst>
                <a:ext uri="{FF2B5EF4-FFF2-40B4-BE49-F238E27FC236}">
                  <a16:creationId xmlns:a16="http://schemas.microsoft.com/office/drawing/2014/main" id="{58EDE693-DE1C-5E00-503D-2D71BD5D0C94}"/>
                </a:ext>
              </a:extLst>
            </p:cNvPr>
            <p:cNvSpPr/>
            <p:nvPr/>
          </p:nvSpPr>
          <p:spPr>
            <a:xfrm>
              <a:off x="2570350" y="5815058"/>
              <a:ext cx="1726755" cy="400110"/>
            </a:xfrm>
            <a:prstGeom prst="rect">
              <a:avLst/>
            </a:prstGeom>
          </p:spPr>
          <p:txBody>
            <a:bodyPr wrap="none">
              <a:spAutoFit/>
            </a:bodyPr>
            <a:lstStyle/>
            <a:p>
              <a:pPr algn="ct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analiza</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59"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1876156" y="5764620"/>
              <a:ext cx="435185" cy="510356"/>
            </a:xfrm>
            <a:prstGeom prst="rect">
              <a:avLst/>
            </a:prstGeom>
          </p:spPr>
        </p:pic>
        <p:sp>
          <p:nvSpPr>
            <p:cNvPr id="60" name="TextBox 57">
              <a:extLst>
                <a:ext uri="{FF2B5EF4-FFF2-40B4-BE49-F238E27FC236}">
                  <a16:creationId xmlns:a16="http://schemas.microsoft.com/office/drawing/2014/main" id="{1A96A033-3886-D9AA-2067-7E9F55A1439F}"/>
                </a:ext>
              </a:extLst>
            </p:cNvPr>
            <p:cNvSpPr txBox="1"/>
            <p:nvPr/>
          </p:nvSpPr>
          <p:spPr>
            <a:xfrm>
              <a:off x="6862994" y="6193217"/>
              <a:ext cx="2704529" cy="2067233"/>
            </a:xfrm>
            <a:prstGeom prst="rect">
              <a:avLst/>
            </a:prstGeom>
            <a:noFill/>
          </p:spPr>
          <p:txBody>
            <a:bodyPr wrap="square" rtlCol="0">
              <a:spAutoFit/>
            </a:bodyPr>
            <a:lstStyle/>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Celovite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industrijske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študije</a:t>
              </a:r>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Nišne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vroče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teme</a:t>
              </a:r>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Fokus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študije</a:t>
              </a:r>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po meri</a:t>
              </a:r>
            </a:p>
          </p:txBody>
        </p:sp>
        <p:sp>
          <p:nvSpPr>
            <p:cNvPr id="61" name="Rectangle 58">
              <a:extLst>
                <a:ext uri="{FF2B5EF4-FFF2-40B4-BE49-F238E27FC236}">
                  <a16:creationId xmlns:a16="http://schemas.microsoft.com/office/drawing/2014/main" id="{FBDB3B8D-AF54-C9D8-640A-2A004C58DEE0}"/>
                </a:ext>
              </a:extLst>
            </p:cNvPr>
            <p:cNvSpPr/>
            <p:nvPr/>
          </p:nvSpPr>
          <p:spPr>
            <a:xfrm>
              <a:off x="7230855" y="5698836"/>
              <a:ext cx="2045753" cy="400110"/>
            </a:xfrm>
            <a:prstGeom prst="rect">
              <a:avLst/>
            </a:prstGeom>
          </p:spPr>
          <p:txBody>
            <a:bodyPr wrap="none">
              <a:spAutoFit/>
            </a:bodyPr>
            <a:lstStyle/>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ipi</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2"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6549923" y="5759935"/>
              <a:ext cx="435185" cy="510356"/>
            </a:xfrm>
            <a:prstGeom prst="rect">
              <a:avLst/>
            </a:prstGeom>
          </p:spPr>
        </p:pic>
        <p:sp>
          <p:nvSpPr>
            <p:cNvPr id="63" name="TextBox 57">
              <a:extLst>
                <a:ext uri="{FF2B5EF4-FFF2-40B4-BE49-F238E27FC236}">
                  <a16:creationId xmlns:a16="http://schemas.microsoft.com/office/drawing/2014/main" id="{AF9ECC9F-F049-F975-A054-252FA41A02E0}"/>
                </a:ext>
              </a:extLst>
            </p:cNvPr>
            <p:cNvSpPr txBox="1"/>
            <p:nvPr/>
          </p:nvSpPr>
          <p:spPr>
            <a:xfrm>
              <a:off x="11830133" y="6429218"/>
              <a:ext cx="2272011" cy="938719"/>
            </a:xfrm>
            <a:prstGeom prst="rect">
              <a:avLst/>
            </a:prstGeom>
            <a:noFill/>
          </p:spPr>
          <p:txBody>
            <a:bodyPr wrap="square" rtlCol="0">
              <a:spAutoFit/>
            </a:bodyPr>
            <a:lstStyle/>
            <a:p>
              <a:pPr>
                <a:lnSpc>
                  <a:spcPts val="2220"/>
                </a:lnSpc>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Hofstedejeva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teorija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kulturne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razsežnosti</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4" name="Rectangle 58">
              <a:extLst>
                <a:ext uri="{FF2B5EF4-FFF2-40B4-BE49-F238E27FC236}">
                  <a16:creationId xmlns:a16="http://schemas.microsoft.com/office/drawing/2014/main" id="{1B40CE59-1106-64DD-FC59-A91DC52E3D4A}"/>
                </a:ext>
              </a:extLst>
            </p:cNvPr>
            <p:cNvSpPr/>
            <p:nvPr/>
          </p:nvSpPr>
          <p:spPr>
            <a:xfrm>
              <a:off x="11830134" y="5852724"/>
              <a:ext cx="1721946" cy="400110"/>
            </a:xfrm>
            <a:prstGeom prst="rect">
              <a:avLst/>
            </a:prstGeom>
          </p:spPr>
          <p:txBody>
            <a:bodyPr wrap="none">
              <a:spAutoFit/>
            </a:bodyPr>
            <a:lstStyle/>
            <a:p>
              <a:r>
                <a:rPr lang="en-SI"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Dobra </a:t>
              </a:r>
              <a:r>
                <a:rPr lang="en-SI"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praksa</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5"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114928" y="5815058"/>
              <a:ext cx="435185" cy="510356"/>
            </a:xfrm>
            <a:prstGeom prst="rect">
              <a:avLst/>
            </a:prstGeom>
          </p:spPr>
        </p:pic>
      </p:grpSp>
    </p:spTree>
    <p:extLst>
      <p:ext uri="{BB962C8B-B14F-4D97-AF65-F5344CB8AC3E}">
        <p14:creationId xmlns:p14="http://schemas.microsoft.com/office/powerpoint/2010/main" val="353206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SI" sz="8000" b="1" spc="-114"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Hvala</a:t>
            </a:r>
            <a:r>
              <a:rPr lang="en-US" sz="8000" b="1" spc="-114"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785378"/>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L</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očiti</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tržno</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&amp;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tržno</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analizo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Razume</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variant</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analizo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Razlikovati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različnimi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vrstami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Namen</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cilji</a:t>
            </a:r>
            <a:r>
              <a:rPr lang="en-US" sz="5500" b="1" dirty="0">
                <a:solidFill>
                  <a:srgbClr val="B05894"/>
                </a:solidFill>
              </a:rPr>
              <a:t> </a:t>
            </a: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Po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končanem</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modulu</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bodo</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udeleženci</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znali</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a:solidFill>
                  <a:srgbClr val="E076D1"/>
                </a:solidFill>
              </a:rPr>
              <a:t>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2272840"/>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3381172"/>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61743" y="4364772"/>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4939814"/>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Enota</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SI"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razsiskava</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1</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poglavje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Opredelitev</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raziskave</a:t>
            </a:r>
            <a:endPar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2</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poglavje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Trije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ključni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cilji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raziskave</a:t>
            </a:r>
            <a:endPar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3.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poglavje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Vrste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t>
            </a:r>
            <a:endPar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Enota</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SI"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analiza</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1.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poglavje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Opredelitev</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analize</a:t>
            </a:r>
            <a:endPar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2.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poglavje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Razlike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med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analizo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raziskavo</a:t>
            </a:r>
            <a:endPar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3</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poglavje</a:t>
            </a:r>
            <a:r>
              <a:rPr lang="en-SI" sz="35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Vrste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analize</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Kazalo</a:t>
            </a:r>
            <a:r>
              <a:rPr lang="en-US" sz="5500" b="1" dirty="0">
                <a:solidFill>
                  <a:srgbClr val="B05894"/>
                </a:solidFill>
              </a:rPr>
              <a:t> </a:t>
            </a: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Enote</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poglavja</a:t>
            </a:r>
            <a:r>
              <a:rPr lang="en-US" sz="4800" b="1" dirty="0">
                <a:solidFill>
                  <a:srgbClr val="E076D1"/>
                </a:solidFill>
              </a:rPr>
              <a:t> </a:t>
            </a: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2272840"/>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937944"/>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246769"/>
          </a:xfrm>
          <a:prstGeom prst="rect">
            <a:avLst/>
          </a:prstGeom>
          <a:noFill/>
        </p:spPr>
        <p:txBody>
          <a:bodyPr wrap="square" rtlCol="0">
            <a:spAutoFit/>
          </a:bodyPr>
          <a:lstStyle/>
          <a:p>
            <a:pPr algn="just"/>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postopek</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ugotavljanja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je novo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blago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storitev</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prek</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intervjujev</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s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potencialnimi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strankami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Organizacije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korporacije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lahko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uporabljajo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to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tehniko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identifikacijo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svojega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ciljnega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trga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zbiranje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beleženje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komentarjev</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ter</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sprejemanje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modrih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odločitev</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612559" y="1131627"/>
            <a:ext cx="13599850" cy="830997"/>
          </a:xfrm>
          <a:prstGeom prst="rect">
            <a:avLst/>
          </a:prstGeom>
          <a:noFill/>
        </p:spPr>
        <p:txBody>
          <a:bodyPr wrap="square" rtlCol="0">
            <a:spAutoFit/>
          </a:bodyPr>
          <a:lstStyle/>
          <a:p>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Definicija</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raziskave</a:t>
            </a:r>
            <a:endParaRPr lang="en-US" sz="4800" b="1" dirty="0">
              <a:solidFill>
                <a:srgbClr val="E076D1"/>
              </a:solidFill>
            </a:endParaRPr>
          </a:p>
        </p:txBody>
      </p:sp>
      <p:grpSp>
        <p:nvGrpSpPr>
          <p:cNvPr id="15" name="Gruppo 14"/>
          <p:cNvGrpSpPr/>
          <p:nvPr/>
        </p:nvGrpSpPr>
        <p:grpSpPr>
          <a:xfrm>
            <a:off x="3048000" y="4677608"/>
            <a:ext cx="5078015" cy="3046809"/>
            <a:chOff x="2381" y="1041995"/>
            <a:chExt cx="5078015" cy="3046809"/>
          </a:xfrm>
        </p:grpSpPr>
        <p:sp>
          <p:nvSpPr>
            <p:cNvPr id="21" name="Rettangolo arrotondato 20"/>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2" name="CasellaDiTesto 21"/>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Kako</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n-GB" sz="2400" kern="1200" dirty="0" err="1">
                  <a:latin typeface="Microsoft Sans Serif" panose="020B0604020202020204" pitchFamily="34" charset="0"/>
                  <a:cs typeface="Microsoft Sans Serif" panose="020B0604020202020204" pitchFamily="34" charset="0"/>
                </a:rPr>
                <a:t>Tržne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raziskave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lahko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izvajajo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podjetja</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ali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organizacije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znotraj</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podjetja</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ali</a:t>
              </a:r>
              <a:r>
                <a:rPr lang="en-GB" sz="2400" kern="1200" dirty="0">
                  <a:latin typeface="Microsoft Sans Serif" panose="020B0604020202020204" pitchFamily="34" charset="0"/>
                  <a:cs typeface="Microsoft Sans Serif" panose="020B0604020202020204" pitchFamily="34" charset="0"/>
                </a:rPr>
                <a:t> pa </a:t>
              </a:r>
              <a:r>
                <a:rPr lang="en-GB" sz="2400" kern="1200" dirty="0" err="1">
                  <a:latin typeface="Microsoft Sans Serif" panose="020B0604020202020204" pitchFamily="34" charset="0"/>
                  <a:cs typeface="Microsoft Sans Serif" panose="020B0604020202020204" pitchFamily="34" charset="0"/>
                </a:rPr>
                <a:t>jih</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oddajo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zunanjim</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izvajalcem</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podjetij</a:t>
              </a:r>
              <a:r>
                <a:rPr lang="en-GB" sz="2400" kern="1200" dirty="0">
                  <a:latin typeface="Microsoft Sans Serif" panose="020B0604020202020204" pitchFamily="34" charset="0"/>
                  <a:cs typeface="Microsoft Sans Serif" panose="020B0604020202020204" pitchFamily="34" charset="0"/>
                </a:rPr>
                <a:t> z </a:t>
              </a:r>
              <a:r>
                <a:rPr lang="en-GB" sz="2400" kern="1200" dirty="0" err="1">
                  <a:latin typeface="Microsoft Sans Serif" panose="020B0604020202020204" pitchFamily="34" charset="0"/>
                  <a:cs typeface="Microsoft Sans Serif" panose="020B0604020202020204" pitchFamily="34" charset="0"/>
                </a:rPr>
                <a:t>izkušnjami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na</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tem</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področju</a:t>
              </a:r>
              <a:r>
                <a:rPr lang="en-GB"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16" name="Gruppo 15"/>
          <p:cNvGrpSpPr/>
          <p:nvPr/>
        </p:nvGrpSpPr>
        <p:grpSpPr>
          <a:xfrm>
            <a:off x="10439400" y="4650881"/>
            <a:ext cx="5078015" cy="3046809"/>
            <a:chOff x="7111603" y="1041995"/>
            <a:chExt cx="5078015" cy="3046809"/>
          </a:xfrm>
        </p:grpSpPr>
        <p:sp>
          <p:nvSpPr>
            <p:cNvPr id="17" name="Rettangolo arrotondato 16"/>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0" name="CasellaDiTesto 19"/>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Zakaj</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n-GB" sz="2400" kern="1200" dirty="0" err="1">
                  <a:latin typeface="Microsoft Sans Serif" panose="020B0604020202020204" pitchFamily="34" charset="0"/>
                  <a:cs typeface="Microsoft Sans Serif" panose="020B0604020202020204" pitchFamily="34" charset="0"/>
                </a:rPr>
                <a:t>Glavni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cilj</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tržne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raziskave</a:t>
              </a:r>
              <a:r>
                <a:rPr lang="en-GB" sz="2400" kern="1200" dirty="0">
                  <a:latin typeface="Microsoft Sans Serif" panose="020B0604020202020204" pitchFamily="34" charset="0"/>
                  <a:cs typeface="Microsoft Sans Serif" panose="020B0604020202020204" pitchFamily="34" charset="0"/>
                </a:rPr>
                <a:t> je </a:t>
              </a:r>
              <a:r>
                <a:rPr lang="en-GB" sz="2400" kern="1200" dirty="0" err="1">
                  <a:latin typeface="Microsoft Sans Serif" panose="020B0604020202020204" pitchFamily="34" charset="0"/>
                  <a:cs typeface="Microsoft Sans Serif" panose="020B0604020202020204" pitchFamily="34" charset="0"/>
                </a:rPr>
                <a:t>spoznati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oziroma</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ovrednotiti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trg</a:t>
              </a:r>
              <a:r>
                <a:rPr lang="en-GB" sz="2400" kern="1200" dirty="0">
                  <a:latin typeface="Microsoft Sans Serif" panose="020B0604020202020204" pitchFamily="34" charset="0"/>
                  <a:cs typeface="Microsoft Sans Serif" panose="020B0604020202020204" pitchFamily="34" charset="0"/>
                </a:rPr>
                <a:t> za </a:t>
              </a:r>
              <a:r>
                <a:rPr lang="en-GB" sz="2400" kern="1200" dirty="0" err="1">
                  <a:latin typeface="Microsoft Sans Serif" panose="020B0604020202020204" pitchFamily="34" charset="0"/>
                  <a:cs typeface="Microsoft Sans Serif" panose="020B0604020202020204" pitchFamily="34" charset="0"/>
                </a:rPr>
                <a:t>določeno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blago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ali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storitev</a:t>
              </a:r>
              <a:r>
                <a:rPr lang="en-GB" sz="2400" kern="1200" dirty="0">
                  <a:latin typeface="Microsoft Sans Serif" panose="020B0604020202020204" pitchFamily="34" charset="0"/>
                  <a:cs typeface="Microsoft Sans Serif" panose="020B0604020202020204" pitchFamily="34" charset="0"/>
                </a:rPr>
                <a:t> in </a:t>
              </a:r>
              <a:r>
                <a:rPr lang="en-GB" sz="2400" kern="1200" dirty="0" err="1">
                  <a:latin typeface="Microsoft Sans Serif" panose="020B0604020202020204" pitchFamily="34" charset="0"/>
                  <a:cs typeface="Microsoft Sans Serif" panose="020B0604020202020204" pitchFamily="34" charset="0"/>
                </a:rPr>
                <a:t>predvideti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kako</a:t>
              </a:r>
              <a:r>
                <a:rPr lang="en-GB" sz="2400" kern="1200" dirty="0">
                  <a:latin typeface="Microsoft Sans Serif" panose="020B0604020202020204" pitchFamily="34" charset="0"/>
                  <a:cs typeface="Microsoft Sans Serif" panose="020B0604020202020204" pitchFamily="34" charset="0"/>
                </a:rPr>
                <a:t> se </a:t>
              </a:r>
              <a:r>
                <a:rPr lang="en-GB" sz="2400" kern="1200" dirty="0" err="1">
                  <a:latin typeface="Microsoft Sans Serif" panose="020B0604020202020204" pitchFamily="34" charset="0"/>
                  <a:cs typeface="Microsoft Sans Serif" panose="020B0604020202020204" pitchFamily="34" charset="0"/>
                </a:rPr>
                <a:t>bo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ciljni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trg</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na</a:t>
              </a:r>
              <a:r>
                <a:rPr lang="en-GB" sz="2400" kern="1200" dirty="0">
                  <a:latin typeface="Microsoft Sans Serif" panose="020B0604020202020204" pitchFamily="34" charset="0"/>
                  <a:cs typeface="Microsoft Sans Serif" panose="020B0604020202020204" pitchFamily="34" charset="0"/>
                </a:rPr>
                <a:t> to </a:t>
              </a:r>
              <a:r>
                <a:rPr lang="en-GB" sz="2400" kern="1200" dirty="0" err="1">
                  <a:latin typeface="Microsoft Sans Serif" panose="020B0604020202020204" pitchFamily="34" charset="0"/>
                  <a:cs typeface="Microsoft Sans Serif" panose="020B0604020202020204" pitchFamily="34" charset="0"/>
                </a:rPr>
                <a:t>odzval</a:t>
              </a:r>
              <a:r>
                <a:rPr lang="en-GB"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Ključni</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cilj</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US" sz="4800" b="1" dirty="0">
                <a:solidFill>
                  <a:srgbClr val="E076D1"/>
                </a:solidFill>
              </a:rPr>
              <a:t> </a:t>
            </a: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2077885735"/>
              </p:ext>
            </p:extLst>
          </p:nvPr>
        </p:nvGraphicFramePr>
        <p:xfrm>
          <a:off x="1828800" y="2602454"/>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286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Tipologije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raziskav</a:t>
            </a:r>
            <a:endParaRPr lang="en-US" sz="4800" b="1" dirty="0">
              <a:solidFill>
                <a:srgbClr val="E076D1"/>
              </a:solidFill>
            </a:endParaRPr>
          </a:p>
        </p:txBody>
      </p:sp>
      <p:graphicFrame>
        <p:nvGraphicFramePr>
          <p:cNvPr id="7"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2785094632"/>
              </p:ext>
            </p:extLst>
          </p:nvPr>
        </p:nvGraphicFramePr>
        <p:xfrm>
          <a:off x="2895600" y="2578100"/>
          <a:ext cx="12192000" cy="513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00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1708160"/>
          </a:xfrm>
          <a:prstGeom prst="rect">
            <a:avLst/>
          </a:prstGeom>
          <a:noFill/>
        </p:spPr>
        <p:txBody>
          <a:bodyPr wrap="square" rtlCol="0">
            <a:spAutoFit/>
          </a:bodyPr>
          <a:lstStyle/>
          <a:p>
            <a:pPr algn="just"/>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analiza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je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velik</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pomemben</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sestavni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poslovnega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načrta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Zagotavlja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informacije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o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trgih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potrošnikih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tekmecih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drugih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dejavnikih</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analiza</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Defini</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cija</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tržne</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analize</a:t>
            </a:r>
            <a:r>
              <a:rPr lang="en-US" sz="4800" b="1" dirty="0">
                <a:solidFill>
                  <a:srgbClr val="E076D1"/>
                </a:solidFill>
              </a:rPr>
              <a:t> </a:t>
            </a:r>
          </a:p>
        </p:txBody>
      </p:sp>
      <p:grpSp>
        <p:nvGrpSpPr>
          <p:cNvPr id="23" name="Gruppo 22"/>
          <p:cNvGrpSpPr/>
          <p:nvPr/>
        </p:nvGrpSpPr>
        <p:grpSpPr>
          <a:xfrm>
            <a:off x="2971800" y="4157046"/>
            <a:ext cx="5078015" cy="3046809"/>
            <a:chOff x="2381" y="1041995"/>
            <a:chExt cx="5078015" cy="3046809"/>
          </a:xfrm>
        </p:grpSpPr>
        <p:sp>
          <p:nvSpPr>
            <p:cNvPr id="27" name="Rettangolo arrotondato 26"/>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Kako</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n-US" sz="2400" kern="1200" dirty="0" err="1">
                  <a:latin typeface="Microsoft Sans Serif" panose="020B0604020202020204" pitchFamily="34" charset="0"/>
                  <a:cs typeface="Microsoft Sans Serif" panose="020B0604020202020204" pitchFamily="34" charset="0"/>
                </a:rPr>
                <a:t>Podatki</a:t>
              </a:r>
              <a:r>
                <a:rPr lang="en-US" sz="2400" kern="1200" dirty="0">
                  <a:latin typeface="Microsoft Sans Serif" panose="020B0604020202020204" pitchFamily="34" charset="0"/>
                  <a:cs typeface="Microsoft Sans Serif" panose="020B0604020202020204" pitchFamily="34" charset="0"/>
                </a:rPr>
                <a:t> se </a:t>
              </a:r>
              <a:r>
                <a:rPr lang="en-US" sz="2400" kern="1200" dirty="0" err="1">
                  <a:latin typeface="Microsoft Sans Serif" panose="020B0604020202020204" pitchFamily="34" charset="0"/>
                  <a:cs typeface="Microsoft Sans Serif" panose="020B0604020202020204" pitchFamily="34" charset="0"/>
                </a:rPr>
                <a:t>zbirajo</a:t>
              </a:r>
              <a:r>
                <a:rPr lang="en-US" sz="2400" kern="1200" dirty="0">
                  <a:latin typeface="Microsoft Sans Serif" panose="020B0604020202020204" pitchFamily="34" charset="0"/>
                  <a:cs typeface="Microsoft Sans Serif" panose="020B0604020202020204" pitchFamily="34" charset="0"/>
                </a:rPr>
                <a:t> in </a:t>
              </a:r>
              <a:r>
                <a:rPr lang="en-US" sz="2400" kern="1200" dirty="0" err="1">
                  <a:latin typeface="Microsoft Sans Serif" panose="020B0604020202020204" pitchFamily="34" charset="0"/>
                  <a:cs typeface="Microsoft Sans Serif" panose="020B0604020202020204" pitchFamily="34" charset="0"/>
                </a:rPr>
                <a:t>ocenjujejo</a:t>
              </a:r>
              <a:r>
                <a:rPr lang="en-US" sz="2400" kern="1200" dirty="0">
                  <a:latin typeface="Microsoft Sans Serif" panose="020B0604020202020204" pitchFamily="34" charset="0"/>
                  <a:cs typeface="Microsoft Sans Serif" panose="020B0604020202020204" pitchFamily="34" charset="0"/>
                </a:rPr>
                <a:t> </a:t>
              </a:r>
              <a:r>
                <a:rPr lang="en-SI" sz="2400" kern="1200" dirty="0">
                  <a:latin typeface="Microsoft Sans Serif" panose="020B0604020202020204" pitchFamily="34" charset="0"/>
                  <a:cs typeface="Microsoft Sans Serif" panose="020B0604020202020204" pitchFamily="34" charset="0"/>
                </a:rPr>
                <a:t>s </a:t>
              </a:r>
              <a:r>
                <a:rPr lang="en-SI" sz="2400" kern="1200" dirty="0" err="1">
                  <a:latin typeface="Microsoft Sans Serif" panose="020B0604020202020204" pitchFamily="34" charset="0"/>
                  <a:cs typeface="Microsoft Sans Serif" panose="020B0604020202020204" pitchFamily="34" charset="0"/>
                </a:rPr>
                <a:t>strani</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dobaviteljev</a:t>
              </a:r>
              <a:r>
                <a:rPr lang="en-US" sz="2400" kern="1200" dirty="0">
                  <a:latin typeface="Microsoft Sans Serif" panose="020B0604020202020204" pitchFamily="34" charset="0"/>
                  <a:cs typeface="Microsoft Sans Serif" panose="020B0604020202020204" pitchFamily="34" charset="0"/>
                </a:rPr>
                <a:t> in </a:t>
              </a:r>
              <a:r>
                <a:rPr lang="en-US" sz="2400" kern="1200" dirty="0" err="1">
                  <a:latin typeface="Microsoft Sans Serif" panose="020B0604020202020204" pitchFamily="34" charset="0"/>
                  <a:cs typeface="Microsoft Sans Serif" panose="020B0604020202020204" pitchFamily="34" charset="0"/>
                </a:rPr>
                <a:t>kupcev</a:t>
              </a:r>
              <a:r>
                <a:rPr lang="en-US" sz="2400" kern="1200" dirty="0">
                  <a:latin typeface="Microsoft Sans Serif" panose="020B0604020202020204" pitchFamily="34" charset="0"/>
                  <a:cs typeface="Microsoft Sans Serif" panose="020B0604020202020204" pitchFamily="34" charset="0"/>
                </a:rPr>
                <a:t> za </a:t>
              </a:r>
              <a:r>
                <a:rPr lang="en-US" sz="2400" kern="1200" dirty="0" err="1">
                  <a:latin typeface="Microsoft Sans Serif" panose="020B0604020202020204" pitchFamily="34" charset="0"/>
                  <a:cs typeface="Microsoft Sans Serif" panose="020B0604020202020204" pitchFamily="34" charset="0"/>
                </a:rPr>
                <a:t>sprejemanje</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nakupnih</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ali</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prodajnih</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odločitev</a:t>
              </a:r>
              <a:r>
                <a:rPr lang="en-US"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24" name="Gruppo 23"/>
          <p:cNvGrpSpPr/>
          <p:nvPr/>
        </p:nvGrpSpPr>
        <p:grpSpPr>
          <a:xfrm>
            <a:off x="10081022" y="4157046"/>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SI"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Zakaj</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n-US" sz="2400" kern="1200" dirty="0" err="1">
                  <a:latin typeface="Microsoft Sans Serif" panose="020B0604020202020204" pitchFamily="34" charset="0"/>
                  <a:cs typeface="Microsoft Sans Serif" panose="020B0604020202020204" pitchFamily="34" charset="0"/>
                </a:rPr>
                <a:t>Celovita</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analiza</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trga</a:t>
              </a:r>
              <a:r>
                <a:rPr lang="en-US" sz="2400" kern="1200" dirty="0">
                  <a:latin typeface="Microsoft Sans Serif" panose="020B0604020202020204" pitchFamily="34" charset="0"/>
                  <a:cs typeface="Microsoft Sans Serif" panose="020B0604020202020204" pitchFamily="34" charset="0"/>
                </a:rPr>
                <a:t> je </a:t>
              </a:r>
              <a:r>
                <a:rPr lang="en-US" sz="2400" kern="1200" dirty="0" err="1">
                  <a:latin typeface="Microsoft Sans Serif" panose="020B0604020202020204" pitchFamily="34" charset="0"/>
                  <a:cs typeface="Microsoft Sans Serif" panose="020B0604020202020204" pitchFamily="34" charset="0"/>
                </a:rPr>
                <a:t>osnova</a:t>
              </a:r>
              <a:r>
                <a:rPr lang="en-US" sz="2400" kern="1200" dirty="0">
                  <a:latin typeface="Microsoft Sans Serif" panose="020B0604020202020204" pitchFamily="34" charset="0"/>
                  <a:cs typeface="Microsoft Sans Serif" panose="020B0604020202020204" pitchFamily="34" charset="0"/>
                </a:rPr>
                <a:t> za </a:t>
              </a:r>
              <a:r>
                <a:rPr lang="en-US" sz="2400" kern="1200" dirty="0" err="1">
                  <a:latin typeface="Microsoft Sans Serif" panose="020B0604020202020204" pitchFamily="34" charset="0"/>
                  <a:cs typeface="Microsoft Sans Serif" panose="020B0604020202020204" pitchFamily="34" charset="0"/>
                </a:rPr>
                <a:t>razvoj</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trženjske</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strategije</a:t>
              </a:r>
              <a:r>
                <a:rPr lang="en-US" sz="2400" kern="1200" dirty="0">
                  <a:latin typeface="Microsoft Sans Serif" panose="020B0604020202020204" pitchFamily="34" charset="0"/>
                  <a:cs typeface="Microsoft Sans Serif" panose="020B0604020202020204" pitchFamily="34" charset="0"/>
                </a:rPr>
                <a:t> in </a:t>
              </a:r>
              <a:r>
                <a:rPr lang="en-US" sz="2400" kern="1200" dirty="0" err="1">
                  <a:latin typeface="Microsoft Sans Serif" panose="020B0604020202020204" pitchFamily="34" charset="0"/>
                  <a:cs typeface="Microsoft Sans Serif" panose="020B0604020202020204" pitchFamily="34" charset="0"/>
                </a:rPr>
                <a:t>konkretnih</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trženjskih</a:t>
              </a:r>
              <a:r>
                <a:rPr lang="en-US" sz="2400" kern="1200" dirty="0">
                  <a:latin typeface="Microsoft Sans Serif" panose="020B0604020202020204" pitchFamily="34" charset="0"/>
                  <a:cs typeface="Microsoft Sans Serif" panose="020B0604020202020204" pitchFamily="34" charset="0"/>
                </a:rPr>
                <a:t> </a:t>
              </a:r>
              <a:r>
                <a:rPr lang="en-US" sz="2400" kern="1200" dirty="0" err="1">
                  <a:latin typeface="Microsoft Sans Serif" panose="020B0604020202020204" pitchFamily="34" charset="0"/>
                  <a:cs typeface="Microsoft Sans Serif" panose="020B0604020202020204" pitchFamily="34" charset="0"/>
                </a:rPr>
                <a:t>ukrepov</a:t>
              </a:r>
              <a:r>
                <a:rPr lang="en-US"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3290604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Tržna</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analiza</a:t>
            </a:r>
            <a:endParaRPr lang="en-US" sz="5500" b="1" dirty="0">
              <a:solidFill>
                <a:srgbClr val="B05894"/>
              </a:solidFill>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ipologije</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SI"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analiz</a:t>
            </a:r>
            <a:r>
              <a:rPr lang="en-US" sz="4800" b="1" dirty="0">
                <a:solidFill>
                  <a:srgbClr val="E076D1"/>
                </a:solidFill>
              </a:rPr>
              <a:t> </a:t>
            </a:r>
          </a:p>
        </p:txBody>
      </p:sp>
      <p:grpSp>
        <p:nvGrpSpPr>
          <p:cNvPr id="3" name="Gruppo 2"/>
          <p:cNvGrpSpPr/>
          <p:nvPr/>
        </p:nvGrpSpPr>
        <p:grpSpPr>
          <a:xfrm>
            <a:off x="2227986" y="2400300"/>
            <a:ext cx="13832028" cy="5940088"/>
            <a:chOff x="577059" y="2400300"/>
            <a:chExt cx="13832028" cy="5940088"/>
          </a:xfrm>
        </p:grpSpPr>
        <p:sp>
          <p:nvSpPr>
            <p:cNvPr id="13" name="CasellaDiTesto 12">
              <a:extLst>
                <a:ext uri="{FF2B5EF4-FFF2-40B4-BE49-F238E27FC236}">
                  <a16:creationId xmlns:a16="http://schemas.microsoft.com/office/drawing/2014/main" id="{BEA0FF3A-FE75-94B1-D18D-42753ECA6E59}"/>
                </a:ext>
              </a:extLst>
            </p:cNvPr>
            <p:cNvSpPr txBox="1"/>
            <p:nvPr/>
          </p:nvSpPr>
          <p:spPr>
            <a:xfrm>
              <a:off x="577059" y="2400300"/>
              <a:ext cx="3389050" cy="5632311"/>
            </a:xfrm>
            <a:prstGeom prst="rect">
              <a:avLst/>
            </a:prstGeom>
            <a:noFill/>
          </p:spPr>
          <p:txBody>
            <a:bodyPr wrap="square" rtlCol="0">
              <a:spAutoFit/>
            </a:bodyPr>
            <a:lstStyle/>
            <a:p>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Industrijske</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študije</a:t>
              </a:r>
              <a:endParaRPr lang="en-SI"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Ta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poročila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so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temeljita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široko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zajeta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ter</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zagotavljajo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celovit</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pogled</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panogo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ne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vključujejo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le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najvišjih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stopenj</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rasti</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temveč</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tudi</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ocene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ki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temeljijo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segmentaciji</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trga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tržnem</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deležu</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po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najboljših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izdelkih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tekmecih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SI"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SI"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Upoštevajo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motnje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zakonodajne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pretrese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potrošniške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trende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druge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spremenljivke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katere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se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predvideva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bodo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vplivale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industrijo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nvGrpSpPr>
            <p:cNvPr id="2" name="Gruppo 1"/>
            <p:cNvGrpSpPr/>
            <p:nvPr/>
          </p:nvGrpSpPr>
          <p:grpSpPr>
            <a:xfrm>
              <a:off x="4046800" y="2400300"/>
              <a:ext cx="10362287" cy="5940088"/>
              <a:chOff x="4046800" y="2400300"/>
              <a:chExt cx="10362287" cy="5940088"/>
            </a:xfrm>
          </p:grpSpPr>
          <p:sp>
            <p:nvSpPr>
              <p:cNvPr id="15" name="CasellaDiTesto 14">
                <a:extLst>
                  <a:ext uri="{FF2B5EF4-FFF2-40B4-BE49-F238E27FC236}">
                    <a16:creationId xmlns:a16="http://schemas.microsoft.com/office/drawing/2014/main" id="{BEA0FF3A-FE75-94B1-D18D-42753ECA6E59}"/>
                  </a:ext>
                </a:extLst>
              </p:cNvPr>
              <p:cNvSpPr txBox="1"/>
              <p:nvPr/>
            </p:nvSpPr>
            <p:spPr>
              <a:xfrm>
                <a:off x="4127491" y="2400300"/>
                <a:ext cx="3409180" cy="3477875"/>
              </a:xfrm>
              <a:prstGeom prst="rect">
                <a:avLst/>
              </a:prstGeom>
              <a:noFill/>
            </p:spPr>
            <p:txBody>
              <a:bodyPr wrap="square" rtlCol="0">
                <a:spAutoFit/>
              </a:bodyPr>
              <a:lstStyle/>
              <a:p>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Nišne</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študije</a:t>
                </a:r>
                <a:endParaRPr lang="en-SI"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SI"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Poročila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o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nišah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zagotavljajo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poglobljeno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analizo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hitro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nastajajočih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revolucionarnih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novih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proizvodnih</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sektorjev</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katere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se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pričakuje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bodo</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imeli</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velik</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vpliv</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svoje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industrije</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kratkem</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in/</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ali</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dolgoročnem</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obdobju</a:t>
                </a:r>
                <a:r>
                  <a:rPr lang="en-US" sz="2000"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6" name="CasellaDiTesto 15">
                <a:extLst>
                  <a:ext uri="{FF2B5EF4-FFF2-40B4-BE49-F238E27FC236}">
                    <a16:creationId xmlns:a16="http://schemas.microsoft.com/office/drawing/2014/main" id="{BEA0FF3A-FE75-94B1-D18D-42753ECA6E59}"/>
                  </a:ext>
                </a:extLst>
              </p:cNvPr>
              <p:cNvSpPr txBox="1"/>
              <p:nvPr/>
            </p:nvSpPr>
            <p:spPr>
              <a:xfrm>
                <a:off x="7698053" y="2400300"/>
                <a:ext cx="3409180" cy="5016758"/>
              </a:xfrm>
              <a:prstGeom prst="rect">
                <a:avLst/>
              </a:prstGeom>
              <a:noFill/>
            </p:spPr>
            <p:txBody>
              <a:bodyPr wrap="square" rtlCol="0">
                <a:spAutoFit/>
              </a:bodyPr>
              <a:lstStyle/>
              <a:p>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Fo</a:t>
                </a:r>
                <a:r>
                  <a:rPr lang="en-SI"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kusne</a:t>
                </a:r>
                <a:r>
                  <a:rPr lang="en-SI"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študije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To so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kratka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poročila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tržnih</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raziskavah</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namenjena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hitremu</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vpogledu</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široko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paleto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izdelkov</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storitev</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Prispevki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se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osredotočajo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velikost</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trga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segmentacijo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napovedovanje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ter</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identifikacijo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glavnih</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dobaviteljev</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glede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ključne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kvantitativne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kvalitativne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trende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sp>
            <p:nvSpPr>
              <p:cNvPr id="17" name="CasellaDiTesto 16">
                <a:extLst>
                  <a:ext uri="{FF2B5EF4-FFF2-40B4-BE49-F238E27FC236}">
                    <a16:creationId xmlns:a16="http://schemas.microsoft.com/office/drawing/2014/main" id="{BEA0FF3A-FE75-94B1-D18D-42753ECA6E59}"/>
                  </a:ext>
                </a:extLst>
              </p:cNvPr>
              <p:cNvSpPr txBox="1"/>
              <p:nvPr/>
            </p:nvSpPr>
            <p:spPr>
              <a:xfrm>
                <a:off x="11268612" y="2400300"/>
                <a:ext cx="3140475" cy="5940088"/>
              </a:xfrm>
              <a:prstGeom prst="rect">
                <a:avLst/>
              </a:prstGeom>
              <a:noFill/>
            </p:spPr>
            <p:txBody>
              <a:bodyPr wrap="square" rtlCol="0">
                <a:spAutoFit/>
              </a:bodyPr>
              <a:lstStyle/>
              <a:p>
                <a:r>
                  <a:rPr lang="en-SI"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SI"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strank</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Kadar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standardne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ne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zadoščajo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za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izpolnitev</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posebnih</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zahtev</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podjetja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lahko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stranke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naročijo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poročila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raziskavah</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po meri, ki so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prilagojena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natančnim</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specifikacijam</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podjetja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SI"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študije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dajejo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boljši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vpogled</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strateško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načrtovanje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razvoj</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novih</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izdelkov</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rast</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svetovnega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trga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združitve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prevzeme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obveščanje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o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konkurenci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še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veliko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več</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cxnSp>
            <p:nvCxnSpPr>
              <p:cNvPr id="21" name="Connettore diritto 20">
                <a:extLst>
                  <a:ext uri="{FF2B5EF4-FFF2-40B4-BE49-F238E27FC236}">
                    <a16:creationId xmlns:a16="http://schemas.microsoft.com/office/drawing/2014/main" id="{40F1DE3A-5E14-1EB0-D6FF-6C1A7A8FA3EB}"/>
                  </a:ext>
                </a:extLst>
              </p:cNvPr>
              <p:cNvCxnSpPr>
                <a:cxnSpLocks/>
              </p:cNvCxnSpPr>
              <p:nvPr/>
            </p:nvCxnSpPr>
            <p:spPr>
              <a:xfrm>
                <a:off x="4046800" y="244446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40F1DE3A-5E14-1EB0-D6FF-6C1A7A8FA3EB}"/>
                  </a:ext>
                </a:extLst>
              </p:cNvPr>
              <p:cNvCxnSpPr>
                <a:cxnSpLocks/>
              </p:cNvCxnSpPr>
              <p:nvPr/>
            </p:nvCxnSpPr>
            <p:spPr>
              <a:xfrm>
                <a:off x="7617362" y="246855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11187924" y="245019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978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849600" y="266700"/>
            <a:ext cx="1981200" cy="2133600"/>
          </a:xfrm>
          <a:prstGeom prst="rect">
            <a:avLst/>
          </a:prstGeom>
          <a:solidFill>
            <a:schemeClr val="bg1"/>
          </a:solidFill>
        </p:spPr>
        <p:txBody>
          <a:bodyPr wrap="square" rtlCol="0">
            <a:spAutoFit/>
          </a:bodyPr>
          <a:lstStyle/>
          <a:p>
            <a:endParaRPr lang="en-GB" dirty="0"/>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2456850" cy="938719"/>
          </a:xfrm>
          <a:prstGeom prst="rect">
            <a:avLst/>
          </a:prstGeom>
          <a:noFill/>
        </p:spPr>
        <p:txBody>
          <a:bodyPr wrap="square" rtlCol="0">
            <a:spAutoFit/>
          </a:bodyPr>
          <a:lstStyle/>
          <a:p>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Razumeti</a:t>
            </a:r>
            <a:r>
              <a:rPr lang="en-SI"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SI"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razlike</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5500" b="1" dirty="0">
                <a:solidFill>
                  <a:srgbClr val="B05894"/>
                </a:solidFill>
              </a:rPr>
              <a:t> </a:t>
            </a: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612559" y="1131627"/>
            <a:ext cx="15955823" cy="49473"/>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graphicFrame>
        <p:nvGraphicFramePr>
          <p:cNvPr id="5" name="Tabella 4"/>
          <p:cNvGraphicFramePr>
            <a:graphicFrameLocks noGrp="1"/>
          </p:cNvGraphicFramePr>
          <p:nvPr>
            <p:extLst>
              <p:ext uri="{D42A27DB-BD31-4B8C-83A1-F6EECF244321}">
                <p14:modId xmlns:p14="http://schemas.microsoft.com/office/powerpoint/2010/main" val="1302736579"/>
              </p:ext>
            </p:extLst>
          </p:nvPr>
        </p:nvGraphicFramePr>
        <p:xfrm>
          <a:off x="629573" y="1419860"/>
          <a:ext cx="15938808" cy="605028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en-SI" sz="3500" dirty="0" err="1"/>
                        <a:t>Tržna</a:t>
                      </a:r>
                      <a:r>
                        <a:rPr lang="en-SI" sz="3500" dirty="0"/>
                        <a:t> </a:t>
                      </a:r>
                      <a:r>
                        <a:rPr lang="en-SI" sz="3500" dirty="0" err="1"/>
                        <a:t>analiza</a:t>
                      </a:r>
                      <a:r>
                        <a:rPr lang="it-IT" sz="3500" dirty="0"/>
                        <a:t> </a:t>
                      </a:r>
                      <a:endParaRPr lang="en-GB" sz="3500" dirty="0"/>
                    </a:p>
                  </a:txBody>
                  <a:tcPr>
                    <a:solidFill>
                      <a:srgbClr val="B05894"/>
                    </a:solidFill>
                  </a:tcPr>
                </a:tc>
                <a:tc>
                  <a:txBody>
                    <a:bodyPr/>
                    <a:lstStyle/>
                    <a:p>
                      <a:pPr algn="ctr"/>
                      <a:r>
                        <a:rPr lang="en-SI" sz="3500" dirty="0" err="1"/>
                        <a:t>Tržna</a:t>
                      </a:r>
                      <a:r>
                        <a:rPr lang="en-SI" sz="3500" dirty="0"/>
                        <a:t> </a:t>
                      </a:r>
                      <a:r>
                        <a:rPr lang="en-SI" sz="3500" dirty="0" err="1"/>
                        <a:t>raziskava</a:t>
                      </a:r>
                      <a:r>
                        <a:rPr lang="it-IT" sz="3500" dirty="0"/>
                        <a:t> </a:t>
                      </a:r>
                      <a:endParaRPr lang="en-GB" sz="3500" dirty="0"/>
                    </a:p>
                  </a:txBody>
                  <a:tcPr>
                    <a:solidFill>
                      <a:srgbClr val="B05894"/>
                    </a:solidFill>
                  </a:tcPr>
                </a:tc>
                <a:extLst>
                  <a:ext uri="{0D108BD9-81ED-4DB2-BD59-A6C34878D82A}">
                    <a16:rowId xmlns:a16="http://schemas.microsoft.com/office/drawing/2014/main" val="2718442057"/>
                  </a:ext>
                </a:extLst>
              </a:tr>
              <a:tr h="347933">
                <a:tc>
                  <a:txBody>
                    <a:bodyPr/>
                    <a:lstStyle/>
                    <a:p>
                      <a:pPr marL="342900" indent="-342900" algn="just">
                        <a:buFont typeface="Arial" panose="020B0604020202020204" pitchFamily="34" charset="0"/>
                        <a:buChar char="•"/>
                      </a:pPr>
                      <a:r>
                        <a:rPr lang="en-SI" sz="2500" dirty="0" err="1"/>
                        <a:t>Tržna</a:t>
                      </a:r>
                      <a:r>
                        <a:rPr lang="en-SI" sz="2500" dirty="0"/>
                        <a:t> </a:t>
                      </a:r>
                      <a:r>
                        <a:rPr lang="en-SI" sz="2500" dirty="0" err="1"/>
                        <a:t>analiza</a:t>
                      </a:r>
                      <a:r>
                        <a:rPr lang="en-SI" sz="2500" dirty="0"/>
                        <a:t> </a:t>
                      </a:r>
                      <a:r>
                        <a:rPr lang="en-GB" sz="2500" dirty="0"/>
                        <a:t>je </a:t>
                      </a:r>
                      <a:r>
                        <a:rPr lang="en-GB" sz="2500" dirty="0" err="1"/>
                        <a:t>veliko</a:t>
                      </a:r>
                      <a:r>
                        <a:rPr lang="en-GB" sz="2500" dirty="0"/>
                        <a:t> </a:t>
                      </a:r>
                      <a:r>
                        <a:rPr lang="en-GB" sz="2500" dirty="0" err="1"/>
                        <a:t>večja</a:t>
                      </a:r>
                      <a:r>
                        <a:rPr lang="en-GB" sz="2500" dirty="0"/>
                        <a:t> </a:t>
                      </a:r>
                      <a:r>
                        <a:rPr lang="en-GB" sz="2500" dirty="0" err="1"/>
                        <a:t>vaja</a:t>
                      </a:r>
                      <a:r>
                        <a:rPr lang="en-GB" sz="2500" dirty="0"/>
                        <a:t>, ki </a:t>
                      </a:r>
                      <a:r>
                        <a:rPr lang="en-GB" sz="2500" dirty="0" err="1"/>
                        <a:t>lahko</a:t>
                      </a:r>
                      <a:r>
                        <a:rPr lang="en-GB" sz="2500" dirty="0"/>
                        <a:t> </a:t>
                      </a:r>
                      <a:r>
                        <a:rPr lang="en-GB" sz="2500" dirty="0" err="1"/>
                        <a:t>zajema</a:t>
                      </a:r>
                      <a:r>
                        <a:rPr lang="en-GB" sz="2500" dirty="0"/>
                        <a:t> </a:t>
                      </a:r>
                      <a:r>
                        <a:rPr lang="en-GB" sz="2500" dirty="0" err="1"/>
                        <a:t>vaše</a:t>
                      </a:r>
                      <a:r>
                        <a:rPr lang="en-GB" sz="2500" dirty="0"/>
                        <a:t> </a:t>
                      </a:r>
                      <a:r>
                        <a:rPr lang="en-GB" sz="2500" dirty="0" err="1"/>
                        <a:t>podjetje</a:t>
                      </a:r>
                      <a:r>
                        <a:rPr lang="en-GB" sz="2500" dirty="0"/>
                        <a:t>, </a:t>
                      </a:r>
                      <a:r>
                        <a:rPr lang="en-GB" sz="2500" dirty="0" err="1"/>
                        <a:t>tekmece</a:t>
                      </a:r>
                      <a:r>
                        <a:rPr lang="en-GB" sz="2500" dirty="0"/>
                        <a:t>, </a:t>
                      </a:r>
                      <a:r>
                        <a:rPr lang="en-GB" sz="2500" dirty="0" err="1"/>
                        <a:t>poslovno</a:t>
                      </a:r>
                      <a:r>
                        <a:rPr lang="en-GB" sz="2500" dirty="0"/>
                        <a:t> </a:t>
                      </a:r>
                      <a:r>
                        <a:rPr lang="en-GB" sz="2500" dirty="0" err="1"/>
                        <a:t>ozadje</a:t>
                      </a:r>
                      <a:r>
                        <a:rPr lang="en-GB" sz="2500" dirty="0"/>
                        <a:t> in </a:t>
                      </a:r>
                      <a:r>
                        <a:rPr lang="en-GB" sz="2500" dirty="0" err="1"/>
                        <a:t>stranke</a:t>
                      </a:r>
                      <a:r>
                        <a:rPr lang="en-GB" sz="2500" dirty="0"/>
                        <a:t>.</a:t>
                      </a:r>
                      <a:endParaRPr lang="en-SI" sz="2500" dirty="0"/>
                    </a:p>
                    <a:p>
                      <a:pPr marL="0" indent="0" algn="just">
                        <a:buFont typeface="Arial" panose="020B0604020202020204" pitchFamily="34" charset="0"/>
                        <a:buNone/>
                      </a:pPr>
                      <a:endParaRPr lang="en-SI" sz="2500" dirty="0"/>
                    </a:p>
                    <a:p>
                      <a:pPr marL="342900" indent="-342900" algn="just">
                        <a:buFont typeface="Arial" panose="020B0604020202020204" pitchFamily="34" charset="0"/>
                        <a:buChar char="•"/>
                      </a:pPr>
                      <a:r>
                        <a:rPr lang="en-GB" sz="2500" dirty="0" err="1"/>
                        <a:t>Tržna</a:t>
                      </a:r>
                      <a:r>
                        <a:rPr lang="en-GB" sz="2500" dirty="0"/>
                        <a:t> </a:t>
                      </a:r>
                      <a:r>
                        <a:rPr lang="en-GB" sz="2500" dirty="0" err="1"/>
                        <a:t>analiza</a:t>
                      </a:r>
                      <a:r>
                        <a:rPr lang="en-GB" sz="2500" dirty="0"/>
                        <a:t> je </a:t>
                      </a:r>
                      <a:r>
                        <a:rPr lang="en-GB" sz="2500" dirty="0" err="1"/>
                        <a:t>širokega</a:t>
                      </a:r>
                      <a:r>
                        <a:rPr lang="en-GB" sz="2500" dirty="0"/>
                        <a:t> </a:t>
                      </a:r>
                      <a:r>
                        <a:rPr lang="en-GB" sz="2500" dirty="0" err="1"/>
                        <a:t>obsega</a:t>
                      </a:r>
                      <a:r>
                        <a:rPr lang="en-GB" sz="2500" dirty="0"/>
                        <a:t> in </a:t>
                      </a:r>
                      <a:r>
                        <a:rPr lang="en-GB" sz="2500" dirty="0" err="1"/>
                        <a:t>zbira</a:t>
                      </a:r>
                      <a:r>
                        <a:rPr lang="en-GB" sz="2500" dirty="0"/>
                        <a:t> </a:t>
                      </a:r>
                      <a:r>
                        <a:rPr lang="en-GB" sz="2500" dirty="0" err="1"/>
                        <a:t>ogromne</a:t>
                      </a:r>
                      <a:r>
                        <a:rPr lang="en-GB" sz="2500" dirty="0"/>
                        <a:t> </a:t>
                      </a:r>
                      <a:r>
                        <a:rPr lang="en-GB" sz="2500" dirty="0" err="1"/>
                        <a:t>količine</a:t>
                      </a:r>
                      <a:r>
                        <a:rPr lang="en-GB" sz="2500" dirty="0"/>
                        <a:t> </a:t>
                      </a:r>
                      <a:r>
                        <a:rPr lang="en-GB" sz="2500" dirty="0" err="1"/>
                        <a:t>hladno</a:t>
                      </a:r>
                      <a:r>
                        <a:rPr lang="en-GB" sz="2500" dirty="0"/>
                        <a:t> </a:t>
                      </a:r>
                      <a:r>
                        <a:rPr lang="en-GB" sz="2500" dirty="0" err="1"/>
                        <a:t>trdih</a:t>
                      </a:r>
                      <a:r>
                        <a:rPr lang="en-GB" sz="2500" dirty="0"/>
                        <a:t> </a:t>
                      </a:r>
                      <a:r>
                        <a:rPr lang="en-GB" sz="2500" dirty="0" err="1"/>
                        <a:t>podatkov</a:t>
                      </a:r>
                      <a:r>
                        <a:rPr lang="en-GB" sz="2500" dirty="0"/>
                        <a:t> in </a:t>
                      </a:r>
                      <a:r>
                        <a:rPr lang="en-GB" sz="2500" dirty="0" err="1"/>
                        <a:t>številk</a:t>
                      </a:r>
                      <a:endParaRPr lang="en-SI" sz="2500" dirty="0"/>
                    </a:p>
                    <a:p>
                      <a:pPr marL="0" indent="0" algn="just">
                        <a:buFont typeface="Arial" panose="020B0604020202020204" pitchFamily="34" charset="0"/>
                        <a:buNone/>
                      </a:pPr>
                      <a:endParaRPr lang="en-SI" sz="2500" dirty="0"/>
                    </a:p>
                    <a:p>
                      <a:pPr marL="342900" indent="-342900" algn="just">
                        <a:buFont typeface="Arial" panose="020B0604020202020204" pitchFamily="34" charset="0"/>
                        <a:buChar char="•"/>
                      </a:pPr>
                      <a:r>
                        <a:rPr lang="en-SI" sz="2500" dirty="0" err="1"/>
                        <a:t>Tržna</a:t>
                      </a:r>
                      <a:r>
                        <a:rPr lang="en-SI" sz="2500" dirty="0"/>
                        <a:t> </a:t>
                      </a:r>
                      <a:r>
                        <a:rPr lang="en-SI" sz="2500" dirty="0" err="1"/>
                        <a:t>analiza</a:t>
                      </a:r>
                      <a:r>
                        <a:rPr lang="en-SI" sz="2500" dirty="0"/>
                        <a:t> </a:t>
                      </a:r>
                      <a:r>
                        <a:rPr lang="en-GB" sz="2500" dirty="0" err="1"/>
                        <a:t>zbira</a:t>
                      </a:r>
                      <a:r>
                        <a:rPr lang="en-GB" sz="2500" dirty="0"/>
                        <a:t> </a:t>
                      </a:r>
                      <a:r>
                        <a:rPr lang="en-GB" sz="2500" dirty="0" err="1"/>
                        <a:t>velike</a:t>
                      </a:r>
                      <a:r>
                        <a:rPr lang="en-GB" sz="2500" dirty="0"/>
                        <a:t> in </a:t>
                      </a:r>
                      <a:r>
                        <a:rPr lang="en-GB" sz="2500" dirty="0" err="1"/>
                        <a:t>zelo</a:t>
                      </a:r>
                      <a:r>
                        <a:rPr lang="en-GB" sz="2500" dirty="0"/>
                        <a:t> </a:t>
                      </a:r>
                      <a:r>
                        <a:rPr lang="en-GB" sz="2500" dirty="0" err="1"/>
                        <a:t>zapletene</a:t>
                      </a:r>
                      <a:r>
                        <a:rPr lang="en-GB" sz="2500" dirty="0"/>
                        <a:t> </a:t>
                      </a:r>
                      <a:r>
                        <a:rPr lang="en-GB" sz="2500" dirty="0" err="1"/>
                        <a:t>skupine</a:t>
                      </a:r>
                      <a:r>
                        <a:rPr lang="en-GB" sz="2500" dirty="0"/>
                        <a:t> </a:t>
                      </a:r>
                      <a:r>
                        <a:rPr lang="en-GB" sz="2500" dirty="0" err="1"/>
                        <a:t>podatkov</a:t>
                      </a:r>
                      <a:endParaRPr lang="en-SI" sz="2500" dirty="0"/>
                    </a:p>
                    <a:p>
                      <a:pPr marL="0" indent="0" algn="just">
                        <a:buFont typeface="Arial" panose="020B0604020202020204" pitchFamily="34" charset="0"/>
                        <a:buNone/>
                      </a:pPr>
                      <a:endParaRPr lang="en-SI" sz="2500" dirty="0"/>
                    </a:p>
                    <a:p>
                      <a:pPr marL="342900" indent="-342900" algn="just">
                        <a:buFont typeface="Arial" panose="020B0604020202020204" pitchFamily="34" charset="0"/>
                        <a:buChar char="•"/>
                      </a:pPr>
                      <a:r>
                        <a:rPr lang="en-SI" sz="2500" dirty="0" err="1"/>
                        <a:t>Tržna</a:t>
                      </a:r>
                      <a:r>
                        <a:rPr lang="en-SI" sz="2500" dirty="0"/>
                        <a:t> </a:t>
                      </a:r>
                      <a:r>
                        <a:rPr lang="en-SI" sz="2500" dirty="0" err="1"/>
                        <a:t>analiza</a:t>
                      </a:r>
                      <a:r>
                        <a:rPr lang="en-SI" sz="2500" dirty="0"/>
                        <a:t> </a:t>
                      </a:r>
                      <a:r>
                        <a:rPr lang="en-GB" sz="2500" dirty="0" err="1"/>
                        <a:t>daje</a:t>
                      </a:r>
                      <a:r>
                        <a:rPr lang="en-GB" sz="2500" dirty="0"/>
                        <a:t> </a:t>
                      </a:r>
                      <a:r>
                        <a:rPr lang="en-GB" sz="2500" dirty="0" err="1"/>
                        <a:t>dolgoročnejše</a:t>
                      </a:r>
                      <a:r>
                        <a:rPr lang="en-GB" sz="2500" dirty="0"/>
                        <a:t> </a:t>
                      </a:r>
                      <a:r>
                        <a:rPr lang="en-GB" sz="2500" dirty="0" err="1"/>
                        <a:t>vpoglede</a:t>
                      </a:r>
                      <a:endParaRPr lang="en-SI" sz="2500" dirty="0"/>
                    </a:p>
                    <a:p>
                      <a:pPr marL="0" indent="0" algn="just">
                        <a:buFont typeface="Arial" panose="020B0604020202020204" pitchFamily="34" charset="0"/>
                        <a:buNone/>
                      </a:pPr>
                      <a:endParaRPr lang="en-SI" sz="2500" dirty="0"/>
                    </a:p>
                    <a:p>
                      <a:pPr marL="342900" indent="-342900" algn="just">
                        <a:buFont typeface="Arial" panose="020B0604020202020204" pitchFamily="34" charset="0"/>
                        <a:buChar char="•"/>
                      </a:pPr>
                      <a:r>
                        <a:rPr lang="en-GB" sz="2500" dirty="0" err="1"/>
                        <a:t>Tržna</a:t>
                      </a:r>
                      <a:r>
                        <a:rPr lang="en-GB" sz="2500" dirty="0"/>
                        <a:t> </a:t>
                      </a:r>
                      <a:r>
                        <a:rPr lang="en-GB" sz="2500" dirty="0" err="1"/>
                        <a:t>analiza</a:t>
                      </a:r>
                      <a:r>
                        <a:rPr lang="en-GB" sz="2500" dirty="0"/>
                        <a:t> </a:t>
                      </a:r>
                      <a:r>
                        <a:rPr lang="en-GB" sz="2500" dirty="0" err="1"/>
                        <a:t>zagotavlja</a:t>
                      </a:r>
                      <a:r>
                        <a:rPr lang="en-GB" sz="2500" dirty="0"/>
                        <a:t> le </a:t>
                      </a:r>
                      <a:r>
                        <a:rPr lang="en-GB" sz="2500" dirty="0" err="1"/>
                        <a:t>kvantitativne</a:t>
                      </a:r>
                      <a:r>
                        <a:rPr lang="en-GB" sz="2500" dirty="0"/>
                        <a:t> </a:t>
                      </a:r>
                      <a:r>
                        <a:rPr lang="en-GB" sz="2500" dirty="0" err="1"/>
                        <a:t>podatke</a:t>
                      </a:r>
                      <a:endParaRPr lang="en-GB" sz="2500" dirty="0"/>
                    </a:p>
                  </a:txBody>
                  <a:tcPr>
                    <a:solidFill>
                      <a:srgbClr val="FFECFC"/>
                    </a:solidFill>
                  </a:tcPr>
                </a:tc>
                <a:tc>
                  <a:txBody>
                    <a:bodyPr/>
                    <a:lstStyle/>
                    <a:p>
                      <a:pPr marL="342900" indent="-342900" algn="just">
                        <a:buFont typeface="Arial" panose="020B0604020202020204" pitchFamily="34" charset="0"/>
                        <a:buChar char="•"/>
                      </a:pPr>
                      <a:r>
                        <a:rPr lang="en-GB" sz="2500" dirty="0" err="1"/>
                        <a:t>Tržne</a:t>
                      </a:r>
                      <a:r>
                        <a:rPr lang="en-GB" sz="2500" dirty="0"/>
                        <a:t> </a:t>
                      </a:r>
                      <a:r>
                        <a:rPr lang="en-GB" sz="2500" dirty="0" err="1"/>
                        <a:t>raziskave</a:t>
                      </a:r>
                      <a:r>
                        <a:rPr lang="en-GB" sz="2500" dirty="0"/>
                        <a:t> pa so </a:t>
                      </a:r>
                      <a:r>
                        <a:rPr lang="en-GB" sz="2500" dirty="0" err="1"/>
                        <a:t>praviloma</a:t>
                      </a:r>
                      <a:r>
                        <a:rPr lang="en-GB" sz="2500" dirty="0"/>
                        <a:t> </a:t>
                      </a:r>
                      <a:r>
                        <a:rPr lang="en-GB" sz="2500" dirty="0" err="1"/>
                        <a:t>precej</a:t>
                      </a:r>
                      <a:r>
                        <a:rPr lang="en-GB" sz="2500" dirty="0"/>
                        <a:t> </a:t>
                      </a:r>
                      <a:r>
                        <a:rPr lang="en-GB" sz="2500" dirty="0" err="1"/>
                        <a:t>ciljne</a:t>
                      </a:r>
                      <a:r>
                        <a:rPr lang="en-GB" sz="2500" dirty="0"/>
                        <a:t> </a:t>
                      </a:r>
                      <a:r>
                        <a:rPr lang="en-GB" sz="2500" dirty="0" err="1"/>
                        <a:t>narave</a:t>
                      </a:r>
                      <a:r>
                        <a:rPr lang="en-GB" sz="2500" dirty="0"/>
                        <a:t>, s </a:t>
                      </a:r>
                      <a:r>
                        <a:rPr lang="en-GB" sz="2500" dirty="0" err="1"/>
                        <a:t>ciljem</a:t>
                      </a:r>
                      <a:r>
                        <a:rPr lang="en-GB" sz="2500" dirty="0"/>
                        <a:t> </a:t>
                      </a:r>
                      <a:r>
                        <a:rPr lang="en-GB" sz="2500" dirty="0" err="1"/>
                        <a:t>testiranja</a:t>
                      </a:r>
                      <a:r>
                        <a:rPr lang="en-GB" sz="2500" dirty="0"/>
                        <a:t> </a:t>
                      </a:r>
                      <a:r>
                        <a:rPr lang="en-GB" sz="2500" dirty="0" err="1"/>
                        <a:t>hipotez</a:t>
                      </a:r>
                      <a:r>
                        <a:rPr lang="en-GB" sz="2500" dirty="0"/>
                        <a:t> </a:t>
                      </a:r>
                      <a:r>
                        <a:rPr lang="en-GB" sz="2500" dirty="0" err="1"/>
                        <a:t>ali</a:t>
                      </a:r>
                      <a:r>
                        <a:rPr lang="en-GB" sz="2500" dirty="0"/>
                        <a:t> </a:t>
                      </a:r>
                      <a:r>
                        <a:rPr lang="en-GB" sz="2500" dirty="0" err="1"/>
                        <a:t>spoznavanja</a:t>
                      </a:r>
                      <a:r>
                        <a:rPr lang="en-GB" sz="2500" dirty="0"/>
                        <a:t> (</a:t>
                      </a:r>
                      <a:r>
                        <a:rPr lang="en-GB" sz="2500" dirty="0" err="1"/>
                        <a:t>identificiranih</a:t>
                      </a:r>
                      <a:r>
                        <a:rPr lang="en-GB" sz="2500" dirty="0"/>
                        <a:t>) </a:t>
                      </a:r>
                      <a:r>
                        <a:rPr lang="en-GB" sz="2500" dirty="0" err="1"/>
                        <a:t>strank</a:t>
                      </a:r>
                      <a:r>
                        <a:rPr lang="en-GB" sz="2500" dirty="0"/>
                        <a:t>.</a:t>
                      </a:r>
                      <a:endParaRPr lang="en-SI" sz="2500" dirty="0"/>
                    </a:p>
                    <a:p>
                      <a:pPr marL="342900" indent="-342900" algn="just">
                        <a:buFont typeface="Arial" panose="020B0604020202020204" pitchFamily="34" charset="0"/>
                        <a:buChar char="•"/>
                      </a:pPr>
                      <a:endParaRPr lang="en-SI" sz="2500" dirty="0"/>
                    </a:p>
                    <a:p>
                      <a:pPr marL="342900" indent="-342900" algn="just">
                        <a:buFont typeface="Arial" panose="020B0604020202020204" pitchFamily="34" charset="0"/>
                        <a:buChar char="•"/>
                      </a:pPr>
                      <a:r>
                        <a:rPr lang="en-SI" sz="2500" dirty="0" err="1"/>
                        <a:t>Tržna</a:t>
                      </a:r>
                      <a:r>
                        <a:rPr lang="en-SI" sz="2500" dirty="0"/>
                        <a:t> </a:t>
                      </a:r>
                      <a:r>
                        <a:rPr lang="en-SI" sz="2500" dirty="0" err="1"/>
                        <a:t>raziskava</a:t>
                      </a:r>
                      <a:r>
                        <a:rPr lang="en-SI" sz="2500" dirty="0"/>
                        <a:t> </a:t>
                      </a:r>
                      <a:r>
                        <a:rPr lang="en-GB" sz="2500" dirty="0"/>
                        <a:t>je </a:t>
                      </a:r>
                      <a:r>
                        <a:rPr lang="en-GB" sz="2500" dirty="0" err="1"/>
                        <a:t>časovno</a:t>
                      </a:r>
                      <a:r>
                        <a:rPr lang="en-GB" sz="2500" dirty="0"/>
                        <a:t> </a:t>
                      </a:r>
                      <a:r>
                        <a:rPr lang="en-GB" sz="2500" dirty="0" err="1"/>
                        <a:t>omejena</a:t>
                      </a:r>
                      <a:r>
                        <a:rPr lang="en-GB" sz="2500" dirty="0"/>
                        <a:t>, </a:t>
                      </a:r>
                      <a:r>
                        <a:rPr lang="en-GB" sz="2500" dirty="0" err="1"/>
                        <a:t>občinstvo</a:t>
                      </a:r>
                      <a:r>
                        <a:rPr lang="en-GB" sz="2500" dirty="0"/>
                        <a:t>, </a:t>
                      </a:r>
                      <a:r>
                        <a:rPr lang="en-GB" sz="2500" dirty="0" err="1"/>
                        <a:t>čustva</a:t>
                      </a:r>
                      <a:r>
                        <a:rPr lang="en-GB" sz="2500" dirty="0"/>
                        <a:t> in </a:t>
                      </a:r>
                      <a:r>
                        <a:rPr lang="en-GB" sz="2500" dirty="0" err="1"/>
                        <a:t>pogledi</a:t>
                      </a:r>
                      <a:r>
                        <a:rPr lang="en-GB" sz="2500" dirty="0"/>
                        <a:t> </a:t>
                      </a:r>
                      <a:r>
                        <a:rPr lang="en-GB" sz="2500" dirty="0" err="1"/>
                        <a:t>ter</a:t>
                      </a:r>
                      <a:r>
                        <a:rPr lang="en-GB" sz="2500" dirty="0"/>
                        <a:t> je </a:t>
                      </a:r>
                      <a:r>
                        <a:rPr lang="en-GB" sz="2500" dirty="0" err="1"/>
                        <a:t>odvisna</a:t>
                      </a:r>
                      <a:r>
                        <a:rPr lang="en-GB" sz="2500" dirty="0"/>
                        <a:t> od </a:t>
                      </a:r>
                      <a:r>
                        <a:rPr lang="en-GB" sz="2500" dirty="0" err="1"/>
                        <a:t>človeške</a:t>
                      </a:r>
                      <a:r>
                        <a:rPr lang="en-GB" sz="2500" dirty="0"/>
                        <a:t> </a:t>
                      </a:r>
                      <a:r>
                        <a:rPr lang="en-GB" sz="2500" dirty="0" err="1"/>
                        <a:t>interpretacije</a:t>
                      </a:r>
                      <a:r>
                        <a:rPr lang="en-GB" sz="2500" dirty="0"/>
                        <a:t>.</a:t>
                      </a:r>
                      <a:endParaRPr lang="en-SI" sz="2500" dirty="0"/>
                    </a:p>
                    <a:p>
                      <a:pPr marL="342900" indent="-342900" algn="just">
                        <a:buFont typeface="Arial" panose="020B0604020202020204" pitchFamily="34" charset="0"/>
                        <a:buChar char="•"/>
                      </a:pPr>
                      <a:endParaRPr lang="en-SI" sz="2500" dirty="0"/>
                    </a:p>
                    <a:p>
                      <a:pPr marL="342900" indent="-342900" algn="just">
                        <a:buFont typeface="Arial" panose="020B0604020202020204" pitchFamily="34" charset="0"/>
                        <a:buChar char="•"/>
                      </a:pPr>
                      <a:r>
                        <a:rPr lang="en-GB" sz="2500" dirty="0" err="1"/>
                        <a:t>Tržne</a:t>
                      </a:r>
                      <a:r>
                        <a:rPr lang="en-GB" sz="2500" dirty="0"/>
                        <a:t> </a:t>
                      </a:r>
                      <a:r>
                        <a:rPr lang="en-GB" sz="2500" dirty="0" err="1"/>
                        <a:t>raziskave</a:t>
                      </a:r>
                      <a:r>
                        <a:rPr lang="en-GB" sz="2500" dirty="0"/>
                        <a:t> </a:t>
                      </a:r>
                      <a:r>
                        <a:rPr lang="en-GB" sz="2500" dirty="0" err="1"/>
                        <a:t>zbirajo</a:t>
                      </a:r>
                      <a:r>
                        <a:rPr lang="en-GB" sz="2500" dirty="0"/>
                        <a:t> </a:t>
                      </a:r>
                      <a:r>
                        <a:rPr lang="en-GB" sz="2500" dirty="0" err="1"/>
                        <a:t>samo</a:t>
                      </a:r>
                      <a:r>
                        <a:rPr lang="en-GB" sz="2500" dirty="0"/>
                        <a:t> </a:t>
                      </a:r>
                      <a:r>
                        <a:rPr lang="en-GB" sz="2500" dirty="0" err="1"/>
                        <a:t>podatk</a:t>
                      </a:r>
                      <a:r>
                        <a:rPr lang="en-SI" sz="2500" dirty="0"/>
                        <a:t>e</a:t>
                      </a:r>
                      <a:r>
                        <a:rPr lang="en-GB" sz="2500" dirty="0"/>
                        <a:t>, ki so </a:t>
                      </a:r>
                      <a:r>
                        <a:rPr lang="en-GB" sz="2500" dirty="0" err="1"/>
                        <a:t>potrebn</a:t>
                      </a:r>
                      <a:r>
                        <a:rPr lang="en-SI" sz="2500" dirty="0" err="1"/>
                        <a:t>i</a:t>
                      </a:r>
                      <a:r>
                        <a:rPr lang="en-GB" sz="2500" dirty="0"/>
                        <a:t> za </a:t>
                      </a:r>
                      <a:r>
                        <a:rPr lang="en-GB" sz="2500" dirty="0" err="1"/>
                        <a:t>odgovor</a:t>
                      </a:r>
                      <a:r>
                        <a:rPr lang="en-GB" sz="2500" dirty="0"/>
                        <a:t> </a:t>
                      </a:r>
                      <a:r>
                        <a:rPr lang="en-GB" sz="2500" dirty="0" err="1"/>
                        <a:t>na</a:t>
                      </a:r>
                      <a:r>
                        <a:rPr lang="en-GB" sz="2500" dirty="0"/>
                        <a:t> </a:t>
                      </a:r>
                      <a:r>
                        <a:rPr lang="en-GB" sz="2500" dirty="0" err="1"/>
                        <a:t>določeno</a:t>
                      </a:r>
                      <a:r>
                        <a:rPr lang="en-GB" sz="2500" dirty="0"/>
                        <a:t> </a:t>
                      </a:r>
                      <a:r>
                        <a:rPr lang="en-GB" sz="2500" dirty="0" err="1"/>
                        <a:t>raziskovalno</a:t>
                      </a:r>
                      <a:r>
                        <a:rPr lang="en-GB" sz="2500" dirty="0"/>
                        <a:t> </a:t>
                      </a:r>
                      <a:r>
                        <a:rPr lang="en-GB" sz="2500" dirty="0" err="1"/>
                        <a:t>vprašanje</a:t>
                      </a:r>
                      <a:r>
                        <a:rPr lang="en-GB" sz="2500" dirty="0"/>
                        <a:t>.</a:t>
                      </a:r>
                      <a:endParaRPr lang="en-SI" sz="2500" dirty="0"/>
                    </a:p>
                    <a:p>
                      <a:pPr marL="342900" indent="-342900" algn="just">
                        <a:buFont typeface="Arial" panose="020B0604020202020204" pitchFamily="34" charset="0"/>
                        <a:buChar char="•"/>
                      </a:pPr>
                      <a:endParaRPr lang="en-SI" sz="2500" dirty="0"/>
                    </a:p>
                    <a:p>
                      <a:pPr marL="342900" indent="-342900" algn="just">
                        <a:buFont typeface="Arial" panose="020B0604020202020204" pitchFamily="34" charset="0"/>
                        <a:buChar char="•"/>
                      </a:pPr>
                      <a:r>
                        <a:rPr lang="en-GB" sz="2500" dirty="0" err="1"/>
                        <a:t>Podatki</a:t>
                      </a:r>
                      <a:r>
                        <a:rPr lang="en-GB" sz="2500" dirty="0"/>
                        <a:t> </a:t>
                      </a:r>
                      <a:r>
                        <a:rPr lang="en-GB" sz="2500" dirty="0" err="1"/>
                        <a:t>tržnih</a:t>
                      </a:r>
                      <a:r>
                        <a:rPr lang="en-GB" sz="2500" dirty="0"/>
                        <a:t> </a:t>
                      </a:r>
                      <a:r>
                        <a:rPr lang="en-GB" sz="2500" dirty="0" err="1"/>
                        <a:t>raziskav</a:t>
                      </a:r>
                      <a:r>
                        <a:rPr lang="en-GB" sz="2500" dirty="0"/>
                        <a:t> so </a:t>
                      </a:r>
                      <a:r>
                        <a:rPr lang="en-GB" sz="2500" dirty="0" err="1"/>
                        <a:t>uporabni</a:t>
                      </a:r>
                      <a:r>
                        <a:rPr lang="en-GB" sz="2500" dirty="0"/>
                        <a:t> le </a:t>
                      </a:r>
                      <a:r>
                        <a:rPr lang="en-GB" sz="2500" dirty="0" err="1"/>
                        <a:t>nekaj</a:t>
                      </a:r>
                      <a:r>
                        <a:rPr lang="en-GB" sz="2500" dirty="0"/>
                        <a:t> let.</a:t>
                      </a:r>
                      <a:endParaRPr lang="en-SI" sz="2500" dirty="0"/>
                    </a:p>
                    <a:p>
                      <a:pPr marL="342900" indent="-342900" algn="just">
                        <a:buFont typeface="Arial" panose="020B0604020202020204" pitchFamily="34" charset="0"/>
                        <a:buChar char="•"/>
                      </a:pPr>
                      <a:endParaRPr lang="en-SI" sz="2500" dirty="0"/>
                    </a:p>
                    <a:p>
                      <a:pPr marL="342900" indent="-342900" algn="just">
                        <a:buFont typeface="Arial" panose="020B0604020202020204" pitchFamily="34" charset="0"/>
                        <a:buChar char="•"/>
                      </a:pPr>
                      <a:r>
                        <a:rPr lang="en-GB" sz="2500" dirty="0" err="1"/>
                        <a:t>Tržne</a:t>
                      </a:r>
                      <a:r>
                        <a:rPr lang="en-GB" sz="2500" dirty="0"/>
                        <a:t> </a:t>
                      </a:r>
                      <a:r>
                        <a:rPr lang="en-GB" sz="2500" dirty="0" err="1"/>
                        <a:t>raziskave</a:t>
                      </a:r>
                      <a:r>
                        <a:rPr lang="en-GB" sz="2500" dirty="0"/>
                        <a:t> </a:t>
                      </a:r>
                      <a:r>
                        <a:rPr lang="en-GB" sz="2500" dirty="0" err="1"/>
                        <a:t>lahko</a:t>
                      </a:r>
                      <a:r>
                        <a:rPr lang="en-GB" sz="2500" dirty="0"/>
                        <a:t> </a:t>
                      </a:r>
                      <a:r>
                        <a:rPr lang="en-GB" sz="2500" dirty="0" err="1"/>
                        <a:t>zagotovijo</a:t>
                      </a:r>
                      <a:r>
                        <a:rPr lang="en-GB" sz="2500" dirty="0"/>
                        <a:t> </a:t>
                      </a:r>
                      <a:r>
                        <a:rPr lang="en-GB" sz="2500" dirty="0" err="1"/>
                        <a:t>kvalitativne</a:t>
                      </a:r>
                      <a:r>
                        <a:rPr lang="en-GB" sz="2500" dirty="0"/>
                        <a:t> in </a:t>
                      </a:r>
                      <a:r>
                        <a:rPr lang="en-GB" sz="2500" dirty="0" err="1"/>
                        <a:t>kvantitativne</a:t>
                      </a:r>
                      <a:r>
                        <a:rPr lang="en-GB" sz="2500" dirty="0"/>
                        <a:t> </a:t>
                      </a:r>
                      <a:r>
                        <a:rPr lang="en-GB" sz="2500" dirty="0" err="1"/>
                        <a:t>podatke</a:t>
                      </a:r>
                      <a:endParaRPr lang="en-GB" sz="2500" dirty="0"/>
                    </a:p>
                  </a:txBody>
                  <a:tcPr>
                    <a:solidFill>
                      <a:srgbClr val="FFECFC"/>
                    </a:solidFill>
                  </a:tcPr>
                </a:tc>
                <a:extLst>
                  <a:ext uri="{0D108BD9-81ED-4DB2-BD59-A6C34878D82A}">
                    <a16:rowId xmlns:a16="http://schemas.microsoft.com/office/drawing/2014/main" val="1827236046"/>
                  </a:ext>
                </a:extLst>
              </a:tr>
            </a:tbl>
          </a:graphicData>
        </a:graphic>
      </p:graphicFrame>
    </p:spTree>
    <p:extLst>
      <p:ext uri="{BB962C8B-B14F-4D97-AF65-F5344CB8AC3E}">
        <p14:creationId xmlns:p14="http://schemas.microsoft.com/office/powerpoint/2010/main" val="2696252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TotalTime>
  <Words>1299</Words>
  <Application>Microsoft Office PowerPoint</Application>
  <PresentationFormat>Po meri</PresentationFormat>
  <Paragraphs>145</Paragraphs>
  <Slides>13</Slides>
  <Notes>0</Notes>
  <HiddenSlides>0</HiddenSlides>
  <MMClips>0</MMClips>
  <ScaleCrop>false</ScaleCrop>
  <HeadingPairs>
    <vt:vector size="6" baseType="variant">
      <vt:variant>
        <vt:lpstr>Uporabljene pisave</vt:lpstr>
      </vt:variant>
      <vt:variant>
        <vt:i4>3</vt:i4>
      </vt:variant>
      <vt:variant>
        <vt:lpstr>Tema</vt:lpstr>
      </vt:variant>
      <vt:variant>
        <vt:i4>2</vt:i4>
      </vt:variant>
      <vt:variant>
        <vt:lpstr>Naslovi diapozitivov</vt:lpstr>
      </vt:variant>
      <vt:variant>
        <vt:i4>13</vt:i4>
      </vt:variant>
    </vt:vector>
  </HeadingPairs>
  <TitlesOfParts>
    <vt:vector size="18" baseType="lpstr">
      <vt:lpstr>Arial</vt:lpstr>
      <vt:lpstr>Calibri</vt:lpstr>
      <vt:lpstr>Microsoft Sans Serif</vt:lpstr>
      <vt:lpstr>Office Theme</vt:lpstr>
      <vt:lpstr>Diseño personalizado</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Nataša Orel</cp:lastModifiedBy>
  <cp:revision>47</cp:revision>
  <dcterms:created xsi:type="dcterms:W3CDTF">2022-02-25T10:54:18Z</dcterms:created>
  <dcterms:modified xsi:type="dcterms:W3CDTF">2023-04-04T07:59:26Z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