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sldIdLst>
    <p:sldId id="256" r:id="rId3"/>
    <p:sldId id="257" r:id="rId4"/>
    <p:sldId id="261" r:id="rId5"/>
    <p:sldId id="258" r:id="rId6"/>
    <p:sldId id="260" r:id="rId7"/>
    <p:sldId id="262" r:id="rId8"/>
    <p:sldId id="263" r:id="rId9"/>
    <p:sldId id="266" r:id="rId10"/>
    <p:sldId id="279" r:id="rId11"/>
    <p:sldId id="280" r:id="rId12"/>
    <p:sldId id="267" r:id="rId13"/>
    <p:sldId id="268" r:id="rId14"/>
    <p:sldId id="283" r:id="rId15"/>
    <p:sldId id="284" r:id="rId16"/>
    <p:sldId id="278" r:id="rId17"/>
    <p:sldId id="269" r:id="rId18"/>
    <p:sldId id="270" r:id="rId19"/>
    <p:sldId id="285" r:id="rId20"/>
    <p:sldId id="286" r:id="rId21"/>
    <p:sldId id="271" r:id="rId22"/>
    <p:sldId id="272" r:id="rId23"/>
    <p:sldId id="281" r:id="rId24"/>
    <p:sldId id="282" r:id="rId25"/>
    <p:sldId id="287" r:id="rId26"/>
    <p:sldId id="273" r:id="rId27"/>
    <p:sldId id="276" r:id="rId28"/>
    <p:sldId id="277" r:id="rId29"/>
    <p:sldId id="274" r:id="rId30"/>
    <p:sldId id="259" r:id="rId31"/>
  </p:sldIdLst>
  <p:sldSz cx="18288000" cy="10287000"/>
  <p:notesSz cx="18288000" cy="10287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ša Orel" initials="NO" lastIdx="1" clrIdx="0">
    <p:extLst>
      <p:ext uri="{19B8F6BF-5375-455C-9EA6-DF929625EA0E}">
        <p15:presenceInfo xmlns:p15="http://schemas.microsoft.com/office/powerpoint/2012/main" userId="S::natasa.orel@rra-sp.si::ec14b7f8-3ecd-4b0d-9320-dc85fb368d26" providerId="AD"/>
      </p:ext>
    </p:extLst>
  </p:cmAuthor>
  <p:cmAuthor id="2" name="Alessandra Messana" initials="AM" lastIdx="4" clrIdx="1">
    <p:extLst>
      <p:ext uri="{19B8F6BF-5375-455C-9EA6-DF929625EA0E}">
        <p15:presenceInfo xmlns:p15="http://schemas.microsoft.com/office/powerpoint/2012/main" userId="S-1-5-21-2922218411-3787962101-831138860-46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5894"/>
    <a:srgbClr val="E076D1"/>
    <a:srgbClr val="E58BD8"/>
    <a:srgbClr val="FFECFC"/>
    <a:srgbClr val="F5D3F0"/>
    <a:srgbClr val="ECAA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p:cViewPr varScale="1">
        <p:scale>
          <a:sx n="76" d="100"/>
          <a:sy n="76" d="100"/>
        </p:scale>
        <p:origin x="510" y="11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lnSpc>
              <a:spcPct val="150000"/>
            </a:lnSpc>
          </a:pPr>
          <a:r>
            <a:rPr lang="es-ES" sz="1600" b="1" dirty="0">
              <a:latin typeface="Microsoft Sans Serif" panose="020B0604020202020204" pitchFamily="34" charset="0"/>
              <a:ea typeface="Microsoft Sans Serif" panose="020B0604020202020204" pitchFamily="34" charset="0"/>
              <a:cs typeface="Microsoft Sans Serif" panose="020B0604020202020204" pitchFamily="34" charset="0"/>
            </a:rPr>
            <a:t>A medida que el mundo se convierte cada vez más en una aldea global, la internacionalización ha suscitado un gran debate en los últimos años. ¿Qué es exactamente la internacionalización? ¿Cómo puede una empresa internacional introducirse en nuevos mercados? ¿Cuáles son las ventajas y los inconvenientes de la expansión internacional?</a:t>
          </a:r>
          <a:endParaRPr lang="en-US" sz="16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86D96DDC-2FE0-4BB0-B39C-6F2A05DE171B}">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es-ES" sz="1600" b="1"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El atractivo de un mercado extranjero se evalúa en función de seis factores:
</a:t>
          </a:r>
          <a:endParaRPr lang="en-US" sz="1600" b="1"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buFont typeface="Arial" panose="020B0604020202020204" pitchFamily="34" charset="0"/>
            <a:buChar char="•"/>
          </a:pPr>
          <a:r>
            <a:rPr lang="en-US" sz="1600" b="1"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1</a:t>
          </a:r>
          <a:r>
            <a:rPr lang="en-U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s-E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Tamaño y crecimiento previsto del mercado</a:t>
          </a:r>
          <a:endParaRPr lang="en-U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buFont typeface="Arial" panose="020B0604020202020204" pitchFamily="34" charset="0"/>
            <a:buChar char="•"/>
          </a:pPr>
          <a:r>
            <a:rPr lang="en-US" sz="1600" b="1"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2</a:t>
          </a:r>
          <a:r>
            <a:rPr lang="en-U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s-E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La accesibilidad del mercado (barreras geográficas, políticas, jurídicas, tecnológicas, sociales)</a:t>
          </a:r>
          <a:endParaRPr lang="en-U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buFont typeface="Arial" panose="020B0604020202020204" pitchFamily="34" charset="0"/>
            <a:buChar char="•"/>
          </a:pPr>
          <a:r>
            <a:rPr lang="en-US" sz="1600" b="1"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3</a:t>
          </a:r>
          <a:r>
            <a:rPr lang="en-U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s-E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La compatibilidad de los distintos mercados en la cartera de la empresa</a:t>
          </a:r>
          <a:endParaRPr lang="en-U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buFont typeface="Arial" panose="020B0604020202020204" pitchFamily="34" charset="0"/>
            <a:buChar char="•"/>
          </a:pPr>
          <a:r>
            <a:rPr lang="en-US" sz="1600" b="1"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4. </a:t>
          </a:r>
          <a:r>
            <a:rPr lang="es-E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Disponibilidad de recursos y distancia al mercado destinatario</a:t>
          </a:r>
          <a:endParaRPr lang="en-U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buFont typeface="Arial" panose="020B0604020202020204" pitchFamily="34" charset="0"/>
            <a:buChar char="•"/>
          </a:pPr>
          <a:r>
            <a:rPr lang="en-US" sz="1600" b="1"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5</a:t>
          </a:r>
          <a:r>
            <a:rPr lang="en-U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600" b="0" i="0" dirty="0" err="1">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Entorno</a:t>
          </a:r>
          <a:r>
            <a:rPr lang="en-U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600" b="0" i="0" dirty="0" err="1">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competitivo</a:t>
          </a:r>
          <a:endParaRPr lang="en-U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buFont typeface="Arial" panose="020B0604020202020204" pitchFamily="34" charset="0"/>
            <a:buChar char="•"/>
          </a:pPr>
          <a:r>
            <a:rPr lang="en-US" sz="1600" b="1"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6</a:t>
          </a:r>
          <a:r>
            <a:rPr lang="en-U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600" b="0" i="0" dirty="0" err="1">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Influencias</a:t>
          </a:r>
          <a:r>
            <a:rPr lang="en-U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600" b="0" i="0" dirty="0" err="1">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externas</a:t>
          </a:r>
          <a:r>
            <a:rPr lang="en-US" sz="1600" b="0" i="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(PESTLE)</a:t>
          </a:r>
          <a:endParaRPr lang="en-US" sz="1600" b="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0BF53317-55E5-4F5B-A7DE-7BC14E7CC540}" type="sibTrans" cxnId="{AD887FBD-6AD0-4DD3-AD57-352139076740}">
      <dgm:prSet/>
      <dgm:spPr/>
      <dgm:t>
        <a:bodyPr/>
        <a:lstStyle/>
        <a:p>
          <a:endParaRPr lang="es-ES"/>
        </a:p>
      </dgm:t>
    </dgm:pt>
    <dgm:pt modelId="{DBD1EC87-9594-4DA3-8CB2-F59508D1B3AE}" type="parTrans" cxnId="{AD887FBD-6AD0-4DD3-AD57-352139076740}">
      <dgm:prSet/>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2" custScaleX="333457" custScaleY="94944" custLinFactNeighborX="-1690" custLinFactNeighborY="7206">
        <dgm:presLayoutVars>
          <dgm:bulletEnabled val="1"/>
        </dgm:presLayoutVars>
      </dgm:prSet>
      <dgm:spPr/>
    </dgm:pt>
    <dgm:pt modelId="{0AFABA49-C0FA-4078-B0FD-629FDB892CB4}" type="pres">
      <dgm:prSet presAssocID="{0073AA99-A9E4-4984-98E6-B6B5CC98A412}" presName="sibTrans" presStyleLbl="sibTrans2D1" presStyleIdx="0" presStyleCnt="1" custAng="21452741" custLinFactNeighborX="1674" custLinFactNeighborY="22972"/>
      <dgm:spPr/>
    </dgm:pt>
    <dgm:pt modelId="{A70F024A-CE11-464F-9EE0-3CDBBA946FC1}" type="pres">
      <dgm:prSet presAssocID="{0073AA99-A9E4-4984-98E6-B6B5CC98A412}" presName="connectorText" presStyleLbl="sibTrans2D1" presStyleIdx="0" presStyleCnt="1"/>
      <dgm:spPr/>
    </dgm:pt>
    <dgm:pt modelId="{30C472E5-C439-4945-8555-1B9F9B27322C}" type="pres">
      <dgm:prSet presAssocID="{86D96DDC-2FE0-4BB0-B39C-6F2A05DE171B}" presName="node" presStyleLbl="node1" presStyleIdx="1" presStyleCnt="2" custScaleX="297939" custScaleY="103116" custLinFactNeighborX="-3390" custLinFactNeighborY="6948">
        <dgm:presLayoutVars>
          <dgm:bulletEnabled val="1"/>
        </dgm:presLayoutVars>
      </dgm:prSet>
      <dgm:spPr/>
    </dgm:pt>
  </dgm:ptLst>
  <dgm:cxnLst>
    <dgm:cxn modelId="{C3DC6646-6CD9-4461-ABCE-55BA8904F1B8}" type="presOf" srcId="{0073AA99-A9E4-4984-98E6-B6B5CC98A412}" destId="{0AFABA49-C0FA-4078-B0FD-629FDB892CB4}" srcOrd="0" destOrd="0" presId="urn:microsoft.com/office/officeart/2005/8/layout/process1"/>
    <dgm:cxn modelId="{4DADC24A-9385-4E34-8E81-05F4DA0405AE}" srcId="{4CE57F6F-AAED-4B75-B840-D6F328661C27}" destId="{09E78CE0-9FD1-41E4-AA18-EB8ACA5E7243}" srcOrd="0" destOrd="0" parTransId="{E2C9E6A1-4B9B-4664-8190-EDD7EE439F5A}" sibTransId="{0073AA99-A9E4-4984-98E6-B6B5CC98A412}"/>
    <dgm:cxn modelId="{A64B73A2-571D-4BFC-929E-5A7C14403986}" type="presOf" srcId="{86D96DDC-2FE0-4BB0-B39C-6F2A05DE171B}" destId="{30C472E5-C439-4945-8555-1B9F9B27322C}" srcOrd="0" destOrd="0" presId="urn:microsoft.com/office/officeart/2005/8/layout/process1"/>
    <dgm:cxn modelId="{2D6AA1AC-160E-4BB6-AC40-E1254C663D48}" type="presOf" srcId="{4CE57F6F-AAED-4B75-B840-D6F328661C27}" destId="{1B0FDF83-6572-46D8-BF9E-343DB8A4C171}" srcOrd="0" destOrd="0" presId="urn:microsoft.com/office/officeart/2005/8/layout/process1"/>
    <dgm:cxn modelId="{AD887FBD-6AD0-4DD3-AD57-352139076740}" srcId="{4CE57F6F-AAED-4B75-B840-D6F328661C27}" destId="{86D96DDC-2FE0-4BB0-B39C-6F2A05DE171B}" srcOrd="1" destOrd="0" parTransId="{DBD1EC87-9594-4DA3-8CB2-F59508D1B3AE}" sibTransId="{0BF53317-55E5-4F5B-A7DE-7BC14E7CC540}"/>
    <dgm:cxn modelId="{813514CF-FE3F-4E43-B5D1-F4FB4E821352}" type="presOf" srcId="{09E78CE0-9FD1-41E4-AA18-EB8ACA5E7243}" destId="{03CBBE79-C7C7-4BB8-815F-EC9883AE5482}" srcOrd="0" destOrd="0" presId="urn:microsoft.com/office/officeart/2005/8/layout/process1"/>
    <dgm:cxn modelId="{7FD5F1F3-CABE-412E-B8DC-688159E00BA2}" type="presOf" srcId="{0073AA99-A9E4-4984-98E6-B6B5CC98A412}" destId="{A70F024A-CE11-464F-9EE0-3CDBBA946FC1}" srcOrd="1"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 modelId="{DBF3A8D4-F8B3-4239-94A5-9696EA5F8358}" type="presParOf" srcId="{1B0FDF83-6572-46D8-BF9E-343DB8A4C171}" destId="{0AFABA49-C0FA-4078-B0FD-629FDB892CB4}" srcOrd="1" destOrd="0" presId="urn:microsoft.com/office/officeart/2005/8/layout/process1"/>
    <dgm:cxn modelId="{CC510B89-DADD-4E8D-8237-E4E29306488F}" type="presParOf" srcId="{0AFABA49-C0FA-4078-B0FD-629FDB892CB4}" destId="{A70F024A-CE11-464F-9EE0-3CDBBA946FC1}" srcOrd="0" destOrd="0" presId="urn:microsoft.com/office/officeart/2005/8/layout/process1"/>
    <dgm:cxn modelId="{67B4AC8A-86ED-4D66-80BD-578C8F95A5D8}" type="presParOf" srcId="{1B0FDF83-6572-46D8-BF9E-343DB8A4C171}" destId="{30C472E5-C439-4945-8555-1B9F9B27322C}"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0" y="609265"/>
          <a:ext cx="5065766" cy="3414587"/>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60960" tIns="60960" rIns="60960" bIns="60960" numCol="1" spcCol="1270" anchor="ctr" anchorCtr="0">
          <a:noAutofit/>
        </a:bodyPr>
        <a:lstStyle/>
        <a:p>
          <a:pPr marL="0" lvl="0" indent="0" algn="just" defTabSz="711200">
            <a:lnSpc>
              <a:spcPct val="150000"/>
            </a:lnSpc>
            <a:spcBef>
              <a:spcPct val="0"/>
            </a:spcBef>
            <a:spcAft>
              <a:spcPct val="35000"/>
            </a:spcAft>
            <a:buNone/>
          </a:pPr>
          <a:r>
            <a:rPr lang="es-ES" sz="16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A medida que el mundo se convierte cada vez más en una aldea global, la internacionalización ha suscitado un gran debate en los últimos años. ¿Qué es exactamente la internacionalización? ¿Cómo puede una empresa internacional introducirse en nuevos mercados? ¿Cuáles son las ventajas y los inconvenientes de la expansión internacional?</a:t>
          </a:r>
          <a:endParaRPr lang="en-US" sz="1600" b="1"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100010" y="709275"/>
        <a:ext cx="4865746" cy="3214567"/>
      </dsp:txXfrm>
    </dsp:sp>
    <dsp:sp modelId="{0AFABA49-C0FA-4078-B0FD-629FDB892CB4}">
      <dsp:nvSpPr>
        <dsp:cNvPr id="0" name=""/>
        <dsp:cNvSpPr/>
      </dsp:nvSpPr>
      <dsp:spPr>
        <a:xfrm rot="21417016">
          <a:off x="5219180" y="2185235"/>
          <a:ext cx="314124" cy="376753"/>
        </a:xfrm>
        <a:prstGeom prst="rightArrow">
          <a:avLst>
            <a:gd name="adj1" fmla="val 60000"/>
            <a:gd name="adj2" fmla="val 50000"/>
          </a:avLst>
        </a:prstGeom>
        <a:solidFill>
          <a:srgbClr val="B05894"/>
        </a:solidFill>
        <a:ln>
          <a:solidFill>
            <a:srgbClr val="B05894"/>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kern="1200"/>
        </a:p>
      </dsp:txBody>
      <dsp:txXfrm>
        <a:off x="5219247" y="2263093"/>
        <a:ext cx="219887" cy="226051"/>
      </dsp:txXfrm>
    </dsp:sp>
    <dsp:sp modelId="{30C472E5-C439-4945-8555-1B9F9B27322C}">
      <dsp:nvSpPr>
        <dsp:cNvPr id="0" name=""/>
        <dsp:cNvSpPr/>
      </dsp:nvSpPr>
      <dsp:spPr>
        <a:xfrm>
          <a:off x="5658422" y="406314"/>
          <a:ext cx="4526189" cy="3708486"/>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ES" sz="1600" b="1"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El atractivo de un mercado extranjero se evalúa en función de seis factores:
</a:t>
          </a:r>
          <a:endParaRPr lang="en-US" sz="1600" b="1"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711200">
            <a:lnSpc>
              <a:spcPct val="90000"/>
            </a:lnSpc>
            <a:spcBef>
              <a:spcPct val="0"/>
            </a:spcBef>
            <a:spcAft>
              <a:spcPct val="35000"/>
            </a:spcAft>
            <a:buFont typeface="Arial" panose="020B0604020202020204" pitchFamily="34" charset="0"/>
            <a:buNone/>
          </a:pPr>
          <a:r>
            <a:rPr lang="en-US" sz="1600" b="1"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1</a:t>
          </a:r>
          <a:r>
            <a:rPr lang="en-U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s-E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Tamaño y crecimiento previsto del mercado</a:t>
          </a:r>
          <a:endParaRPr lang="en-U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711200">
            <a:lnSpc>
              <a:spcPct val="90000"/>
            </a:lnSpc>
            <a:spcBef>
              <a:spcPct val="0"/>
            </a:spcBef>
            <a:spcAft>
              <a:spcPct val="35000"/>
            </a:spcAft>
            <a:buFont typeface="Arial" panose="020B0604020202020204" pitchFamily="34" charset="0"/>
            <a:buNone/>
          </a:pPr>
          <a:r>
            <a:rPr lang="en-US" sz="1600" b="1"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2</a:t>
          </a:r>
          <a:r>
            <a:rPr lang="en-U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s-E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La accesibilidad del mercado (barreras geográficas, políticas, jurídicas, tecnológicas, sociales)</a:t>
          </a:r>
          <a:endParaRPr lang="en-U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711200">
            <a:lnSpc>
              <a:spcPct val="90000"/>
            </a:lnSpc>
            <a:spcBef>
              <a:spcPct val="0"/>
            </a:spcBef>
            <a:spcAft>
              <a:spcPct val="35000"/>
            </a:spcAft>
            <a:buFont typeface="Arial" panose="020B0604020202020204" pitchFamily="34" charset="0"/>
            <a:buNone/>
          </a:pPr>
          <a:r>
            <a:rPr lang="en-US" sz="1600" b="1"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3</a:t>
          </a:r>
          <a:r>
            <a:rPr lang="en-U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s-E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La compatibilidad de los distintos mercados en la cartera de la empresa</a:t>
          </a:r>
          <a:endParaRPr lang="en-U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711200">
            <a:lnSpc>
              <a:spcPct val="90000"/>
            </a:lnSpc>
            <a:spcBef>
              <a:spcPct val="0"/>
            </a:spcBef>
            <a:spcAft>
              <a:spcPct val="35000"/>
            </a:spcAft>
            <a:buFont typeface="Arial" panose="020B0604020202020204" pitchFamily="34" charset="0"/>
            <a:buNone/>
          </a:pPr>
          <a:r>
            <a:rPr lang="en-US" sz="1600" b="1"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4. </a:t>
          </a:r>
          <a:r>
            <a:rPr lang="es-E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Disponibilidad de recursos y distancia al mercado destinatario</a:t>
          </a:r>
          <a:endParaRPr lang="en-U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711200">
            <a:lnSpc>
              <a:spcPct val="90000"/>
            </a:lnSpc>
            <a:spcBef>
              <a:spcPct val="0"/>
            </a:spcBef>
            <a:spcAft>
              <a:spcPct val="35000"/>
            </a:spcAft>
            <a:buFont typeface="Arial" panose="020B0604020202020204" pitchFamily="34" charset="0"/>
            <a:buNone/>
          </a:pPr>
          <a:r>
            <a:rPr lang="en-US" sz="1600" b="1"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5</a:t>
          </a:r>
          <a:r>
            <a:rPr lang="en-U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600" b="0" i="0" kern="1200" dirty="0" err="1">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Entorno</a:t>
          </a:r>
          <a:r>
            <a:rPr lang="en-U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600" b="0" i="0" kern="1200" dirty="0" err="1">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competitivo</a:t>
          </a:r>
          <a:endParaRPr lang="en-U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711200">
            <a:lnSpc>
              <a:spcPct val="90000"/>
            </a:lnSpc>
            <a:spcBef>
              <a:spcPct val="0"/>
            </a:spcBef>
            <a:spcAft>
              <a:spcPct val="35000"/>
            </a:spcAft>
            <a:buFont typeface="Arial" panose="020B0604020202020204" pitchFamily="34" charset="0"/>
            <a:buNone/>
          </a:pPr>
          <a:r>
            <a:rPr lang="en-US" sz="1600" b="1"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6</a:t>
          </a:r>
          <a:r>
            <a:rPr lang="en-U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600" b="0" i="0" kern="1200" dirty="0" err="1">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Influencias</a:t>
          </a:r>
          <a:r>
            <a:rPr lang="en-U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600" b="0" i="0" kern="1200" dirty="0" err="1">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externas</a:t>
          </a:r>
          <a:r>
            <a:rPr lang="en-US" sz="1600" b="0" i="0" kern="1200" dirty="0">
              <a:solidFill>
                <a:schemeClr val="tx1"/>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(PESTLE)</a:t>
          </a:r>
          <a:endParaRPr lang="en-US" sz="1600" b="0" kern="1200"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5767040" y="514932"/>
        <a:ext cx="4308953" cy="34912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0313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userDrawn="1"/>
        </p:nvSpPr>
        <p:spPr>
          <a:xfrm>
            <a:off x="635" y="8883435"/>
            <a:ext cx="18287365" cy="1381125"/>
          </a:xfrm>
          <a:custGeom>
            <a:avLst/>
            <a:gdLst/>
            <a:ahLst/>
            <a:cxnLst/>
            <a:rect l="l" t="t" r="r" b="b"/>
            <a:pathLst>
              <a:path w="18287365" h="1381125">
                <a:moveTo>
                  <a:pt x="18287242" y="1381125"/>
                </a:moveTo>
                <a:lnTo>
                  <a:pt x="0" y="1381125"/>
                </a:lnTo>
                <a:lnTo>
                  <a:pt x="0" y="0"/>
                </a:lnTo>
                <a:lnTo>
                  <a:pt x="18287242" y="0"/>
                </a:lnTo>
                <a:lnTo>
                  <a:pt x="18287242" y="1381125"/>
                </a:lnTo>
                <a:close/>
              </a:path>
            </a:pathLst>
          </a:custGeom>
          <a:solidFill>
            <a:srgbClr val="F6E9F5"/>
          </a:solidFill>
        </p:spPr>
        <p:txBody>
          <a:bodyPr wrap="square" lIns="0" tIns="0" rIns="0" bIns="0" rtlCol="0"/>
          <a:lstStyle/>
          <a:p>
            <a:endParaRPr/>
          </a:p>
        </p:txBody>
      </p:sp>
      <p:pic>
        <p:nvPicPr>
          <p:cNvPr id="17" name="bg object 17"/>
          <p:cNvPicPr/>
          <p:nvPr userDrawn="1"/>
        </p:nvPicPr>
        <p:blipFill>
          <a:blip r:embed="rId3" cstate="print"/>
          <a:stretch>
            <a:fillRect/>
          </a:stretch>
        </p:blipFill>
        <p:spPr>
          <a:xfrm>
            <a:off x="2045793" y="9240624"/>
            <a:ext cx="3152774" cy="666749"/>
          </a:xfrm>
          <a:prstGeom prst="rect">
            <a:avLst/>
          </a:prstGeom>
        </p:spPr>
      </p:pic>
      <p:sp>
        <p:nvSpPr>
          <p:cNvPr id="18" name="bg object 18"/>
          <p:cNvSpPr/>
          <p:nvPr userDrawn="1"/>
        </p:nvSpPr>
        <p:spPr>
          <a:xfrm>
            <a:off x="42862" y="8856529"/>
            <a:ext cx="18202275" cy="0"/>
          </a:xfrm>
          <a:custGeom>
            <a:avLst/>
            <a:gdLst/>
            <a:ahLst/>
            <a:cxnLst/>
            <a:rect l="l" t="t" r="r" b="b"/>
            <a:pathLst>
              <a:path w="18202275">
                <a:moveTo>
                  <a:pt x="0" y="0"/>
                </a:moveTo>
                <a:lnTo>
                  <a:pt x="18202273" y="0"/>
                </a:lnTo>
              </a:path>
            </a:pathLst>
          </a:custGeom>
          <a:ln w="85724">
            <a:solidFill>
              <a:srgbClr val="B05894"/>
            </a:solidFill>
          </a:ln>
        </p:spPr>
        <p:txBody>
          <a:bodyPr wrap="square" lIns="0" tIns="0" rIns="0" bIns="0" rtlCol="0"/>
          <a:lstStyle/>
          <a:p>
            <a:endParaRPr/>
          </a:p>
        </p:txBody>
      </p:sp>
      <p:grpSp>
        <p:nvGrpSpPr>
          <p:cNvPr id="25" name="object 2">
            <a:extLst>
              <a:ext uri="{FF2B5EF4-FFF2-40B4-BE49-F238E27FC236}">
                <a16:creationId xmlns:a16="http://schemas.microsoft.com/office/drawing/2014/main" id="{3B8A40FF-BCCA-4458-BE33-0DE6267D64E8}"/>
              </a:ext>
            </a:extLst>
          </p:cNvPr>
          <p:cNvGrpSpPr/>
          <p:nvPr userDrawn="1"/>
        </p:nvGrpSpPr>
        <p:grpSpPr>
          <a:xfrm>
            <a:off x="379" y="8813666"/>
            <a:ext cx="18287365" cy="1474470"/>
            <a:chOff x="379" y="8813666"/>
            <a:chExt cx="18287365" cy="1474470"/>
          </a:xfrm>
        </p:grpSpPr>
        <p:sp>
          <p:nvSpPr>
            <p:cNvPr id="26" name="object 3">
              <a:extLst>
                <a:ext uri="{FF2B5EF4-FFF2-40B4-BE49-F238E27FC236}">
                  <a16:creationId xmlns:a16="http://schemas.microsoft.com/office/drawing/2014/main" id="{0E4C1E87-1514-4CA3-BDDE-558D9D270F89}"/>
                </a:ext>
              </a:extLst>
            </p:cNvPr>
            <p:cNvSpPr/>
            <p:nvPr/>
          </p:nvSpPr>
          <p:spPr>
            <a:xfrm>
              <a:off x="597090" y="9475139"/>
              <a:ext cx="434975" cy="532130"/>
            </a:xfrm>
            <a:custGeom>
              <a:avLst/>
              <a:gdLst/>
              <a:ahLst/>
              <a:cxnLst/>
              <a:rect l="l" t="t" r="r" b="b"/>
              <a:pathLst>
                <a:path w="434975" h="532129">
                  <a:moveTo>
                    <a:pt x="434467" y="158457"/>
                  </a:moveTo>
                  <a:lnTo>
                    <a:pt x="434454" y="156476"/>
                  </a:lnTo>
                  <a:lnTo>
                    <a:pt x="431546" y="151726"/>
                  </a:lnTo>
                  <a:lnTo>
                    <a:pt x="422567" y="147167"/>
                  </a:lnTo>
                  <a:lnTo>
                    <a:pt x="406869" y="135699"/>
                  </a:lnTo>
                  <a:lnTo>
                    <a:pt x="406869" y="189826"/>
                  </a:lnTo>
                  <a:lnTo>
                    <a:pt x="406869" y="362940"/>
                  </a:lnTo>
                  <a:lnTo>
                    <a:pt x="231838" y="490931"/>
                  </a:lnTo>
                  <a:lnTo>
                    <a:pt x="231838" y="316026"/>
                  </a:lnTo>
                  <a:lnTo>
                    <a:pt x="265214" y="291947"/>
                  </a:lnTo>
                  <a:lnTo>
                    <a:pt x="406869" y="189826"/>
                  </a:lnTo>
                  <a:lnTo>
                    <a:pt x="406869" y="135699"/>
                  </a:lnTo>
                  <a:lnTo>
                    <a:pt x="396405" y="128041"/>
                  </a:lnTo>
                  <a:lnTo>
                    <a:pt x="396405" y="162229"/>
                  </a:lnTo>
                  <a:lnTo>
                    <a:pt x="217982" y="291934"/>
                  </a:lnTo>
                  <a:lnTo>
                    <a:pt x="204254" y="282117"/>
                  </a:lnTo>
                  <a:lnTo>
                    <a:pt x="204254" y="316052"/>
                  </a:lnTo>
                  <a:lnTo>
                    <a:pt x="204254" y="490842"/>
                  </a:lnTo>
                  <a:lnTo>
                    <a:pt x="27597" y="360870"/>
                  </a:lnTo>
                  <a:lnTo>
                    <a:pt x="27597" y="189699"/>
                  </a:lnTo>
                  <a:lnTo>
                    <a:pt x="204254" y="316052"/>
                  </a:lnTo>
                  <a:lnTo>
                    <a:pt x="204254" y="282117"/>
                  </a:lnTo>
                  <a:lnTo>
                    <a:pt x="77419" y="191389"/>
                  </a:lnTo>
                  <a:lnTo>
                    <a:pt x="75069" y="189699"/>
                  </a:lnTo>
                  <a:lnTo>
                    <a:pt x="60350" y="179184"/>
                  </a:lnTo>
                  <a:lnTo>
                    <a:pt x="37426" y="162775"/>
                  </a:lnTo>
                  <a:lnTo>
                    <a:pt x="218008" y="31775"/>
                  </a:lnTo>
                  <a:lnTo>
                    <a:pt x="396405" y="162229"/>
                  </a:lnTo>
                  <a:lnTo>
                    <a:pt x="396405" y="128041"/>
                  </a:lnTo>
                  <a:lnTo>
                    <a:pt x="264782" y="31775"/>
                  </a:lnTo>
                  <a:lnTo>
                    <a:pt x="221348" y="25"/>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69" y="529920"/>
                  </a:lnTo>
                  <a:lnTo>
                    <a:pt x="212293" y="531025"/>
                  </a:lnTo>
                  <a:lnTo>
                    <a:pt x="215163" y="531939"/>
                  </a:lnTo>
                  <a:lnTo>
                    <a:pt x="215912" y="531939"/>
                  </a:lnTo>
                  <a:lnTo>
                    <a:pt x="220167" y="531939"/>
                  </a:lnTo>
                  <a:lnTo>
                    <a:pt x="220916" y="531939"/>
                  </a:lnTo>
                  <a:lnTo>
                    <a:pt x="223774" y="531037"/>
                  </a:lnTo>
                  <a:lnTo>
                    <a:pt x="225259" y="529945"/>
                  </a:lnTo>
                  <a:lnTo>
                    <a:pt x="228917" y="528091"/>
                  </a:lnTo>
                  <a:lnTo>
                    <a:pt x="229819" y="526618"/>
                  </a:lnTo>
                  <a:lnTo>
                    <a:pt x="278612" y="490931"/>
                  </a:lnTo>
                  <a:lnTo>
                    <a:pt x="432346" y="378510"/>
                  </a:lnTo>
                  <a:lnTo>
                    <a:pt x="434454" y="374370"/>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27" name="object 4">
              <a:extLst>
                <a:ext uri="{FF2B5EF4-FFF2-40B4-BE49-F238E27FC236}">
                  <a16:creationId xmlns:a16="http://schemas.microsoft.com/office/drawing/2014/main" id="{94FA3A65-A307-4ADB-BA2E-7FD2EACD1261}"/>
                </a:ext>
              </a:extLst>
            </p:cNvPr>
            <p:cNvPicPr/>
            <p:nvPr/>
          </p:nvPicPr>
          <p:blipFill>
            <a:blip r:embed="rId4" cstate="print"/>
            <a:stretch>
              <a:fillRect/>
            </a:stretch>
          </p:blipFill>
          <p:spPr>
            <a:xfrm>
              <a:off x="596934" y="9689613"/>
              <a:ext cx="435459" cy="254960"/>
            </a:xfrm>
            <a:prstGeom prst="rect">
              <a:avLst/>
            </a:prstGeom>
          </p:spPr>
        </p:pic>
        <p:sp>
          <p:nvSpPr>
            <p:cNvPr id="28" name="object 5">
              <a:extLst>
                <a:ext uri="{FF2B5EF4-FFF2-40B4-BE49-F238E27FC236}">
                  <a16:creationId xmlns:a16="http://schemas.microsoft.com/office/drawing/2014/main" id="{326D29DB-FC6D-447F-BCA1-BAEB3C10C957}"/>
                </a:ext>
              </a:extLst>
            </p:cNvPr>
            <p:cNvSpPr/>
            <p:nvPr/>
          </p:nvSpPr>
          <p:spPr>
            <a:xfrm>
              <a:off x="810056" y="9125191"/>
              <a:ext cx="434975" cy="532130"/>
            </a:xfrm>
            <a:custGeom>
              <a:avLst/>
              <a:gdLst/>
              <a:ahLst/>
              <a:cxnLst/>
              <a:rect l="l" t="t" r="r" b="b"/>
              <a:pathLst>
                <a:path w="434975" h="532129">
                  <a:moveTo>
                    <a:pt x="434454" y="156476"/>
                  </a:moveTo>
                  <a:lnTo>
                    <a:pt x="431533" y="151726"/>
                  </a:lnTo>
                  <a:lnTo>
                    <a:pt x="422579" y="147167"/>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82" y="291934"/>
                  </a:lnTo>
                  <a:lnTo>
                    <a:pt x="204241" y="282117"/>
                  </a:lnTo>
                  <a:lnTo>
                    <a:pt x="204241" y="316052"/>
                  </a:lnTo>
                  <a:lnTo>
                    <a:pt x="204241" y="490829"/>
                  </a:lnTo>
                  <a:lnTo>
                    <a:pt x="27597" y="360857"/>
                  </a:lnTo>
                  <a:lnTo>
                    <a:pt x="27597" y="189699"/>
                  </a:lnTo>
                  <a:lnTo>
                    <a:pt x="204241" y="316052"/>
                  </a:lnTo>
                  <a:lnTo>
                    <a:pt x="204241" y="282117"/>
                  </a:lnTo>
                  <a:lnTo>
                    <a:pt x="75057" y="189699"/>
                  </a:lnTo>
                  <a:lnTo>
                    <a:pt x="50393" y="172059"/>
                  </a:lnTo>
                  <a:lnTo>
                    <a:pt x="37426" y="162775"/>
                  </a:lnTo>
                  <a:lnTo>
                    <a:pt x="218008" y="31775"/>
                  </a:lnTo>
                  <a:lnTo>
                    <a:pt x="396405" y="162229"/>
                  </a:lnTo>
                  <a:lnTo>
                    <a:pt x="396405" y="128028"/>
                  </a:lnTo>
                  <a:lnTo>
                    <a:pt x="264769" y="31775"/>
                  </a:lnTo>
                  <a:lnTo>
                    <a:pt x="221335" y="12"/>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94" y="529932"/>
                  </a:lnTo>
                  <a:lnTo>
                    <a:pt x="212293" y="531025"/>
                  </a:lnTo>
                  <a:lnTo>
                    <a:pt x="215163" y="531926"/>
                  </a:lnTo>
                  <a:lnTo>
                    <a:pt x="215912" y="531926"/>
                  </a:lnTo>
                  <a:lnTo>
                    <a:pt x="220167" y="531926"/>
                  </a:lnTo>
                  <a:lnTo>
                    <a:pt x="220916" y="531926"/>
                  </a:lnTo>
                  <a:lnTo>
                    <a:pt x="223774" y="531037"/>
                  </a:lnTo>
                  <a:lnTo>
                    <a:pt x="225285" y="529932"/>
                  </a:lnTo>
                  <a:lnTo>
                    <a:pt x="228917" y="528091"/>
                  </a:lnTo>
                  <a:lnTo>
                    <a:pt x="229819" y="526618"/>
                  </a:lnTo>
                  <a:lnTo>
                    <a:pt x="278612" y="490931"/>
                  </a:lnTo>
                  <a:lnTo>
                    <a:pt x="432346" y="378510"/>
                  </a:lnTo>
                  <a:lnTo>
                    <a:pt x="434454" y="374370"/>
                  </a:lnTo>
                  <a:lnTo>
                    <a:pt x="434454" y="188760"/>
                  </a:lnTo>
                  <a:lnTo>
                    <a:pt x="434454" y="158457"/>
                  </a:lnTo>
                  <a:lnTo>
                    <a:pt x="434454" y="156476"/>
                  </a:lnTo>
                  <a:close/>
                </a:path>
              </a:pathLst>
            </a:custGeom>
            <a:solidFill>
              <a:srgbClr val="AB4E8E"/>
            </a:solidFill>
          </p:spPr>
          <p:txBody>
            <a:bodyPr wrap="square" lIns="0" tIns="0" rIns="0" bIns="0" rtlCol="0"/>
            <a:lstStyle/>
            <a:p>
              <a:endParaRPr/>
            </a:p>
          </p:txBody>
        </p:sp>
        <p:pic>
          <p:nvPicPr>
            <p:cNvPr id="29" name="object 6">
              <a:extLst>
                <a:ext uri="{FF2B5EF4-FFF2-40B4-BE49-F238E27FC236}">
                  <a16:creationId xmlns:a16="http://schemas.microsoft.com/office/drawing/2014/main" id="{432897F3-8DC0-4BA4-896A-9DD05ACCAE7C}"/>
                </a:ext>
              </a:extLst>
            </p:cNvPr>
            <p:cNvPicPr/>
            <p:nvPr/>
          </p:nvPicPr>
          <p:blipFill>
            <a:blip r:embed="rId5" cstate="print"/>
            <a:stretch>
              <a:fillRect/>
            </a:stretch>
          </p:blipFill>
          <p:spPr>
            <a:xfrm>
              <a:off x="809897" y="9339661"/>
              <a:ext cx="435459" cy="254959"/>
            </a:xfrm>
            <a:prstGeom prst="rect">
              <a:avLst/>
            </a:prstGeom>
          </p:spPr>
        </p:pic>
        <p:sp>
          <p:nvSpPr>
            <p:cNvPr id="30" name="object 7">
              <a:extLst>
                <a:ext uri="{FF2B5EF4-FFF2-40B4-BE49-F238E27FC236}">
                  <a16:creationId xmlns:a16="http://schemas.microsoft.com/office/drawing/2014/main" id="{9BAFE55B-7408-4744-9BC5-461DF6568996}"/>
                </a:ext>
              </a:extLst>
            </p:cNvPr>
            <p:cNvSpPr/>
            <p:nvPr/>
          </p:nvSpPr>
          <p:spPr>
            <a:xfrm>
              <a:off x="1023010" y="9486582"/>
              <a:ext cx="434975" cy="532130"/>
            </a:xfrm>
            <a:custGeom>
              <a:avLst/>
              <a:gdLst/>
              <a:ahLst/>
              <a:cxnLst/>
              <a:rect l="l" t="t" r="r" b="b"/>
              <a:pathLst>
                <a:path w="434975" h="532129">
                  <a:moveTo>
                    <a:pt x="434467" y="158457"/>
                  </a:moveTo>
                  <a:lnTo>
                    <a:pt x="434454" y="156476"/>
                  </a:lnTo>
                  <a:lnTo>
                    <a:pt x="431546" y="151714"/>
                  </a:lnTo>
                  <a:lnTo>
                    <a:pt x="422567" y="147154"/>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70" y="291922"/>
                  </a:lnTo>
                  <a:lnTo>
                    <a:pt x="204254" y="282117"/>
                  </a:lnTo>
                  <a:lnTo>
                    <a:pt x="204254" y="316052"/>
                  </a:lnTo>
                  <a:lnTo>
                    <a:pt x="204254" y="490829"/>
                  </a:lnTo>
                  <a:lnTo>
                    <a:pt x="27597" y="360857"/>
                  </a:lnTo>
                  <a:lnTo>
                    <a:pt x="27597" y="189687"/>
                  </a:lnTo>
                  <a:lnTo>
                    <a:pt x="204254" y="316052"/>
                  </a:lnTo>
                  <a:lnTo>
                    <a:pt x="204254" y="282117"/>
                  </a:lnTo>
                  <a:lnTo>
                    <a:pt x="152933" y="245402"/>
                  </a:lnTo>
                  <a:lnTo>
                    <a:pt x="75069" y="189687"/>
                  </a:lnTo>
                  <a:lnTo>
                    <a:pt x="37426" y="162775"/>
                  </a:lnTo>
                  <a:lnTo>
                    <a:pt x="218008" y="31775"/>
                  </a:lnTo>
                  <a:lnTo>
                    <a:pt x="396405" y="162229"/>
                  </a:lnTo>
                  <a:lnTo>
                    <a:pt x="396405" y="128028"/>
                  </a:lnTo>
                  <a:lnTo>
                    <a:pt x="264782" y="31775"/>
                  </a:lnTo>
                  <a:lnTo>
                    <a:pt x="221348" y="12"/>
                  </a:lnTo>
                  <a:lnTo>
                    <a:pt x="214795" y="0"/>
                  </a:lnTo>
                  <a:lnTo>
                    <a:pt x="6565" y="151053"/>
                  </a:lnTo>
                  <a:lnTo>
                    <a:pt x="2908" y="152946"/>
                  </a:lnTo>
                  <a:lnTo>
                    <a:pt x="12" y="157683"/>
                  </a:lnTo>
                  <a:lnTo>
                    <a:pt x="12" y="158445"/>
                  </a:lnTo>
                  <a:lnTo>
                    <a:pt x="12" y="162902"/>
                  </a:lnTo>
                  <a:lnTo>
                    <a:pt x="12" y="372249"/>
                  </a:lnTo>
                  <a:lnTo>
                    <a:pt x="2108" y="376377"/>
                  </a:lnTo>
                  <a:lnTo>
                    <a:pt x="206235" y="526567"/>
                  </a:lnTo>
                  <a:lnTo>
                    <a:pt x="207162" y="528066"/>
                  </a:lnTo>
                  <a:lnTo>
                    <a:pt x="210820" y="529945"/>
                  </a:lnTo>
                  <a:lnTo>
                    <a:pt x="212293" y="531012"/>
                  </a:lnTo>
                  <a:lnTo>
                    <a:pt x="215163" y="531926"/>
                  </a:lnTo>
                  <a:lnTo>
                    <a:pt x="215912" y="531926"/>
                  </a:lnTo>
                  <a:lnTo>
                    <a:pt x="220167" y="531926"/>
                  </a:lnTo>
                  <a:lnTo>
                    <a:pt x="220916" y="531926"/>
                  </a:lnTo>
                  <a:lnTo>
                    <a:pt x="223774" y="531025"/>
                  </a:lnTo>
                  <a:lnTo>
                    <a:pt x="225247" y="529958"/>
                  </a:lnTo>
                  <a:lnTo>
                    <a:pt x="228917" y="528091"/>
                  </a:lnTo>
                  <a:lnTo>
                    <a:pt x="229831" y="526592"/>
                  </a:lnTo>
                  <a:lnTo>
                    <a:pt x="278612" y="490931"/>
                  </a:lnTo>
                  <a:lnTo>
                    <a:pt x="432346" y="378510"/>
                  </a:lnTo>
                  <a:lnTo>
                    <a:pt x="434454" y="374357"/>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31" name="object 8">
              <a:extLst>
                <a:ext uri="{FF2B5EF4-FFF2-40B4-BE49-F238E27FC236}">
                  <a16:creationId xmlns:a16="http://schemas.microsoft.com/office/drawing/2014/main" id="{0DF0045C-60C2-4FAF-B4AC-8012DA50A29C}"/>
                </a:ext>
              </a:extLst>
            </p:cNvPr>
            <p:cNvPicPr/>
            <p:nvPr/>
          </p:nvPicPr>
          <p:blipFill>
            <a:blip r:embed="rId5" cstate="print"/>
            <a:stretch>
              <a:fillRect/>
            </a:stretch>
          </p:blipFill>
          <p:spPr>
            <a:xfrm>
              <a:off x="1022853" y="9701048"/>
              <a:ext cx="435459" cy="254959"/>
            </a:xfrm>
            <a:prstGeom prst="rect">
              <a:avLst/>
            </a:prstGeom>
          </p:spPr>
        </p:pic>
      </p:grpSp>
      <p:sp>
        <p:nvSpPr>
          <p:cNvPr id="37" name="CuadroTexto 36">
            <a:extLst>
              <a:ext uri="{FF2B5EF4-FFF2-40B4-BE49-F238E27FC236}">
                <a16:creationId xmlns:a16="http://schemas.microsoft.com/office/drawing/2014/main" id="{521C10D7-2AAC-4F4D-A7C0-605FC39B7E80}"/>
              </a:ext>
            </a:extLst>
          </p:cNvPr>
          <p:cNvSpPr txBox="1"/>
          <p:nvPr userDrawn="1"/>
        </p:nvSpPr>
        <p:spPr>
          <a:xfrm>
            <a:off x="5105400" y="9283125"/>
            <a:ext cx="12344400" cy="584775"/>
          </a:xfrm>
          <a:prstGeom prst="rect">
            <a:avLst/>
          </a:prstGeom>
          <a:noFill/>
        </p:spPr>
        <p:txBody>
          <a:bodyPr wrap="square">
            <a:spAutoFit/>
          </a:bodyPr>
          <a:lstStyle/>
          <a:p>
            <a:pPr algn="just">
              <a:spcBef>
                <a:spcPts val="30"/>
              </a:spcBef>
            </a:pPr>
            <a:r>
              <a:rPr lang="en-US" sz="1600" dirty="0"/>
              <a:t> "The</a:t>
            </a:r>
            <a:r>
              <a:rPr lang="en-US" sz="1600" spc="-15" dirty="0"/>
              <a:t> </a:t>
            </a:r>
            <a:r>
              <a:rPr lang="en-US" sz="1600" dirty="0"/>
              <a:t>European</a:t>
            </a:r>
            <a:r>
              <a:rPr lang="en-US" sz="1600" spc="-15" dirty="0"/>
              <a:t> </a:t>
            </a:r>
            <a:r>
              <a:rPr lang="en-US" sz="1600" dirty="0"/>
              <a:t>Commission</a:t>
            </a:r>
            <a:r>
              <a:rPr lang="en-US" sz="1600" spc="-10" dirty="0"/>
              <a:t> </a:t>
            </a:r>
            <a:r>
              <a:rPr lang="en-US" sz="1600" dirty="0"/>
              <a:t>support</a:t>
            </a:r>
            <a:r>
              <a:rPr lang="en-US" sz="1600" spc="-15" dirty="0"/>
              <a:t> </a:t>
            </a:r>
            <a:r>
              <a:rPr lang="en-US" sz="1600" dirty="0"/>
              <a:t>for</a:t>
            </a:r>
            <a:r>
              <a:rPr lang="en-US" sz="1600" spc="-10" dirty="0"/>
              <a:t> </a:t>
            </a:r>
            <a:r>
              <a:rPr lang="en-US" sz="1600" dirty="0"/>
              <a:t>the</a:t>
            </a:r>
            <a:r>
              <a:rPr lang="en-US" sz="1600" spc="-15" dirty="0"/>
              <a:t> </a:t>
            </a:r>
            <a:r>
              <a:rPr lang="en-US" sz="1600" dirty="0"/>
              <a:t>production</a:t>
            </a:r>
            <a:r>
              <a:rPr lang="en-US" sz="1600" spc="-10" dirty="0"/>
              <a:t> </a:t>
            </a:r>
            <a:r>
              <a:rPr lang="en-US" sz="1600" dirty="0"/>
              <a:t>of</a:t>
            </a:r>
            <a:r>
              <a:rPr lang="en-US" sz="1600" spc="-15" dirty="0"/>
              <a:t> </a:t>
            </a:r>
            <a:r>
              <a:rPr lang="en-US" sz="1600" dirty="0"/>
              <a:t>this</a:t>
            </a:r>
            <a:r>
              <a:rPr lang="en-US" sz="1600" spc="-15" dirty="0"/>
              <a:t> </a:t>
            </a:r>
            <a:r>
              <a:rPr lang="en-US" sz="1600" dirty="0"/>
              <a:t>publication</a:t>
            </a:r>
            <a:r>
              <a:rPr lang="en-US" sz="1600" spc="-10" dirty="0"/>
              <a:t> </a:t>
            </a:r>
            <a:r>
              <a:rPr lang="en-US" sz="1600" dirty="0"/>
              <a:t>does</a:t>
            </a:r>
            <a:r>
              <a:rPr lang="en-US" sz="1600" spc="-15" dirty="0"/>
              <a:t> </a:t>
            </a:r>
            <a:r>
              <a:rPr lang="en-US" sz="1600" dirty="0"/>
              <a:t>not</a:t>
            </a:r>
            <a:r>
              <a:rPr lang="en-US" sz="1600" spc="-10" dirty="0"/>
              <a:t> </a:t>
            </a:r>
            <a:r>
              <a:rPr lang="en-US" sz="1600" dirty="0"/>
              <a:t>constitute</a:t>
            </a:r>
            <a:r>
              <a:rPr lang="en-US" sz="1600" spc="-15" dirty="0"/>
              <a:t> </a:t>
            </a:r>
            <a:r>
              <a:rPr lang="en-US" sz="1600" dirty="0"/>
              <a:t>endorsement</a:t>
            </a:r>
            <a:r>
              <a:rPr lang="en-US" sz="1600" spc="-10" dirty="0"/>
              <a:t> </a:t>
            </a:r>
            <a:r>
              <a:rPr lang="en-US" sz="1600" dirty="0"/>
              <a:t>of</a:t>
            </a:r>
            <a:r>
              <a:rPr lang="en-US" sz="1600" spc="-15" dirty="0"/>
              <a:t> </a:t>
            </a:r>
            <a:r>
              <a:rPr lang="en-US" sz="1600" dirty="0"/>
              <a:t>the</a:t>
            </a:r>
            <a:r>
              <a:rPr lang="en-US" sz="1600" spc="-15" dirty="0"/>
              <a:t> </a:t>
            </a:r>
            <a:r>
              <a:rPr lang="en-US" sz="1600" dirty="0"/>
              <a:t>contents</a:t>
            </a:r>
            <a:r>
              <a:rPr lang="en-US" sz="1600" spc="-10" dirty="0"/>
              <a:t> </a:t>
            </a:r>
            <a:r>
              <a:rPr lang="en-US" sz="1600" dirty="0"/>
              <a:t>which</a:t>
            </a:r>
            <a:r>
              <a:rPr lang="en-US" sz="1600" spc="-155" dirty="0"/>
              <a:t> </a:t>
            </a:r>
            <a:r>
              <a:rPr lang="en-US" sz="1600" dirty="0"/>
              <a:t>reflects the views only of the authors, and the Commission cannot be held responsible for any use which may be made of the</a:t>
            </a:r>
            <a:r>
              <a:rPr lang="en-US" sz="1600" spc="5" dirty="0"/>
              <a:t> </a:t>
            </a:r>
            <a:r>
              <a:rPr lang="en-US" sz="1600" dirty="0"/>
              <a:t>information contained therein."</a:t>
            </a:r>
            <a:endParaRPr lang="es-ES" sz="1600" dirty="0"/>
          </a:p>
        </p:txBody>
      </p:sp>
      <p:grpSp>
        <p:nvGrpSpPr>
          <p:cNvPr id="19" name="Grupo 18">
            <a:extLst>
              <a:ext uri="{FF2B5EF4-FFF2-40B4-BE49-F238E27FC236}">
                <a16:creationId xmlns:a16="http://schemas.microsoft.com/office/drawing/2014/main" id="{262FFA7B-73B6-441C-A2CC-6EA9F6EE7337}"/>
              </a:ext>
            </a:extLst>
          </p:cNvPr>
          <p:cNvGrpSpPr/>
          <p:nvPr userDrawn="1"/>
        </p:nvGrpSpPr>
        <p:grpSpPr>
          <a:xfrm>
            <a:off x="0" y="1775463"/>
            <a:ext cx="18288000" cy="3595707"/>
            <a:chOff x="-24581" y="1790700"/>
            <a:chExt cx="18288000" cy="3595707"/>
          </a:xfrm>
        </p:grpSpPr>
        <p:sp>
          <p:nvSpPr>
            <p:cNvPr id="20" name="object 10">
              <a:extLst>
                <a:ext uri="{FF2B5EF4-FFF2-40B4-BE49-F238E27FC236}">
                  <a16:creationId xmlns:a16="http://schemas.microsoft.com/office/drawing/2014/main" id="{11F37E96-FE8D-476B-BFB0-28ED7F39709E}"/>
                </a:ext>
              </a:extLst>
            </p:cNvPr>
            <p:cNvSpPr/>
            <p:nvPr/>
          </p:nvSpPr>
          <p:spPr>
            <a:xfrm>
              <a:off x="-24581" y="3473853"/>
              <a:ext cx="18288000" cy="514350"/>
            </a:xfrm>
            <a:custGeom>
              <a:avLst/>
              <a:gdLst/>
              <a:ahLst/>
              <a:cxnLst/>
              <a:rect l="l" t="t" r="r" b="b"/>
              <a:pathLst>
                <a:path w="18288000" h="514350">
                  <a:moveTo>
                    <a:pt x="0" y="514349"/>
                  </a:moveTo>
                  <a:lnTo>
                    <a:pt x="0" y="0"/>
                  </a:lnTo>
                  <a:lnTo>
                    <a:pt x="18288000" y="0"/>
                  </a:lnTo>
                  <a:lnTo>
                    <a:pt x="18288000" y="514349"/>
                  </a:lnTo>
                  <a:lnTo>
                    <a:pt x="0" y="514349"/>
                  </a:lnTo>
                  <a:close/>
                </a:path>
              </a:pathLst>
            </a:custGeom>
            <a:solidFill>
              <a:srgbClr val="B05894"/>
            </a:solidFill>
          </p:spPr>
          <p:txBody>
            <a:bodyPr wrap="square" lIns="0" tIns="0" rIns="0" bIns="0" rtlCol="0"/>
            <a:lstStyle/>
            <a:p>
              <a:endParaRPr/>
            </a:p>
          </p:txBody>
        </p:sp>
        <p:pic>
          <p:nvPicPr>
            <p:cNvPr id="21" name="Imagen 20">
              <a:extLst>
                <a:ext uri="{FF2B5EF4-FFF2-40B4-BE49-F238E27FC236}">
                  <a16:creationId xmlns:a16="http://schemas.microsoft.com/office/drawing/2014/main" id="{EB0E2C8F-4A84-4AD4-8BC1-F61351B590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800" y="1790700"/>
              <a:ext cx="3876674" cy="3595707"/>
            </a:xfrm>
            <a:prstGeom prst="rect">
              <a:avLst/>
            </a:prstGeom>
          </p:spPr>
        </p:pic>
      </p:grpSp>
    </p:spTree>
  </p:cSld>
  <p:clrMap bg1="lt1" tx1="dk1" bg2="lt2" tx2="dk2" accent1="accent1" accent2="accent2" accent3="accent3" accent4="accent4" accent5="accent5" accent6="accent6" hlink="hlink" folHlink="folHlink"/>
  <p:sldLayoutIdLst>
    <p:sldLayoutId id="2147483665"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g object 16">
            <a:extLst>
              <a:ext uri="{FF2B5EF4-FFF2-40B4-BE49-F238E27FC236}">
                <a16:creationId xmlns:a16="http://schemas.microsoft.com/office/drawing/2014/main" id="{E95E46FD-F467-4ADE-ABD0-E6A4A9FE2A87}"/>
              </a:ext>
            </a:extLst>
          </p:cNvPr>
          <p:cNvSpPr/>
          <p:nvPr userDrawn="1"/>
        </p:nvSpPr>
        <p:spPr>
          <a:xfrm>
            <a:off x="635" y="8883435"/>
            <a:ext cx="18287365" cy="1381125"/>
          </a:xfrm>
          <a:custGeom>
            <a:avLst/>
            <a:gdLst/>
            <a:ahLst/>
            <a:cxnLst/>
            <a:rect l="l" t="t" r="r" b="b"/>
            <a:pathLst>
              <a:path w="18287365" h="1381125">
                <a:moveTo>
                  <a:pt x="18287242" y="1381125"/>
                </a:moveTo>
                <a:lnTo>
                  <a:pt x="0" y="1381125"/>
                </a:lnTo>
                <a:lnTo>
                  <a:pt x="0" y="0"/>
                </a:lnTo>
                <a:lnTo>
                  <a:pt x="18287242" y="0"/>
                </a:lnTo>
                <a:lnTo>
                  <a:pt x="18287242" y="1381125"/>
                </a:lnTo>
                <a:close/>
              </a:path>
            </a:pathLst>
          </a:custGeom>
          <a:solidFill>
            <a:srgbClr val="F6E9F5"/>
          </a:solidFill>
        </p:spPr>
        <p:txBody>
          <a:bodyPr wrap="square" lIns="0" tIns="0" rIns="0" bIns="0" rtlCol="0"/>
          <a:lstStyle/>
          <a:p>
            <a:endParaRPr/>
          </a:p>
        </p:txBody>
      </p:sp>
      <p:pic>
        <p:nvPicPr>
          <p:cNvPr id="8" name="bg object 17">
            <a:extLst>
              <a:ext uri="{FF2B5EF4-FFF2-40B4-BE49-F238E27FC236}">
                <a16:creationId xmlns:a16="http://schemas.microsoft.com/office/drawing/2014/main" id="{D778CF7E-9520-4B30-8263-3DF7E2FD8C1A}"/>
              </a:ext>
            </a:extLst>
          </p:cNvPr>
          <p:cNvPicPr/>
          <p:nvPr userDrawn="1"/>
        </p:nvPicPr>
        <p:blipFill>
          <a:blip r:embed="rId3" cstate="print"/>
          <a:stretch>
            <a:fillRect/>
          </a:stretch>
        </p:blipFill>
        <p:spPr>
          <a:xfrm>
            <a:off x="2045793" y="9240624"/>
            <a:ext cx="3152774" cy="666749"/>
          </a:xfrm>
          <a:prstGeom prst="rect">
            <a:avLst/>
          </a:prstGeom>
        </p:spPr>
      </p:pic>
      <p:sp>
        <p:nvSpPr>
          <p:cNvPr id="9" name="bg object 18">
            <a:extLst>
              <a:ext uri="{FF2B5EF4-FFF2-40B4-BE49-F238E27FC236}">
                <a16:creationId xmlns:a16="http://schemas.microsoft.com/office/drawing/2014/main" id="{596AACBD-3C44-44F7-A794-D07294759216}"/>
              </a:ext>
            </a:extLst>
          </p:cNvPr>
          <p:cNvSpPr/>
          <p:nvPr userDrawn="1"/>
        </p:nvSpPr>
        <p:spPr>
          <a:xfrm>
            <a:off x="42862" y="8856529"/>
            <a:ext cx="18202275" cy="0"/>
          </a:xfrm>
          <a:custGeom>
            <a:avLst/>
            <a:gdLst/>
            <a:ahLst/>
            <a:cxnLst/>
            <a:rect l="l" t="t" r="r" b="b"/>
            <a:pathLst>
              <a:path w="18202275">
                <a:moveTo>
                  <a:pt x="0" y="0"/>
                </a:moveTo>
                <a:lnTo>
                  <a:pt x="18202273" y="0"/>
                </a:lnTo>
              </a:path>
            </a:pathLst>
          </a:custGeom>
          <a:ln w="85724">
            <a:solidFill>
              <a:srgbClr val="B05894"/>
            </a:solidFill>
          </a:ln>
        </p:spPr>
        <p:txBody>
          <a:bodyPr wrap="square" lIns="0" tIns="0" rIns="0" bIns="0" rtlCol="0"/>
          <a:lstStyle/>
          <a:p>
            <a:endParaRPr/>
          </a:p>
        </p:txBody>
      </p:sp>
      <p:grpSp>
        <p:nvGrpSpPr>
          <p:cNvPr id="10" name="object 2">
            <a:extLst>
              <a:ext uri="{FF2B5EF4-FFF2-40B4-BE49-F238E27FC236}">
                <a16:creationId xmlns:a16="http://schemas.microsoft.com/office/drawing/2014/main" id="{DC67AE64-9ED4-47FE-8345-37E800B47F7D}"/>
              </a:ext>
            </a:extLst>
          </p:cNvPr>
          <p:cNvGrpSpPr/>
          <p:nvPr userDrawn="1"/>
        </p:nvGrpSpPr>
        <p:grpSpPr>
          <a:xfrm>
            <a:off x="379" y="8813666"/>
            <a:ext cx="18287365" cy="1474470"/>
            <a:chOff x="379" y="8813666"/>
            <a:chExt cx="18287365" cy="1474470"/>
          </a:xfrm>
        </p:grpSpPr>
        <p:sp>
          <p:nvSpPr>
            <p:cNvPr id="11" name="object 3">
              <a:extLst>
                <a:ext uri="{FF2B5EF4-FFF2-40B4-BE49-F238E27FC236}">
                  <a16:creationId xmlns:a16="http://schemas.microsoft.com/office/drawing/2014/main" id="{ACB47688-E4F5-4E94-9C96-F9D5A61FA187}"/>
                </a:ext>
              </a:extLst>
            </p:cNvPr>
            <p:cNvSpPr/>
            <p:nvPr/>
          </p:nvSpPr>
          <p:spPr>
            <a:xfrm>
              <a:off x="597090" y="9475139"/>
              <a:ext cx="434975" cy="532130"/>
            </a:xfrm>
            <a:custGeom>
              <a:avLst/>
              <a:gdLst/>
              <a:ahLst/>
              <a:cxnLst/>
              <a:rect l="l" t="t" r="r" b="b"/>
              <a:pathLst>
                <a:path w="434975" h="532129">
                  <a:moveTo>
                    <a:pt x="434467" y="158457"/>
                  </a:moveTo>
                  <a:lnTo>
                    <a:pt x="434454" y="156476"/>
                  </a:lnTo>
                  <a:lnTo>
                    <a:pt x="431546" y="151726"/>
                  </a:lnTo>
                  <a:lnTo>
                    <a:pt x="422567" y="147167"/>
                  </a:lnTo>
                  <a:lnTo>
                    <a:pt x="406869" y="135699"/>
                  </a:lnTo>
                  <a:lnTo>
                    <a:pt x="406869" y="189826"/>
                  </a:lnTo>
                  <a:lnTo>
                    <a:pt x="406869" y="362940"/>
                  </a:lnTo>
                  <a:lnTo>
                    <a:pt x="231838" y="490931"/>
                  </a:lnTo>
                  <a:lnTo>
                    <a:pt x="231838" y="316026"/>
                  </a:lnTo>
                  <a:lnTo>
                    <a:pt x="265214" y="291947"/>
                  </a:lnTo>
                  <a:lnTo>
                    <a:pt x="406869" y="189826"/>
                  </a:lnTo>
                  <a:lnTo>
                    <a:pt x="406869" y="135699"/>
                  </a:lnTo>
                  <a:lnTo>
                    <a:pt x="396405" y="128041"/>
                  </a:lnTo>
                  <a:lnTo>
                    <a:pt x="396405" y="162229"/>
                  </a:lnTo>
                  <a:lnTo>
                    <a:pt x="217982" y="291934"/>
                  </a:lnTo>
                  <a:lnTo>
                    <a:pt x="204254" y="282117"/>
                  </a:lnTo>
                  <a:lnTo>
                    <a:pt x="204254" y="316052"/>
                  </a:lnTo>
                  <a:lnTo>
                    <a:pt x="204254" y="490842"/>
                  </a:lnTo>
                  <a:lnTo>
                    <a:pt x="27597" y="360870"/>
                  </a:lnTo>
                  <a:lnTo>
                    <a:pt x="27597" y="189699"/>
                  </a:lnTo>
                  <a:lnTo>
                    <a:pt x="204254" y="316052"/>
                  </a:lnTo>
                  <a:lnTo>
                    <a:pt x="204254" y="282117"/>
                  </a:lnTo>
                  <a:lnTo>
                    <a:pt x="77419" y="191389"/>
                  </a:lnTo>
                  <a:lnTo>
                    <a:pt x="75069" y="189699"/>
                  </a:lnTo>
                  <a:lnTo>
                    <a:pt x="60350" y="179184"/>
                  </a:lnTo>
                  <a:lnTo>
                    <a:pt x="37426" y="162775"/>
                  </a:lnTo>
                  <a:lnTo>
                    <a:pt x="218008" y="31775"/>
                  </a:lnTo>
                  <a:lnTo>
                    <a:pt x="396405" y="162229"/>
                  </a:lnTo>
                  <a:lnTo>
                    <a:pt x="396405" y="128041"/>
                  </a:lnTo>
                  <a:lnTo>
                    <a:pt x="264782" y="31775"/>
                  </a:lnTo>
                  <a:lnTo>
                    <a:pt x="221348" y="25"/>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69" y="529920"/>
                  </a:lnTo>
                  <a:lnTo>
                    <a:pt x="212293" y="531025"/>
                  </a:lnTo>
                  <a:lnTo>
                    <a:pt x="215163" y="531939"/>
                  </a:lnTo>
                  <a:lnTo>
                    <a:pt x="215912" y="531939"/>
                  </a:lnTo>
                  <a:lnTo>
                    <a:pt x="220167" y="531939"/>
                  </a:lnTo>
                  <a:lnTo>
                    <a:pt x="220916" y="531939"/>
                  </a:lnTo>
                  <a:lnTo>
                    <a:pt x="223774" y="531037"/>
                  </a:lnTo>
                  <a:lnTo>
                    <a:pt x="225259" y="529945"/>
                  </a:lnTo>
                  <a:lnTo>
                    <a:pt x="228917" y="528091"/>
                  </a:lnTo>
                  <a:lnTo>
                    <a:pt x="229819" y="526618"/>
                  </a:lnTo>
                  <a:lnTo>
                    <a:pt x="278612" y="490931"/>
                  </a:lnTo>
                  <a:lnTo>
                    <a:pt x="432346" y="378510"/>
                  </a:lnTo>
                  <a:lnTo>
                    <a:pt x="434454" y="374370"/>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12" name="object 4">
              <a:extLst>
                <a:ext uri="{FF2B5EF4-FFF2-40B4-BE49-F238E27FC236}">
                  <a16:creationId xmlns:a16="http://schemas.microsoft.com/office/drawing/2014/main" id="{E5F35078-FC84-46BA-8493-4689CDB1AA6E}"/>
                </a:ext>
              </a:extLst>
            </p:cNvPr>
            <p:cNvPicPr/>
            <p:nvPr/>
          </p:nvPicPr>
          <p:blipFill>
            <a:blip r:embed="rId4" cstate="print"/>
            <a:stretch>
              <a:fillRect/>
            </a:stretch>
          </p:blipFill>
          <p:spPr>
            <a:xfrm>
              <a:off x="596934" y="9689613"/>
              <a:ext cx="435459" cy="254960"/>
            </a:xfrm>
            <a:prstGeom prst="rect">
              <a:avLst/>
            </a:prstGeom>
          </p:spPr>
        </p:pic>
        <p:sp>
          <p:nvSpPr>
            <p:cNvPr id="13" name="object 5">
              <a:extLst>
                <a:ext uri="{FF2B5EF4-FFF2-40B4-BE49-F238E27FC236}">
                  <a16:creationId xmlns:a16="http://schemas.microsoft.com/office/drawing/2014/main" id="{9201DC64-4478-4EB9-9025-51D6079FF496}"/>
                </a:ext>
              </a:extLst>
            </p:cNvPr>
            <p:cNvSpPr/>
            <p:nvPr/>
          </p:nvSpPr>
          <p:spPr>
            <a:xfrm>
              <a:off x="810056" y="9125191"/>
              <a:ext cx="434975" cy="532130"/>
            </a:xfrm>
            <a:custGeom>
              <a:avLst/>
              <a:gdLst/>
              <a:ahLst/>
              <a:cxnLst/>
              <a:rect l="l" t="t" r="r" b="b"/>
              <a:pathLst>
                <a:path w="434975" h="532129">
                  <a:moveTo>
                    <a:pt x="434454" y="156476"/>
                  </a:moveTo>
                  <a:lnTo>
                    <a:pt x="431533" y="151726"/>
                  </a:lnTo>
                  <a:lnTo>
                    <a:pt x="422579" y="147167"/>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82" y="291934"/>
                  </a:lnTo>
                  <a:lnTo>
                    <a:pt x="204241" y="282117"/>
                  </a:lnTo>
                  <a:lnTo>
                    <a:pt x="204241" y="316052"/>
                  </a:lnTo>
                  <a:lnTo>
                    <a:pt x="204241" y="490829"/>
                  </a:lnTo>
                  <a:lnTo>
                    <a:pt x="27597" y="360857"/>
                  </a:lnTo>
                  <a:lnTo>
                    <a:pt x="27597" y="189699"/>
                  </a:lnTo>
                  <a:lnTo>
                    <a:pt x="204241" y="316052"/>
                  </a:lnTo>
                  <a:lnTo>
                    <a:pt x="204241" y="282117"/>
                  </a:lnTo>
                  <a:lnTo>
                    <a:pt x="75057" y="189699"/>
                  </a:lnTo>
                  <a:lnTo>
                    <a:pt x="50393" y="172059"/>
                  </a:lnTo>
                  <a:lnTo>
                    <a:pt x="37426" y="162775"/>
                  </a:lnTo>
                  <a:lnTo>
                    <a:pt x="218008" y="31775"/>
                  </a:lnTo>
                  <a:lnTo>
                    <a:pt x="396405" y="162229"/>
                  </a:lnTo>
                  <a:lnTo>
                    <a:pt x="396405" y="128028"/>
                  </a:lnTo>
                  <a:lnTo>
                    <a:pt x="264769" y="31775"/>
                  </a:lnTo>
                  <a:lnTo>
                    <a:pt x="221335" y="12"/>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94" y="529932"/>
                  </a:lnTo>
                  <a:lnTo>
                    <a:pt x="212293" y="531025"/>
                  </a:lnTo>
                  <a:lnTo>
                    <a:pt x="215163" y="531926"/>
                  </a:lnTo>
                  <a:lnTo>
                    <a:pt x="215912" y="531926"/>
                  </a:lnTo>
                  <a:lnTo>
                    <a:pt x="220167" y="531926"/>
                  </a:lnTo>
                  <a:lnTo>
                    <a:pt x="220916" y="531926"/>
                  </a:lnTo>
                  <a:lnTo>
                    <a:pt x="223774" y="531037"/>
                  </a:lnTo>
                  <a:lnTo>
                    <a:pt x="225285" y="529932"/>
                  </a:lnTo>
                  <a:lnTo>
                    <a:pt x="228917" y="528091"/>
                  </a:lnTo>
                  <a:lnTo>
                    <a:pt x="229819" y="526618"/>
                  </a:lnTo>
                  <a:lnTo>
                    <a:pt x="278612" y="490931"/>
                  </a:lnTo>
                  <a:lnTo>
                    <a:pt x="432346" y="378510"/>
                  </a:lnTo>
                  <a:lnTo>
                    <a:pt x="434454" y="374370"/>
                  </a:lnTo>
                  <a:lnTo>
                    <a:pt x="434454" y="188760"/>
                  </a:lnTo>
                  <a:lnTo>
                    <a:pt x="434454" y="158457"/>
                  </a:lnTo>
                  <a:lnTo>
                    <a:pt x="434454" y="156476"/>
                  </a:lnTo>
                  <a:close/>
                </a:path>
              </a:pathLst>
            </a:custGeom>
            <a:solidFill>
              <a:srgbClr val="AB4E8E"/>
            </a:solidFill>
          </p:spPr>
          <p:txBody>
            <a:bodyPr wrap="square" lIns="0" tIns="0" rIns="0" bIns="0" rtlCol="0"/>
            <a:lstStyle/>
            <a:p>
              <a:endParaRPr/>
            </a:p>
          </p:txBody>
        </p:sp>
        <p:pic>
          <p:nvPicPr>
            <p:cNvPr id="14" name="object 6">
              <a:extLst>
                <a:ext uri="{FF2B5EF4-FFF2-40B4-BE49-F238E27FC236}">
                  <a16:creationId xmlns:a16="http://schemas.microsoft.com/office/drawing/2014/main" id="{5C346AD7-BE02-4237-8C03-A128D4DB66D4}"/>
                </a:ext>
              </a:extLst>
            </p:cNvPr>
            <p:cNvPicPr/>
            <p:nvPr/>
          </p:nvPicPr>
          <p:blipFill>
            <a:blip r:embed="rId5" cstate="print"/>
            <a:stretch>
              <a:fillRect/>
            </a:stretch>
          </p:blipFill>
          <p:spPr>
            <a:xfrm>
              <a:off x="809897" y="9339661"/>
              <a:ext cx="435459" cy="254959"/>
            </a:xfrm>
            <a:prstGeom prst="rect">
              <a:avLst/>
            </a:prstGeom>
          </p:spPr>
        </p:pic>
        <p:sp>
          <p:nvSpPr>
            <p:cNvPr id="15" name="object 7">
              <a:extLst>
                <a:ext uri="{FF2B5EF4-FFF2-40B4-BE49-F238E27FC236}">
                  <a16:creationId xmlns:a16="http://schemas.microsoft.com/office/drawing/2014/main" id="{675C40D4-E192-496A-B2DE-5B4634DF9FD1}"/>
                </a:ext>
              </a:extLst>
            </p:cNvPr>
            <p:cNvSpPr/>
            <p:nvPr/>
          </p:nvSpPr>
          <p:spPr>
            <a:xfrm>
              <a:off x="1023010" y="9486582"/>
              <a:ext cx="434975" cy="532130"/>
            </a:xfrm>
            <a:custGeom>
              <a:avLst/>
              <a:gdLst/>
              <a:ahLst/>
              <a:cxnLst/>
              <a:rect l="l" t="t" r="r" b="b"/>
              <a:pathLst>
                <a:path w="434975" h="532129">
                  <a:moveTo>
                    <a:pt x="434467" y="158457"/>
                  </a:moveTo>
                  <a:lnTo>
                    <a:pt x="434454" y="156476"/>
                  </a:lnTo>
                  <a:lnTo>
                    <a:pt x="431546" y="151714"/>
                  </a:lnTo>
                  <a:lnTo>
                    <a:pt x="422567" y="147154"/>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70" y="291922"/>
                  </a:lnTo>
                  <a:lnTo>
                    <a:pt x="204254" y="282117"/>
                  </a:lnTo>
                  <a:lnTo>
                    <a:pt x="204254" y="316052"/>
                  </a:lnTo>
                  <a:lnTo>
                    <a:pt x="204254" y="490829"/>
                  </a:lnTo>
                  <a:lnTo>
                    <a:pt x="27597" y="360857"/>
                  </a:lnTo>
                  <a:lnTo>
                    <a:pt x="27597" y="189687"/>
                  </a:lnTo>
                  <a:lnTo>
                    <a:pt x="204254" y="316052"/>
                  </a:lnTo>
                  <a:lnTo>
                    <a:pt x="204254" y="282117"/>
                  </a:lnTo>
                  <a:lnTo>
                    <a:pt x="152933" y="245402"/>
                  </a:lnTo>
                  <a:lnTo>
                    <a:pt x="75069" y="189687"/>
                  </a:lnTo>
                  <a:lnTo>
                    <a:pt x="37426" y="162775"/>
                  </a:lnTo>
                  <a:lnTo>
                    <a:pt x="218008" y="31775"/>
                  </a:lnTo>
                  <a:lnTo>
                    <a:pt x="396405" y="162229"/>
                  </a:lnTo>
                  <a:lnTo>
                    <a:pt x="396405" y="128028"/>
                  </a:lnTo>
                  <a:lnTo>
                    <a:pt x="264782" y="31775"/>
                  </a:lnTo>
                  <a:lnTo>
                    <a:pt x="221348" y="12"/>
                  </a:lnTo>
                  <a:lnTo>
                    <a:pt x="214795" y="0"/>
                  </a:lnTo>
                  <a:lnTo>
                    <a:pt x="6565" y="151053"/>
                  </a:lnTo>
                  <a:lnTo>
                    <a:pt x="2908" y="152946"/>
                  </a:lnTo>
                  <a:lnTo>
                    <a:pt x="12" y="157683"/>
                  </a:lnTo>
                  <a:lnTo>
                    <a:pt x="12" y="158445"/>
                  </a:lnTo>
                  <a:lnTo>
                    <a:pt x="12" y="162902"/>
                  </a:lnTo>
                  <a:lnTo>
                    <a:pt x="12" y="372249"/>
                  </a:lnTo>
                  <a:lnTo>
                    <a:pt x="2108" y="376377"/>
                  </a:lnTo>
                  <a:lnTo>
                    <a:pt x="206235" y="526567"/>
                  </a:lnTo>
                  <a:lnTo>
                    <a:pt x="207162" y="528066"/>
                  </a:lnTo>
                  <a:lnTo>
                    <a:pt x="210820" y="529945"/>
                  </a:lnTo>
                  <a:lnTo>
                    <a:pt x="212293" y="531012"/>
                  </a:lnTo>
                  <a:lnTo>
                    <a:pt x="215163" y="531926"/>
                  </a:lnTo>
                  <a:lnTo>
                    <a:pt x="215912" y="531926"/>
                  </a:lnTo>
                  <a:lnTo>
                    <a:pt x="220167" y="531926"/>
                  </a:lnTo>
                  <a:lnTo>
                    <a:pt x="220916" y="531926"/>
                  </a:lnTo>
                  <a:lnTo>
                    <a:pt x="223774" y="531025"/>
                  </a:lnTo>
                  <a:lnTo>
                    <a:pt x="225247" y="529958"/>
                  </a:lnTo>
                  <a:lnTo>
                    <a:pt x="228917" y="528091"/>
                  </a:lnTo>
                  <a:lnTo>
                    <a:pt x="229831" y="526592"/>
                  </a:lnTo>
                  <a:lnTo>
                    <a:pt x="278612" y="490931"/>
                  </a:lnTo>
                  <a:lnTo>
                    <a:pt x="432346" y="378510"/>
                  </a:lnTo>
                  <a:lnTo>
                    <a:pt x="434454" y="374357"/>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16" name="object 8">
              <a:extLst>
                <a:ext uri="{FF2B5EF4-FFF2-40B4-BE49-F238E27FC236}">
                  <a16:creationId xmlns:a16="http://schemas.microsoft.com/office/drawing/2014/main" id="{492B8A7E-0267-433F-BD96-9BA3EC33D5D3}"/>
                </a:ext>
              </a:extLst>
            </p:cNvPr>
            <p:cNvPicPr/>
            <p:nvPr/>
          </p:nvPicPr>
          <p:blipFill>
            <a:blip r:embed="rId5" cstate="print"/>
            <a:stretch>
              <a:fillRect/>
            </a:stretch>
          </p:blipFill>
          <p:spPr>
            <a:xfrm>
              <a:off x="1022853" y="9701048"/>
              <a:ext cx="435459" cy="254959"/>
            </a:xfrm>
            <a:prstGeom prst="rect">
              <a:avLst/>
            </a:prstGeom>
          </p:spPr>
        </p:pic>
      </p:grpSp>
      <p:sp>
        <p:nvSpPr>
          <p:cNvPr id="23" name="CuadroTexto 22">
            <a:extLst>
              <a:ext uri="{FF2B5EF4-FFF2-40B4-BE49-F238E27FC236}">
                <a16:creationId xmlns:a16="http://schemas.microsoft.com/office/drawing/2014/main" id="{1D54CE27-4B34-4A2D-BBA3-5AAF26A98167}"/>
              </a:ext>
            </a:extLst>
          </p:cNvPr>
          <p:cNvSpPr txBox="1"/>
          <p:nvPr userDrawn="1"/>
        </p:nvSpPr>
        <p:spPr>
          <a:xfrm>
            <a:off x="5105400" y="9283125"/>
            <a:ext cx="12344400" cy="584775"/>
          </a:xfrm>
          <a:prstGeom prst="rect">
            <a:avLst/>
          </a:prstGeom>
          <a:noFill/>
        </p:spPr>
        <p:txBody>
          <a:bodyPr wrap="square">
            <a:spAutoFit/>
          </a:bodyPr>
          <a:lstStyle/>
          <a:p>
            <a:pPr algn="just">
              <a:spcBef>
                <a:spcPts val="30"/>
              </a:spcBef>
            </a:pPr>
            <a:r>
              <a:rPr lang="en-US" sz="1600" dirty="0"/>
              <a:t> "The</a:t>
            </a:r>
            <a:r>
              <a:rPr lang="en-US" sz="1600" spc="-15" dirty="0"/>
              <a:t> </a:t>
            </a:r>
            <a:r>
              <a:rPr lang="en-US" sz="1600" dirty="0"/>
              <a:t>European</a:t>
            </a:r>
            <a:r>
              <a:rPr lang="en-US" sz="1600" spc="-15" dirty="0"/>
              <a:t> </a:t>
            </a:r>
            <a:r>
              <a:rPr lang="en-US" sz="1600" dirty="0"/>
              <a:t>Commission</a:t>
            </a:r>
            <a:r>
              <a:rPr lang="en-US" sz="1600" spc="-10" dirty="0"/>
              <a:t> </a:t>
            </a:r>
            <a:r>
              <a:rPr lang="en-US" sz="1600" dirty="0"/>
              <a:t>support</a:t>
            </a:r>
            <a:r>
              <a:rPr lang="en-US" sz="1600" spc="-15" dirty="0"/>
              <a:t> </a:t>
            </a:r>
            <a:r>
              <a:rPr lang="en-US" sz="1600" dirty="0"/>
              <a:t>for</a:t>
            </a:r>
            <a:r>
              <a:rPr lang="en-US" sz="1600" spc="-10" dirty="0"/>
              <a:t> </a:t>
            </a:r>
            <a:r>
              <a:rPr lang="en-US" sz="1600" dirty="0"/>
              <a:t>the</a:t>
            </a:r>
            <a:r>
              <a:rPr lang="en-US" sz="1600" spc="-15" dirty="0"/>
              <a:t> </a:t>
            </a:r>
            <a:r>
              <a:rPr lang="en-US" sz="1600" dirty="0"/>
              <a:t>production</a:t>
            </a:r>
            <a:r>
              <a:rPr lang="en-US" sz="1600" spc="-10" dirty="0"/>
              <a:t> </a:t>
            </a:r>
            <a:r>
              <a:rPr lang="en-US" sz="1600" dirty="0"/>
              <a:t>of</a:t>
            </a:r>
            <a:r>
              <a:rPr lang="en-US" sz="1600" spc="-15" dirty="0"/>
              <a:t> </a:t>
            </a:r>
            <a:r>
              <a:rPr lang="en-US" sz="1600" dirty="0"/>
              <a:t>this</a:t>
            </a:r>
            <a:r>
              <a:rPr lang="en-US" sz="1600" spc="-15" dirty="0"/>
              <a:t> </a:t>
            </a:r>
            <a:r>
              <a:rPr lang="en-US" sz="1600" dirty="0"/>
              <a:t>publication</a:t>
            </a:r>
            <a:r>
              <a:rPr lang="en-US" sz="1600" spc="-10" dirty="0"/>
              <a:t> </a:t>
            </a:r>
            <a:r>
              <a:rPr lang="en-US" sz="1600" dirty="0"/>
              <a:t>does</a:t>
            </a:r>
            <a:r>
              <a:rPr lang="en-US" sz="1600" spc="-15" dirty="0"/>
              <a:t> </a:t>
            </a:r>
            <a:r>
              <a:rPr lang="en-US" sz="1600" dirty="0"/>
              <a:t>not</a:t>
            </a:r>
            <a:r>
              <a:rPr lang="en-US" sz="1600" spc="-10" dirty="0"/>
              <a:t> </a:t>
            </a:r>
            <a:r>
              <a:rPr lang="en-US" sz="1600" dirty="0"/>
              <a:t>constitute</a:t>
            </a:r>
            <a:r>
              <a:rPr lang="en-US" sz="1600" spc="-15" dirty="0"/>
              <a:t> </a:t>
            </a:r>
            <a:r>
              <a:rPr lang="en-US" sz="1600" dirty="0"/>
              <a:t>endorsement</a:t>
            </a:r>
            <a:r>
              <a:rPr lang="en-US" sz="1600" spc="-10" dirty="0"/>
              <a:t> </a:t>
            </a:r>
            <a:r>
              <a:rPr lang="en-US" sz="1600" dirty="0"/>
              <a:t>of</a:t>
            </a:r>
            <a:r>
              <a:rPr lang="en-US" sz="1600" spc="-15" dirty="0"/>
              <a:t> </a:t>
            </a:r>
            <a:r>
              <a:rPr lang="en-US" sz="1600" dirty="0"/>
              <a:t>the</a:t>
            </a:r>
            <a:r>
              <a:rPr lang="en-US" sz="1600" spc="-15" dirty="0"/>
              <a:t> </a:t>
            </a:r>
            <a:r>
              <a:rPr lang="en-US" sz="1600" dirty="0"/>
              <a:t>contents</a:t>
            </a:r>
            <a:r>
              <a:rPr lang="en-US" sz="1600" spc="-10" dirty="0"/>
              <a:t> </a:t>
            </a:r>
            <a:r>
              <a:rPr lang="en-US" sz="1600" dirty="0"/>
              <a:t>which</a:t>
            </a:r>
            <a:r>
              <a:rPr lang="en-US" sz="1600" spc="-155" dirty="0"/>
              <a:t> </a:t>
            </a:r>
            <a:r>
              <a:rPr lang="en-US" sz="1600" dirty="0"/>
              <a:t>reflects the views only of the authors, and the Commission cannot be held responsible for any use which may be made of the</a:t>
            </a:r>
            <a:r>
              <a:rPr lang="en-US" sz="1600" spc="5" dirty="0"/>
              <a:t> </a:t>
            </a:r>
            <a:r>
              <a:rPr lang="en-US" sz="1600" dirty="0"/>
              <a:t>information contained therein."</a:t>
            </a:r>
            <a:endParaRPr lang="es-ES" sz="1600" dirty="0"/>
          </a:p>
        </p:txBody>
      </p:sp>
      <p:pic>
        <p:nvPicPr>
          <p:cNvPr id="3" name="Imagen 2">
            <a:extLst>
              <a:ext uri="{FF2B5EF4-FFF2-40B4-BE49-F238E27FC236}">
                <a16:creationId xmlns:a16="http://schemas.microsoft.com/office/drawing/2014/main" id="{B39E953B-CAA4-449F-ACCE-41955DA3CD1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002000" y="453887"/>
            <a:ext cx="1711842" cy="1587774"/>
          </a:xfrm>
          <a:prstGeom prst="rect">
            <a:avLst/>
          </a:prstGeom>
        </p:spPr>
      </p:pic>
    </p:spTree>
    <p:extLst>
      <p:ext uri="{BB962C8B-B14F-4D97-AF65-F5344CB8AC3E}">
        <p14:creationId xmlns:p14="http://schemas.microsoft.com/office/powerpoint/2010/main" val="4013780680"/>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e4f-network.e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1.wmf"/></Relationships>
</file>

<file path=ppt/slides/_rels/slide18.xml.rels><?xml version="1.0" encoding="UTF-8" standalone="yes"?>
<Relationships xmlns="http://schemas.openxmlformats.org/package/2006/relationships"><Relationship Id="rId3" Type="http://schemas.openxmlformats.org/officeDocument/2006/relationships/hyperlink" Target="https://www.studysmarter.us/explanations/business-studies/managers/"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6.wmf"/></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4f-network.eu/"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diagramLayout" Target="../diagrams/layout1.xml"/><Relationship Id="rId7" Type="http://schemas.openxmlformats.org/officeDocument/2006/relationships/hyperlink" Target="https://www.studysmarter.us/explanations/business-studies/financial-performance/investments/"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79" y="8813666"/>
            <a:ext cx="18287365" cy="1474470"/>
            <a:chOff x="379" y="8813666"/>
            <a:chExt cx="18287365" cy="1474470"/>
          </a:xfrm>
        </p:grpSpPr>
        <p:sp>
          <p:nvSpPr>
            <p:cNvPr id="3" name="object 3"/>
            <p:cNvSpPr/>
            <p:nvPr/>
          </p:nvSpPr>
          <p:spPr>
            <a:xfrm>
              <a:off x="597090" y="9475139"/>
              <a:ext cx="434975" cy="532130"/>
            </a:xfrm>
            <a:custGeom>
              <a:avLst/>
              <a:gdLst/>
              <a:ahLst/>
              <a:cxnLst/>
              <a:rect l="l" t="t" r="r" b="b"/>
              <a:pathLst>
                <a:path w="434975" h="532129">
                  <a:moveTo>
                    <a:pt x="434467" y="158457"/>
                  </a:moveTo>
                  <a:lnTo>
                    <a:pt x="434454" y="156476"/>
                  </a:lnTo>
                  <a:lnTo>
                    <a:pt x="431546" y="151726"/>
                  </a:lnTo>
                  <a:lnTo>
                    <a:pt x="422567" y="147167"/>
                  </a:lnTo>
                  <a:lnTo>
                    <a:pt x="406869" y="135699"/>
                  </a:lnTo>
                  <a:lnTo>
                    <a:pt x="406869" y="189826"/>
                  </a:lnTo>
                  <a:lnTo>
                    <a:pt x="406869" y="362940"/>
                  </a:lnTo>
                  <a:lnTo>
                    <a:pt x="231838" y="490931"/>
                  </a:lnTo>
                  <a:lnTo>
                    <a:pt x="231838" y="316026"/>
                  </a:lnTo>
                  <a:lnTo>
                    <a:pt x="265214" y="291947"/>
                  </a:lnTo>
                  <a:lnTo>
                    <a:pt x="406869" y="189826"/>
                  </a:lnTo>
                  <a:lnTo>
                    <a:pt x="406869" y="135699"/>
                  </a:lnTo>
                  <a:lnTo>
                    <a:pt x="396405" y="128041"/>
                  </a:lnTo>
                  <a:lnTo>
                    <a:pt x="396405" y="162229"/>
                  </a:lnTo>
                  <a:lnTo>
                    <a:pt x="217982" y="291934"/>
                  </a:lnTo>
                  <a:lnTo>
                    <a:pt x="204254" y="282117"/>
                  </a:lnTo>
                  <a:lnTo>
                    <a:pt x="204254" y="316052"/>
                  </a:lnTo>
                  <a:lnTo>
                    <a:pt x="204254" y="490842"/>
                  </a:lnTo>
                  <a:lnTo>
                    <a:pt x="27597" y="360870"/>
                  </a:lnTo>
                  <a:lnTo>
                    <a:pt x="27597" y="189699"/>
                  </a:lnTo>
                  <a:lnTo>
                    <a:pt x="204254" y="316052"/>
                  </a:lnTo>
                  <a:lnTo>
                    <a:pt x="204254" y="282117"/>
                  </a:lnTo>
                  <a:lnTo>
                    <a:pt x="77419" y="191389"/>
                  </a:lnTo>
                  <a:lnTo>
                    <a:pt x="75069" y="189699"/>
                  </a:lnTo>
                  <a:lnTo>
                    <a:pt x="60350" y="179184"/>
                  </a:lnTo>
                  <a:lnTo>
                    <a:pt x="37426" y="162775"/>
                  </a:lnTo>
                  <a:lnTo>
                    <a:pt x="218008" y="31775"/>
                  </a:lnTo>
                  <a:lnTo>
                    <a:pt x="396405" y="162229"/>
                  </a:lnTo>
                  <a:lnTo>
                    <a:pt x="396405" y="128041"/>
                  </a:lnTo>
                  <a:lnTo>
                    <a:pt x="264782" y="31775"/>
                  </a:lnTo>
                  <a:lnTo>
                    <a:pt x="221348" y="25"/>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69" y="529920"/>
                  </a:lnTo>
                  <a:lnTo>
                    <a:pt x="212293" y="531025"/>
                  </a:lnTo>
                  <a:lnTo>
                    <a:pt x="215163" y="531939"/>
                  </a:lnTo>
                  <a:lnTo>
                    <a:pt x="215912" y="531939"/>
                  </a:lnTo>
                  <a:lnTo>
                    <a:pt x="220167" y="531939"/>
                  </a:lnTo>
                  <a:lnTo>
                    <a:pt x="220916" y="531939"/>
                  </a:lnTo>
                  <a:lnTo>
                    <a:pt x="223774" y="531037"/>
                  </a:lnTo>
                  <a:lnTo>
                    <a:pt x="225259" y="529945"/>
                  </a:lnTo>
                  <a:lnTo>
                    <a:pt x="228917" y="528091"/>
                  </a:lnTo>
                  <a:lnTo>
                    <a:pt x="229819" y="526618"/>
                  </a:lnTo>
                  <a:lnTo>
                    <a:pt x="278612" y="490931"/>
                  </a:lnTo>
                  <a:lnTo>
                    <a:pt x="432346" y="378510"/>
                  </a:lnTo>
                  <a:lnTo>
                    <a:pt x="434454" y="374370"/>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4" name="object 4"/>
            <p:cNvPicPr/>
            <p:nvPr/>
          </p:nvPicPr>
          <p:blipFill>
            <a:blip r:embed="rId2" cstate="print"/>
            <a:stretch>
              <a:fillRect/>
            </a:stretch>
          </p:blipFill>
          <p:spPr>
            <a:xfrm>
              <a:off x="596934" y="9689613"/>
              <a:ext cx="435459" cy="254960"/>
            </a:xfrm>
            <a:prstGeom prst="rect">
              <a:avLst/>
            </a:prstGeom>
          </p:spPr>
        </p:pic>
        <p:sp>
          <p:nvSpPr>
            <p:cNvPr id="5" name="object 5"/>
            <p:cNvSpPr/>
            <p:nvPr/>
          </p:nvSpPr>
          <p:spPr>
            <a:xfrm>
              <a:off x="810056" y="9125191"/>
              <a:ext cx="434975" cy="532130"/>
            </a:xfrm>
            <a:custGeom>
              <a:avLst/>
              <a:gdLst/>
              <a:ahLst/>
              <a:cxnLst/>
              <a:rect l="l" t="t" r="r" b="b"/>
              <a:pathLst>
                <a:path w="434975" h="532129">
                  <a:moveTo>
                    <a:pt x="434454" y="156476"/>
                  </a:moveTo>
                  <a:lnTo>
                    <a:pt x="431533" y="151726"/>
                  </a:lnTo>
                  <a:lnTo>
                    <a:pt x="422579" y="147167"/>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82" y="291934"/>
                  </a:lnTo>
                  <a:lnTo>
                    <a:pt x="204241" y="282117"/>
                  </a:lnTo>
                  <a:lnTo>
                    <a:pt x="204241" y="316052"/>
                  </a:lnTo>
                  <a:lnTo>
                    <a:pt x="204241" y="490829"/>
                  </a:lnTo>
                  <a:lnTo>
                    <a:pt x="27597" y="360857"/>
                  </a:lnTo>
                  <a:lnTo>
                    <a:pt x="27597" y="189699"/>
                  </a:lnTo>
                  <a:lnTo>
                    <a:pt x="204241" y="316052"/>
                  </a:lnTo>
                  <a:lnTo>
                    <a:pt x="204241" y="282117"/>
                  </a:lnTo>
                  <a:lnTo>
                    <a:pt x="75057" y="189699"/>
                  </a:lnTo>
                  <a:lnTo>
                    <a:pt x="50393" y="172059"/>
                  </a:lnTo>
                  <a:lnTo>
                    <a:pt x="37426" y="162775"/>
                  </a:lnTo>
                  <a:lnTo>
                    <a:pt x="218008" y="31775"/>
                  </a:lnTo>
                  <a:lnTo>
                    <a:pt x="396405" y="162229"/>
                  </a:lnTo>
                  <a:lnTo>
                    <a:pt x="396405" y="128028"/>
                  </a:lnTo>
                  <a:lnTo>
                    <a:pt x="264769" y="31775"/>
                  </a:lnTo>
                  <a:lnTo>
                    <a:pt x="221335" y="12"/>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94" y="529932"/>
                  </a:lnTo>
                  <a:lnTo>
                    <a:pt x="212293" y="531025"/>
                  </a:lnTo>
                  <a:lnTo>
                    <a:pt x="215163" y="531926"/>
                  </a:lnTo>
                  <a:lnTo>
                    <a:pt x="215912" y="531926"/>
                  </a:lnTo>
                  <a:lnTo>
                    <a:pt x="220167" y="531926"/>
                  </a:lnTo>
                  <a:lnTo>
                    <a:pt x="220916" y="531926"/>
                  </a:lnTo>
                  <a:lnTo>
                    <a:pt x="223774" y="531037"/>
                  </a:lnTo>
                  <a:lnTo>
                    <a:pt x="225285" y="529932"/>
                  </a:lnTo>
                  <a:lnTo>
                    <a:pt x="228917" y="528091"/>
                  </a:lnTo>
                  <a:lnTo>
                    <a:pt x="229819" y="526618"/>
                  </a:lnTo>
                  <a:lnTo>
                    <a:pt x="278612" y="490931"/>
                  </a:lnTo>
                  <a:lnTo>
                    <a:pt x="432346" y="378510"/>
                  </a:lnTo>
                  <a:lnTo>
                    <a:pt x="434454" y="374370"/>
                  </a:lnTo>
                  <a:lnTo>
                    <a:pt x="434454" y="188760"/>
                  </a:lnTo>
                  <a:lnTo>
                    <a:pt x="434454" y="158457"/>
                  </a:lnTo>
                  <a:lnTo>
                    <a:pt x="434454" y="156476"/>
                  </a:lnTo>
                  <a:close/>
                </a:path>
              </a:pathLst>
            </a:custGeom>
            <a:solidFill>
              <a:srgbClr val="AB4E8E"/>
            </a:solidFill>
          </p:spPr>
          <p:txBody>
            <a:bodyPr wrap="square" lIns="0" tIns="0" rIns="0" bIns="0" rtlCol="0"/>
            <a:lstStyle/>
            <a:p>
              <a:endParaRPr/>
            </a:p>
          </p:txBody>
        </p:sp>
        <p:pic>
          <p:nvPicPr>
            <p:cNvPr id="6" name="object 6"/>
            <p:cNvPicPr/>
            <p:nvPr/>
          </p:nvPicPr>
          <p:blipFill>
            <a:blip r:embed="rId3" cstate="print"/>
            <a:stretch>
              <a:fillRect/>
            </a:stretch>
          </p:blipFill>
          <p:spPr>
            <a:xfrm>
              <a:off x="809897" y="9339661"/>
              <a:ext cx="435459" cy="254959"/>
            </a:xfrm>
            <a:prstGeom prst="rect">
              <a:avLst/>
            </a:prstGeom>
          </p:spPr>
        </p:pic>
        <p:sp>
          <p:nvSpPr>
            <p:cNvPr id="7" name="object 7"/>
            <p:cNvSpPr/>
            <p:nvPr/>
          </p:nvSpPr>
          <p:spPr>
            <a:xfrm>
              <a:off x="1023010" y="9486582"/>
              <a:ext cx="434975" cy="532130"/>
            </a:xfrm>
            <a:custGeom>
              <a:avLst/>
              <a:gdLst/>
              <a:ahLst/>
              <a:cxnLst/>
              <a:rect l="l" t="t" r="r" b="b"/>
              <a:pathLst>
                <a:path w="434975" h="532129">
                  <a:moveTo>
                    <a:pt x="434467" y="158457"/>
                  </a:moveTo>
                  <a:lnTo>
                    <a:pt x="434454" y="156476"/>
                  </a:lnTo>
                  <a:lnTo>
                    <a:pt x="431546" y="151714"/>
                  </a:lnTo>
                  <a:lnTo>
                    <a:pt x="422567" y="147154"/>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70" y="291922"/>
                  </a:lnTo>
                  <a:lnTo>
                    <a:pt x="204254" y="282117"/>
                  </a:lnTo>
                  <a:lnTo>
                    <a:pt x="204254" y="316052"/>
                  </a:lnTo>
                  <a:lnTo>
                    <a:pt x="204254" y="490829"/>
                  </a:lnTo>
                  <a:lnTo>
                    <a:pt x="27597" y="360857"/>
                  </a:lnTo>
                  <a:lnTo>
                    <a:pt x="27597" y="189687"/>
                  </a:lnTo>
                  <a:lnTo>
                    <a:pt x="204254" y="316052"/>
                  </a:lnTo>
                  <a:lnTo>
                    <a:pt x="204254" y="282117"/>
                  </a:lnTo>
                  <a:lnTo>
                    <a:pt x="152933" y="245402"/>
                  </a:lnTo>
                  <a:lnTo>
                    <a:pt x="75069" y="189687"/>
                  </a:lnTo>
                  <a:lnTo>
                    <a:pt x="37426" y="162775"/>
                  </a:lnTo>
                  <a:lnTo>
                    <a:pt x="218008" y="31775"/>
                  </a:lnTo>
                  <a:lnTo>
                    <a:pt x="396405" y="162229"/>
                  </a:lnTo>
                  <a:lnTo>
                    <a:pt x="396405" y="128028"/>
                  </a:lnTo>
                  <a:lnTo>
                    <a:pt x="264782" y="31775"/>
                  </a:lnTo>
                  <a:lnTo>
                    <a:pt x="221348" y="12"/>
                  </a:lnTo>
                  <a:lnTo>
                    <a:pt x="214795" y="0"/>
                  </a:lnTo>
                  <a:lnTo>
                    <a:pt x="6565" y="151053"/>
                  </a:lnTo>
                  <a:lnTo>
                    <a:pt x="2908" y="152946"/>
                  </a:lnTo>
                  <a:lnTo>
                    <a:pt x="12" y="157683"/>
                  </a:lnTo>
                  <a:lnTo>
                    <a:pt x="12" y="158445"/>
                  </a:lnTo>
                  <a:lnTo>
                    <a:pt x="12" y="162902"/>
                  </a:lnTo>
                  <a:lnTo>
                    <a:pt x="12" y="372249"/>
                  </a:lnTo>
                  <a:lnTo>
                    <a:pt x="2108" y="376377"/>
                  </a:lnTo>
                  <a:lnTo>
                    <a:pt x="206235" y="526567"/>
                  </a:lnTo>
                  <a:lnTo>
                    <a:pt x="207162" y="528066"/>
                  </a:lnTo>
                  <a:lnTo>
                    <a:pt x="210820" y="529945"/>
                  </a:lnTo>
                  <a:lnTo>
                    <a:pt x="212293" y="531012"/>
                  </a:lnTo>
                  <a:lnTo>
                    <a:pt x="215163" y="531926"/>
                  </a:lnTo>
                  <a:lnTo>
                    <a:pt x="215912" y="531926"/>
                  </a:lnTo>
                  <a:lnTo>
                    <a:pt x="220167" y="531926"/>
                  </a:lnTo>
                  <a:lnTo>
                    <a:pt x="220916" y="531926"/>
                  </a:lnTo>
                  <a:lnTo>
                    <a:pt x="223774" y="531025"/>
                  </a:lnTo>
                  <a:lnTo>
                    <a:pt x="225247" y="529958"/>
                  </a:lnTo>
                  <a:lnTo>
                    <a:pt x="228917" y="528091"/>
                  </a:lnTo>
                  <a:lnTo>
                    <a:pt x="229831" y="526592"/>
                  </a:lnTo>
                  <a:lnTo>
                    <a:pt x="278612" y="490931"/>
                  </a:lnTo>
                  <a:lnTo>
                    <a:pt x="432346" y="378510"/>
                  </a:lnTo>
                  <a:lnTo>
                    <a:pt x="434454" y="374357"/>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8" name="object 8"/>
            <p:cNvPicPr/>
            <p:nvPr/>
          </p:nvPicPr>
          <p:blipFill>
            <a:blip r:embed="rId3" cstate="print"/>
            <a:stretch>
              <a:fillRect/>
            </a:stretch>
          </p:blipFill>
          <p:spPr>
            <a:xfrm>
              <a:off x="1022853" y="9701048"/>
              <a:ext cx="435459" cy="254959"/>
            </a:xfrm>
            <a:prstGeom prst="rect">
              <a:avLst/>
            </a:prstGeom>
          </p:spPr>
        </p:pic>
      </p:grpSp>
      <p:sp>
        <p:nvSpPr>
          <p:cNvPr id="14" name="CuadroTexto 13">
            <a:extLst>
              <a:ext uri="{FF2B5EF4-FFF2-40B4-BE49-F238E27FC236}">
                <a16:creationId xmlns:a16="http://schemas.microsoft.com/office/drawing/2014/main" id="{8B22E22E-102D-4F39-871D-A47062F5E08F}"/>
              </a:ext>
            </a:extLst>
          </p:cNvPr>
          <p:cNvSpPr txBox="1"/>
          <p:nvPr/>
        </p:nvSpPr>
        <p:spPr>
          <a:xfrm>
            <a:off x="4457700" y="6438900"/>
            <a:ext cx="11620500" cy="1446550"/>
          </a:xfrm>
          <a:prstGeom prst="rect">
            <a:avLst/>
          </a:prstGeom>
          <a:noFill/>
        </p:spPr>
        <p:txBody>
          <a:bodyPr wrap="square">
            <a:spAutoFit/>
          </a:bodyPr>
          <a:lstStyle/>
          <a:p>
            <a:pPr algn="ctr">
              <a:spcBef>
                <a:spcPts val="5"/>
              </a:spcBef>
              <a:tabLst>
                <a:tab pos="1205230" algn="l"/>
                <a:tab pos="1926589" algn="l"/>
                <a:tab pos="2915920" algn="l"/>
                <a:tab pos="3444875" algn="l"/>
                <a:tab pos="4383405" algn="l"/>
                <a:tab pos="6796405" algn="l"/>
              </a:tabLst>
              <a:defRPr/>
            </a:pPr>
            <a:r>
              <a:rPr lang="es-ES" sz="4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Título del módulo de formación:</a:t>
            </a:r>
            <a:endParaRPr lang="en-US" sz="4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spcBef>
                <a:spcPts val="5"/>
              </a:spcBef>
              <a:tabLst>
                <a:tab pos="1205230" algn="l"/>
                <a:tab pos="1926589" algn="l"/>
                <a:tab pos="2915920" algn="l"/>
                <a:tab pos="3444875" algn="l"/>
                <a:tab pos="4383405" algn="l"/>
                <a:tab pos="6796405" algn="l"/>
              </a:tabLst>
              <a:defRPr/>
            </a:pPr>
            <a:r>
              <a:rPr lang="es-ES" sz="4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Plan de negocio para la internacionalización</a:t>
            </a:r>
            <a:endParaRPr lang="en-US" sz="4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CuadroTexto 9">
            <a:extLst>
              <a:ext uri="{FF2B5EF4-FFF2-40B4-BE49-F238E27FC236}">
                <a16:creationId xmlns:a16="http://schemas.microsoft.com/office/drawing/2014/main" id="{F8FF77D8-BE9E-336F-6009-FF57C57DF311}"/>
              </a:ext>
            </a:extLst>
          </p:cNvPr>
          <p:cNvSpPr txBox="1"/>
          <p:nvPr/>
        </p:nvSpPr>
        <p:spPr>
          <a:xfrm>
            <a:off x="4229100" y="5753100"/>
            <a:ext cx="9144000" cy="461665"/>
          </a:xfrm>
          <a:prstGeom prst="rect">
            <a:avLst/>
          </a:prstGeom>
          <a:noFill/>
        </p:spPr>
        <p:txBody>
          <a:bodyPr wrap="square">
            <a:spAutoFit/>
          </a:bodyPr>
          <a:lstStyle/>
          <a:p>
            <a:pPr marL="2416810" marR="2413635" algn="ctr">
              <a:spcBef>
                <a:spcPts val="415"/>
              </a:spcBef>
              <a:spcAft>
                <a:spcPts val="0"/>
              </a:spcAft>
            </a:pPr>
            <a:r>
              <a:rPr lang="en-US" sz="2400" b="1" u="sng" dirty="0">
                <a:solidFill>
                  <a:srgbClr val="B05894"/>
                </a:solidFill>
                <a:effectLst/>
                <a:latin typeface="Microsoft Sans Serif" panose="020B0604020202020204" pitchFamily="34" charset="0"/>
                <a:ea typeface="Microsoft Sans Serif" panose="020B0604020202020204" pitchFamily="34" charset="0"/>
                <a:hlinkClick r:id="rId4">
                  <a:extLst>
                    <a:ext uri="{A12FA001-AC4F-418D-AE19-62706E023703}">
                      <ahyp:hlinkClr xmlns:ahyp="http://schemas.microsoft.com/office/drawing/2018/hyperlinkcolor" val="tx"/>
                    </a:ext>
                  </a:extLst>
                </a:hlinkClick>
              </a:rPr>
              <a:t>e4f-network.eu</a:t>
            </a:r>
            <a:endParaRPr lang="es-ES" sz="2400" u="sng" dirty="0">
              <a:solidFill>
                <a:srgbClr val="B05894"/>
              </a:solidFill>
              <a:effectLst/>
              <a:latin typeface="Microsoft Sans Serif" panose="020B0604020202020204" pitchFamily="34" charset="0"/>
              <a:ea typeface="Microsoft Sans Serif" panose="020B0604020202020204" pitchFamily="34" charset="0"/>
            </a:endParaRPr>
          </a:p>
        </p:txBody>
      </p:sp>
      <p:pic>
        <p:nvPicPr>
          <p:cNvPr id="11" name="Imagen 10">
            <a:extLst>
              <a:ext uri="{FF2B5EF4-FFF2-40B4-BE49-F238E27FC236}">
                <a16:creationId xmlns:a16="http://schemas.microsoft.com/office/drawing/2014/main" id="{7DD2F895-7262-9633-90DA-F2BB33FD25B8}"/>
              </a:ext>
            </a:extLst>
          </p:cNvPr>
          <p:cNvPicPr>
            <a:picLocks noChangeAspect="1"/>
          </p:cNvPicPr>
          <p:nvPr/>
        </p:nvPicPr>
        <p:blipFill>
          <a:blip r:embed="rId5"/>
          <a:stretch>
            <a:fillRect/>
          </a:stretch>
        </p:blipFill>
        <p:spPr>
          <a:xfrm>
            <a:off x="7239000" y="5748635"/>
            <a:ext cx="472319" cy="4616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0EF6F65C-95A2-EA45-345B-9B19481AC35E}"/>
              </a:ext>
            </a:extLst>
          </p:cNvPr>
          <p:cNvSpPr txBox="1"/>
          <p:nvPr/>
        </p:nvSpPr>
        <p:spPr>
          <a:xfrm>
            <a:off x="914400" y="1409700"/>
            <a:ext cx="70104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2: Estar abierto a las posibilidades</a:t>
            </a: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5" name="PoljeZBesedilom 4">
            <a:extLst>
              <a:ext uri="{FF2B5EF4-FFF2-40B4-BE49-F238E27FC236}">
                <a16:creationId xmlns:a16="http://schemas.microsoft.com/office/drawing/2014/main" id="{4B12F7C2-0838-0D73-2652-84EBBCD36728}"/>
              </a:ext>
            </a:extLst>
          </p:cNvPr>
          <p:cNvSpPr txBox="1"/>
          <p:nvPr/>
        </p:nvSpPr>
        <p:spPr>
          <a:xfrm>
            <a:off x="921707" y="2095501"/>
            <a:ext cx="6698293" cy="523220"/>
          </a:xfrm>
          <a:prstGeom prst="rect">
            <a:avLst/>
          </a:prstGeom>
          <a:noFill/>
        </p:spPr>
        <p:txBody>
          <a:bodyPr wrap="square">
            <a:spAutoFit/>
          </a:bodyPr>
          <a:lstStyle/>
          <a:p>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2.3: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Aumentar</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la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competitividad</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PoljeZBesedilom 6">
            <a:extLst>
              <a:ext uri="{FF2B5EF4-FFF2-40B4-BE49-F238E27FC236}">
                <a16:creationId xmlns:a16="http://schemas.microsoft.com/office/drawing/2014/main" id="{847128F4-332A-25EF-F104-8A1E21B70E20}"/>
              </a:ext>
            </a:extLst>
          </p:cNvPr>
          <p:cNvSpPr txBox="1"/>
          <p:nvPr/>
        </p:nvSpPr>
        <p:spPr>
          <a:xfrm>
            <a:off x="914401" y="3034392"/>
            <a:ext cx="9448799" cy="3046988"/>
          </a:xfrm>
          <a:prstGeom prst="rect">
            <a:avLst/>
          </a:prstGeom>
          <a:noFill/>
        </p:spPr>
        <p:txBody>
          <a:bodyPr wrap="square">
            <a:spAutoFit/>
          </a:bodyPr>
          <a:lstStyle/>
          <a:p>
            <a:pPr algn="just"/>
            <a:r>
              <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rPr>
              <a:t>Las empresas que operan en el extranjero tienen mayores economías de escala para reducir el coste de su actividad y ser más competitivas. La presencia a escala mundial también impulsa la reputación de la empresa y le permite atraer a más clientes en comparación con las empresas locales.</a:t>
            </a:r>
            <a:endParaRPr lang="en-SI"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Immagine 5">
            <a:extLst>
              <a:ext uri="{FF2B5EF4-FFF2-40B4-BE49-F238E27FC236}">
                <a16:creationId xmlns:a16="http://schemas.microsoft.com/office/drawing/2014/main" id="{46826CB8-27F9-4D76-BE46-53DBF380500F}"/>
              </a:ext>
            </a:extLst>
          </p:cNvPr>
          <p:cNvPicPr>
            <a:picLocks noChangeAspect="1"/>
          </p:cNvPicPr>
          <p:nvPr/>
        </p:nvPicPr>
        <p:blipFill>
          <a:blip r:embed="rId2"/>
          <a:stretch>
            <a:fillRect/>
          </a:stretch>
        </p:blipFill>
        <p:spPr>
          <a:xfrm>
            <a:off x="10896600" y="2095501"/>
            <a:ext cx="5081681" cy="6388929"/>
          </a:xfrm>
          <a:prstGeom prst="rect">
            <a:avLst/>
          </a:prstGeom>
        </p:spPr>
      </p:pic>
    </p:spTree>
    <p:extLst>
      <p:ext uri="{BB962C8B-B14F-4D97-AF65-F5344CB8AC3E}">
        <p14:creationId xmlns:p14="http://schemas.microsoft.com/office/powerpoint/2010/main" val="1639198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lika 9">
            <a:extLst>
              <a:ext uri="{FF2B5EF4-FFF2-40B4-BE49-F238E27FC236}">
                <a16:creationId xmlns:a16="http://schemas.microsoft.com/office/drawing/2014/main" id="{76938B41-9416-4E0E-94B8-217319FF8C18}"/>
              </a:ext>
            </a:extLst>
          </p:cNvPr>
          <p:cNvPicPr>
            <a:picLocks noChangeAspect="1"/>
          </p:cNvPicPr>
          <p:nvPr/>
        </p:nvPicPr>
        <p:blipFill>
          <a:blip r:embed="rId2"/>
          <a:stretch>
            <a:fillRect/>
          </a:stretch>
        </p:blipFill>
        <p:spPr>
          <a:xfrm>
            <a:off x="7048500" y="3882323"/>
            <a:ext cx="4191000" cy="2864644"/>
          </a:xfrm>
          <a:prstGeom prst="rect">
            <a:avLst/>
          </a:prstGeom>
        </p:spPr>
      </p:pic>
      <p:pic>
        <p:nvPicPr>
          <p:cNvPr id="10" name="Slika 9">
            <a:extLst>
              <a:ext uri="{FF2B5EF4-FFF2-40B4-BE49-F238E27FC236}">
                <a16:creationId xmlns:a16="http://schemas.microsoft.com/office/drawing/2014/main" id="{52E2DD3F-8EAB-BDE5-0D48-48C58C9502D0}"/>
              </a:ext>
            </a:extLst>
          </p:cNvPr>
          <p:cNvPicPr>
            <a:picLocks noChangeAspect="1"/>
          </p:cNvPicPr>
          <p:nvPr/>
        </p:nvPicPr>
        <p:blipFill>
          <a:blip r:embed="rId2"/>
          <a:stretch>
            <a:fillRect/>
          </a:stretch>
        </p:blipFill>
        <p:spPr>
          <a:xfrm>
            <a:off x="1290839" y="3879056"/>
            <a:ext cx="4500361" cy="3076099"/>
          </a:xfrm>
          <a:prstGeom prst="rect">
            <a:avLst/>
          </a:prstGeom>
        </p:spPr>
      </p:pic>
      <p:pic>
        <p:nvPicPr>
          <p:cNvPr id="12" name="Slika 11">
            <a:extLst>
              <a:ext uri="{FF2B5EF4-FFF2-40B4-BE49-F238E27FC236}">
                <a16:creationId xmlns:a16="http://schemas.microsoft.com/office/drawing/2014/main" id="{A4FEF98F-A490-8FB9-073D-8FB5F865C826}"/>
              </a:ext>
            </a:extLst>
          </p:cNvPr>
          <p:cNvPicPr>
            <a:picLocks noChangeAspect="1"/>
          </p:cNvPicPr>
          <p:nvPr/>
        </p:nvPicPr>
        <p:blipFill>
          <a:blip r:embed="rId2"/>
          <a:stretch>
            <a:fillRect/>
          </a:stretch>
        </p:blipFill>
        <p:spPr>
          <a:xfrm>
            <a:off x="12877800" y="3891750"/>
            <a:ext cx="3810000" cy="2851951"/>
          </a:xfrm>
          <a:prstGeom prst="rect">
            <a:avLst/>
          </a:prstGeom>
        </p:spPr>
      </p:pic>
      <p:sp>
        <p:nvSpPr>
          <p:cNvPr id="14" name="PoljeZBesedilom 13">
            <a:extLst>
              <a:ext uri="{FF2B5EF4-FFF2-40B4-BE49-F238E27FC236}">
                <a16:creationId xmlns:a16="http://schemas.microsoft.com/office/drawing/2014/main" id="{0E8331F7-2F3F-2D5F-4D20-90DD2C47711B}"/>
              </a:ext>
            </a:extLst>
          </p:cNvPr>
          <p:cNvSpPr txBox="1"/>
          <p:nvPr/>
        </p:nvSpPr>
        <p:spPr>
          <a:xfrm>
            <a:off x="1839888" y="4000501"/>
            <a:ext cx="3722712" cy="2954655"/>
          </a:xfrm>
          <a:prstGeom prst="rect">
            <a:avLst/>
          </a:prstGeom>
          <a:noFill/>
        </p:spPr>
        <p:txBody>
          <a:bodyPr wrap="square">
            <a:spAutoFit/>
          </a:bodyPr>
          <a:lstStyle/>
          <a:p>
            <a:pPr algn="ct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Lograr</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el</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crecimiento</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a:p>
            <a:pPr algn="ctr"/>
            <a:endParaRPr lang="en-U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La expansión en el extranjero es la única opción que tienen las empresas para aumentar su cuota de mercado y continuar su crecimiento.</a:t>
            </a:r>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n-SI"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6" name="PoljeZBesedilom 15">
            <a:extLst>
              <a:ext uri="{FF2B5EF4-FFF2-40B4-BE49-F238E27FC236}">
                <a16:creationId xmlns:a16="http://schemas.microsoft.com/office/drawing/2014/main" id="{9F772951-D469-80F0-B965-104B49FF1868}"/>
              </a:ext>
            </a:extLst>
          </p:cNvPr>
          <p:cNvSpPr txBox="1"/>
          <p:nvPr/>
        </p:nvSpPr>
        <p:spPr>
          <a:xfrm>
            <a:off x="7353846" y="4000500"/>
            <a:ext cx="3695154" cy="2154436"/>
          </a:xfrm>
          <a:prstGeom prst="rect">
            <a:avLst/>
          </a:prstGeom>
          <a:noFill/>
        </p:spPr>
        <p:txBody>
          <a:bodyPr wrap="square">
            <a:spAutoFit/>
          </a:bodyPr>
          <a:lstStyle>
            <a:defPPr>
              <a:defRPr lang="es-ES"/>
            </a:defPPr>
            <a:lvl1pPr>
              <a:defRPr kumimoji="0" sz="2000" b="1" i="0" u="none" strike="noStrike" cap="none" spc="0" normalizeH="0" baseline="0">
                <a:ln>
                  <a:noFill/>
                </a:ln>
                <a:solidFill>
                  <a:srgbClr val="B05894"/>
                </a:solidFill>
                <a:effectLst/>
                <a:uLnTx/>
                <a:uFillTx/>
                <a:latin typeface="Calibri" panose="020F0502020204030204"/>
              </a:defRPr>
            </a:lvl1pPr>
          </a:lstStyle>
          <a:p>
            <a:pPr algn="ct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Mejorar</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la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rentabilidad</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endParaRPr lang="en-US" sz="1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s-ES" sz="2400" b="0" dirty="0">
                <a:latin typeface="Microsoft Sans Serif" panose="020B0604020202020204" pitchFamily="34" charset="0"/>
                <a:ea typeface="Microsoft Sans Serif" panose="020B0604020202020204" pitchFamily="34" charset="0"/>
                <a:cs typeface="Microsoft Sans Serif" panose="020B0604020202020204" pitchFamily="34" charset="0"/>
              </a:rPr>
              <a:t>Aprovechar las ventajas tecnológicas y de mercado para obtener beneficios</a:t>
            </a:r>
            <a:endParaRPr lang="en-SI" sz="2400" b="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8" name="PoljeZBesedilom 17">
            <a:extLst>
              <a:ext uri="{FF2B5EF4-FFF2-40B4-BE49-F238E27FC236}">
                <a16:creationId xmlns:a16="http://schemas.microsoft.com/office/drawing/2014/main" id="{29477502-83B2-369F-59C1-F077AB448456}"/>
              </a:ext>
            </a:extLst>
          </p:cNvPr>
          <p:cNvSpPr txBox="1"/>
          <p:nvPr/>
        </p:nvSpPr>
        <p:spPr>
          <a:xfrm>
            <a:off x="13144500" y="4000500"/>
            <a:ext cx="3276600" cy="2585323"/>
          </a:xfrm>
          <a:prstGeom prst="rect">
            <a:avLst/>
          </a:prstGeom>
          <a:noFill/>
        </p:spPr>
        <p:txBody>
          <a:bodyPr wrap="square">
            <a:spAutoFit/>
          </a:bodyPr>
          <a:lstStyle/>
          <a:p>
            <a:pPr algn="ct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Aumentar</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la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competitividad</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endParaRPr lang="en-U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Una presencia mundial también refuerza la reputación de la empresa</a:t>
            </a:r>
            <a:endParaRPr lang="en-SI"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1" name="CuadroTexto 10">
            <a:extLst>
              <a:ext uri="{FF2B5EF4-FFF2-40B4-BE49-F238E27FC236}">
                <a16:creationId xmlns:a16="http://schemas.microsoft.com/office/drawing/2014/main" id="{87583BA9-81BC-42FC-A552-60B268836CA2}"/>
              </a:ext>
            </a:extLst>
          </p:cNvPr>
          <p:cNvSpPr txBox="1"/>
          <p:nvPr/>
        </p:nvSpPr>
        <p:spPr>
          <a:xfrm>
            <a:off x="1447800" y="1573291"/>
            <a:ext cx="3124200" cy="707886"/>
          </a:xfrm>
          <a:prstGeom prst="rect">
            <a:avLst/>
          </a:prstGeom>
          <a:noFill/>
        </p:spPr>
        <p:txBody>
          <a:bodyPr wrap="square" rtlCol="0">
            <a:spAutoFit/>
          </a:bodyPr>
          <a:lstStyle/>
          <a:p>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Resumen</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19019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jeZBesedilom 6">
            <a:extLst>
              <a:ext uri="{FF2B5EF4-FFF2-40B4-BE49-F238E27FC236}">
                <a16:creationId xmlns:a16="http://schemas.microsoft.com/office/drawing/2014/main" id="{2784E5E4-F0FB-E7D6-3824-A9C9547EBD20}"/>
              </a:ext>
            </a:extLst>
          </p:cNvPr>
          <p:cNvSpPr txBox="1"/>
          <p:nvPr/>
        </p:nvSpPr>
        <p:spPr>
          <a:xfrm>
            <a:off x="914400" y="1181101"/>
            <a:ext cx="8763000" cy="523220"/>
          </a:xfrm>
          <a:prstGeom prst="rect">
            <a:avLst/>
          </a:prstGeom>
          <a:noFill/>
        </p:spPr>
        <p:txBody>
          <a:bodyPr wrap="square">
            <a:spAutoFit/>
          </a:bodyPr>
          <a:lstStyle/>
          <a:p>
            <a:r>
              <a:rPr lang="es-E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3: Gestión de la entrada en nuevos mercados</a:t>
            </a:r>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17" name="PoljeZBesedilom 16">
            <a:extLst>
              <a:ext uri="{FF2B5EF4-FFF2-40B4-BE49-F238E27FC236}">
                <a16:creationId xmlns:a16="http://schemas.microsoft.com/office/drawing/2014/main" id="{5A224C5B-94C8-1436-DB39-3600E963C6B1}"/>
              </a:ext>
            </a:extLst>
          </p:cNvPr>
          <p:cNvSpPr txBox="1"/>
          <p:nvPr/>
        </p:nvSpPr>
        <p:spPr>
          <a:xfrm>
            <a:off x="914400" y="2705100"/>
            <a:ext cx="8610600" cy="4770537"/>
          </a:xfrm>
          <a:prstGeom prst="rect">
            <a:avLst/>
          </a:prstGeom>
          <a:noFill/>
        </p:spPr>
        <p:txBody>
          <a:bodyPr wrap="square">
            <a:spAutoFit/>
          </a:bodyPr>
          <a:lstStyle/>
          <a:p>
            <a:pPr algn="just"/>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3.1: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Exportar</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indent="-285750" algn="just">
              <a:buFont typeface="Arial" panose="020B0604020202020204" pitchFamily="34" charset="0"/>
              <a:buChar char="•"/>
            </a:pPr>
            <a:endParaRPr lang="en-US" sz="20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rPr>
              <a:t>Establecer una inversión directa. La empresa establece la fabricación en el extranjero o adquiere o se fusiona con una empresa extranjera. Aunque la inversión directa permite a la empresa reducir los costes fiscales y de transporte, también es la opción de mayor riesgo y más cara de las cuatro modalidades de entrada en el mercado.</a:t>
            </a:r>
            <a:endPar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8" name="Imagen 19">
            <a:extLst>
              <a:ext uri="{FF2B5EF4-FFF2-40B4-BE49-F238E27FC236}">
                <a16:creationId xmlns:a16="http://schemas.microsoft.com/office/drawing/2014/main" id="{D832F93C-A65F-13F9-37DE-F02D84AE5D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4800" y="2705100"/>
            <a:ext cx="4137568" cy="5460044"/>
          </a:xfrm>
          <a:prstGeom prst="rect">
            <a:avLst/>
          </a:prstGeom>
          <a:ln/>
        </p:spPr>
        <p:style>
          <a:lnRef idx="0">
            <a:schemeClr val="dk1"/>
          </a:lnRef>
          <a:fillRef idx="3">
            <a:schemeClr val="dk1"/>
          </a:fillRef>
          <a:effectRef idx="3">
            <a:schemeClr val="dk1"/>
          </a:effectRef>
          <a:fontRef idx="minor">
            <a:schemeClr val="lt1"/>
          </a:fontRef>
        </p:style>
      </p:pic>
      <p:grpSp>
        <p:nvGrpSpPr>
          <p:cNvPr id="19" name="Skupina 18">
            <a:extLst>
              <a:ext uri="{FF2B5EF4-FFF2-40B4-BE49-F238E27FC236}">
                <a16:creationId xmlns:a16="http://schemas.microsoft.com/office/drawing/2014/main" id="{EE13A832-DF73-FF2C-A3C4-B9A7540280E8}"/>
              </a:ext>
            </a:extLst>
          </p:cNvPr>
          <p:cNvGrpSpPr/>
          <p:nvPr/>
        </p:nvGrpSpPr>
        <p:grpSpPr>
          <a:xfrm>
            <a:off x="9982199" y="1029382"/>
            <a:ext cx="3809847" cy="2103028"/>
            <a:chOff x="1643" y="275049"/>
            <a:chExt cx="3505048" cy="2103028"/>
          </a:xfrm>
        </p:grpSpPr>
        <p:sp>
          <p:nvSpPr>
            <p:cNvPr id="20" name="Pravokotnik: zaokroženi vogali 19">
              <a:extLst>
                <a:ext uri="{FF2B5EF4-FFF2-40B4-BE49-F238E27FC236}">
                  <a16:creationId xmlns:a16="http://schemas.microsoft.com/office/drawing/2014/main" id="{231F02F6-A2EB-C9EA-57D3-EC2F6D9CADC9}"/>
                </a:ext>
              </a:extLst>
            </p:cNvPr>
            <p:cNvSpPr/>
            <p:nvPr/>
          </p:nvSpPr>
          <p:spPr>
            <a:xfrm>
              <a:off x="1643" y="275049"/>
              <a:ext cx="3505048" cy="2103028"/>
            </a:xfrm>
            <a:prstGeom prst="roundRect">
              <a:avLst>
                <a:gd name="adj" fmla="val 10000"/>
              </a:avLst>
            </a:prstGeom>
            <a:solidFill>
              <a:srgbClr val="FFECFC"/>
            </a:solidFill>
            <a:ln w="57150">
              <a:solidFill>
                <a:srgbClr val="B05894"/>
              </a:solidFill>
            </a:ln>
          </p:spPr>
          <p:style>
            <a:lnRef idx="2">
              <a:schemeClr val="dk1"/>
            </a:lnRef>
            <a:fillRef idx="1">
              <a:schemeClr val="lt1"/>
            </a:fillRef>
            <a:effectRef idx="0">
              <a:schemeClr val="dk1"/>
            </a:effectRef>
            <a:fontRef idx="minor">
              <a:schemeClr val="dk1"/>
            </a:fontRef>
          </p:style>
        </p:sp>
        <p:sp>
          <p:nvSpPr>
            <p:cNvPr id="21" name="Pravokotnik: zaokroženi vogali 4">
              <a:extLst>
                <a:ext uri="{FF2B5EF4-FFF2-40B4-BE49-F238E27FC236}">
                  <a16:creationId xmlns:a16="http://schemas.microsoft.com/office/drawing/2014/main" id="{2A55BC96-4E56-5BB2-5B3E-43E808F7B340}"/>
                </a:ext>
              </a:extLst>
            </p:cNvPr>
            <p:cNvSpPr txBox="1"/>
            <p:nvPr/>
          </p:nvSpPr>
          <p:spPr>
            <a:xfrm>
              <a:off x="63239" y="336645"/>
              <a:ext cx="3381856" cy="197983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endParaRPr lang="en-US" sz="2400" b="1" kern="12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sp>
        <p:nvSpPr>
          <p:cNvPr id="23" name="PoljeZBesedilom 22">
            <a:extLst>
              <a:ext uri="{FF2B5EF4-FFF2-40B4-BE49-F238E27FC236}">
                <a16:creationId xmlns:a16="http://schemas.microsoft.com/office/drawing/2014/main" id="{D32CF30A-BA88-866C-401F-EB879740300A}"/>
              </a:ext>
            </a:extLst>
          </p:cNvPr>
          <p:cNvSpPr txBox="1"/>
          <p:nvPr/>
        </p:nvSpPr>
        <p:spPr>
          <a:xfrm>
            <a:off x="10064236" y="1162620"/>
            <a:ext cx="3727811" cy="1938992"/>
          </a:xfrm>
          <a:prstGeom prst="rect">
            <a:avLst/>
          </a:prstGeom>
          <a:noFill/>
        </p:spPr>
        <p:txBody>
          <a:bodyPr wrap="square">
            <a:spAutoFit/>
          </a:bodyPr>
          <a:lstStyle/>
          <a:p>
            <a:r>
              <a:rPr lang="es-ES" sz="2400" b="0" i="0" dirty="0">
                <a:solidFill>
                  <a:srgbClr val="B05894"/>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Uno de los principales retos de una empresa internacional es gestionar el cambio de forma eficaz y coherente.</a:t>
            </a:r>
            <a:endParaRPr lang="en-SI"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510504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jeZBesedilom 6">
            <a:extLst>
              <a:ext uri="{FF2B5EF4-FFF2-40B4-BE49-F238E27FC236}">
                <a16:creationId xmlns:a16="http://schemas.microsoft.com/office/drawing/2014/main" id="{2784E5E4-F0FB-E7D6-3824-A9C9547EBD20}"/>
              </a:ext>
            </a:extLst>
          </p:cNvPr>
          <p:cNvSpPr txBox="1"/>
          <p:nvPr/>
        </p:nvSpPr>
        <p:spPr>
          <a:xfrm>
            <a:off x="914400" y="1181101"/>
            <a:ext cx="8763000" cy="523220"/>
          </a:xfrm>
          <a:prstGeom prst="rect">
            <a:avLst/>
          </a:prstGeom>
          <a:noFill/>
        </p:spPr>
        <p:txBody>
          <a:bodyPr wrap="square">
            <a:spAutoFit/>
          </a:bodyPr>
          <a:lstStyle/>
          <a:p>
            <a:r>
              <a:rPr lang="es-E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3: Gestión de la entrada en nuevos mercados</a:t>
            </a:r>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17" name="PoljeZBesedilom 16">
            <a:extLst>
              <a:ext uri="{FF2B5EF4-FFF2-40B4-BE49-F238E27FC236}">
                <a16:creationId xmlns:a16="http://schemas.microsoft.com/office/drawing/2014/main" id="{5A224C5B-94C8-1436-DB39-3600E963C6B1}"/>
              </a:ext>
            </a:extLst>
          </p:cNvPr>
          <p:cNvSpPr txBox="1"/>
          <p:nvPr/>
        </p:nvSpPr>
        <p:spPr>
          <a:xfrm>
            <a:off x="914400" y="2400300"/>
            <a:ext cx="10210800" cy="5755422"/>
          </a:xfrm>
          <a:prstGeom prst="rect">
            <a:avLst/>
          </a:prstGeom>
          <a:noFill/>
        </p:spPr>
        <p:txBody>
          <a:bodyPr wrap="square">
            <a:spAutoFit/>
          </a:bodyPr>
          <a:lstStyle/>
          <a:p>
            <a:pPr algn="just"/>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3.2: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Licencias</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Franquicias</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indent="-285750" algn="just">
              <a:buFont typeface="Arial" panose="020B0604020202020204" pitchFamily="34" charset="0"/>
              <a:buChar char="•"/>
            </a:pPr>
            <a:endParaRPr lang="en-US" sz="20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rPr>
              <a:t>La empresa original concede licencias a otras empresas para que fabriquen y vendan sus productos. El licenciatario paga un canon para reservar una marca de los productos del licenciante. La franquicia es lo mismo que la concesión de licencias, sólo que la empresa original sigue teniendo cierto control sobre los procesos de fabricación y comercialización de los franquiciados. Este enfoque es mucho más económico que crear una planta en el extranjero o hacerse cargo de la empresa local.</a:t>
            </a:r>
            <a:endPar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9" name="Immagine 8">
            <a:extLst>
              <a:ext uri="{FF2B5EF4-FFF2-40B4-BE49-F238E27FC236}">
                <a16:creationId xmlns:a16="http://schemas.microsoft.com/office/drawing/2014/main" id="{D7660775-C4D3-49BB-B483-16AB0F0BD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4800" y="4221237"/>
            <a:ext cx="6124588" cy="4076679"/>
          </a:xfrm>
          <a:prstGeom prst="rect">
            <a:avLst/>
          </a:prstGeom>
        </p:spPr>
      </p:pic>
    </p:spTree>
    <p:extLst>
      <p:ext uri="{BB962C8B-B14F-4D97-AF65-F5344CB8AC3E}">
        <p14:creationId xmlns:p14="http://schemas.microsoft.com/office/powerpoint/2010/main" val="1102076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jeZBesedilom 6">
            <a:extLst>
              <a:ext uri="{FF2B5EF4-FFF2-40B4-BE49-F238E27FC236}">
                <a16:creationId xmlns:a16="http://schemas.microsoft.com/office/drawing/2014/main" id="{2784E5E4-F0FB-E7D6-3824-A9C9547EBD20}"/>
              </a:ext>
            </a:extLst>
          </p:cNvPr>
          <p:cNvSpPr txBox="1"/>
          <p:nvPr/>
        </p:nvSpPr>
        <p:spPr>
          <a:xfrm>
            <a:off x="914400" y="1181101"/>
            <a:ext cx="8763000" cy="523220"/>
          </a:xfrm>
          <a:prstGeom prst="rect">
            <a:avLst/>
          </a:prstGeom>
          <a:noFill/>
        </p:spPr>
        <p:txBody>
          <a:bodyPr wrap="square">
            <a:spAutoFit/>
          </a:bodyPr>
          <a:lstStyle/>
          <a:p>
            <a:r>
              <a:rPr lang="es-E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3: Gestión de la entrada en nuevos mercados</a:t>
            </a:r>
            <a:endPar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7" name="PoljeZBesedilom 16">
            <a:extLst>
              <a:ext uri="{FF2B5EF4-FFF2-40B4-BE49-F238E27FC236}">
                <a16:creationId xmlns:a16="http://schemas.microsoft.com/office/drawing/2014/main" id="{5A224C5B-94C8-1436-DB39-3600E963C6B1}"/>
              </a:ext>
            </a:extLst>
          </p:cNvPr>
          <p:cNvSpPr txBox="1"/>
          <p:nvPr/>
        </p:nvSpPr>
        <p:spPr>
          <a:xfrm>
            <a:off x="914400" y="3097982"/>
            <a:ext cx="8382000" cy="2800767"/>
          </a:xfrm>
          <a:prstGeom prst="rect">
            <a:avLst/>
          </a:prstGeom>
          <a:noFill/>
        </p:spPr>
        <p:txBody>
          <a:bodyPr wrap="square">
            <a:spAutoFit/>
          </a:bodyPr>
          <a:lstStyle/>
          <a:p>
            <a:pPr algn="just"/>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3.3:</a:t>
            </a:r>
            <a:r>
              <a:rPr lang="en-US" sz="20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Empresas</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conjuntas</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p>
          <a:p>
            <a:pPr algn="just"/>
            <a:endParaRPr lang="en-US" sz="20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rPr>
              <a:t>Establecer empresas conjuntas. La empresa se asocia con una empresa extranjera para aprovechar sus conocimientos técnicos al entrar en un nuevo mercado.</a:t>
            </a:r>
            <a:endParaRPr lang="en-SI"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9" name="Immagine 8">
            <a:extLst>
              <a:ext uri="{FF2B5EF4-FFF2-40B4-BE49-F238E27FC236}">
                <a16:creationId xmlns:a16="http://schemas.microsoft.com/office/drawing/2014/main" id="{1B6E9266-48B6-43DD-B251-5285E50714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0" y="2550977"/>
            <a:ext cx="7833666" cy="5214284"/>
          </a:xfrm>
          <a:prstGeom prst="rect">
            <a:avLst/>
          </a:prstGeom>
        </p:spPr>
      </p:pic>
    </p:spTree>
    <p:extLst>
      <p:ext uri="{BB962C8B-B14F-4D97-AF65-F5344CB8AC3E}">
        <p14:creationId xmlns:p14="http://schemas.microsoft.com/office/powerpoint/2010/main" val="291053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F774CC9-7C8F-4A55-A729-EA82B26EED37}"/>
              </a:ext>
            </a:extLst>
          </p:cNvPr>
          <p:cNvSpPr/>
          <p:nvPr/>
        </p:nvSpPr>
        <p:spPr>
          <a:xfrm>
            <a:off x="4419600" y="1409700"/>
            <a:ext cx="9448800" cy="73152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4" name="Picture 2" descr="Perfect Market Entry Strategies to Enter International Markets | Infiniti  Research | Business Wire">
            <a:extLst>
              <a:ext uri="{FF2B5EF4-FFF2-40B4-BE49-F238E27FC236}">
                <a16:creationId xmlns:a16="http://schemas.microsoft.com/office/drawing/2014/main" id="{63E5C5AA-8D60-02A4-4128-2A0A95F70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6470" y="1638300"/>
            <a:ext cx="8875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F5E5C8CA-9688-472D-8C39-271F5F08AD12}"/>
              </a:ext>
            </a:extLst>
          </p:cNvPr>
          <p:cNvSpPr/>
          <p:nvPr/>
        </p:nvSpPr>
        <p:spPr>
          <a:xfrm>
            <a:off x="914400" y="647700"/>
            <a:ext cx="8683787" cy="523220"/>
          </a:xfrm>
          <a:prstGeom prst="rect">
            <a:avLst/>
          </a:prstGeom>
        </p:spPr>
        <p:txBody>
          <a:bodyPr wrap="none">
            <a:spAutoFit/>
          </a:bodyPr>
          <a:lstStyle/>
          <a:p>
            <a:r>
              <a:rPr lang="es-E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3: Gestión de la entrada en nuevos mercados</a:t>
            </a:r>
            <a:endPar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812805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lika 9">
            <a:extLst>
              <a:ext uri="{FF2B5EF4-FFF2-40B4-BE49-F238E27FC236}">
                <a16:creationId xmlns:a16="http://schemas.microsoft.com/office/drawing/2014/main" id="{52E2DD3F-8EAB-BDE5-0D48-48C58C9502D0}"/>
              </a:ext>
            </a:extLst>
          </p:cNvPr>
          <p:cNvPicPr>
            <a:picLocks noChangeAspect="1"/>
          </p:cNvPicPr>
          <p:nvPr/>
        </p:nvPicPr>
        <p:blipFill>
          <a:blip r:embed="rId2"/>
          <a:stretch>
            <a:fillRect/>
          </a:stretch>
        </p:blipFill>
        <p:spPr>
          <a:xfrm>
            <a:off x="762001" y="4762500"/>
            <a:ext cx="4648200" cy="2482431"/>
          </a:xfrm>
          <a:prstGeom prst="rect">
            <a:avLst/>
          </a:prstGeom>
        </p:spPr>
      </p:pic>
      <p:pic>
        <p:nvPicPr>
          <p:cNvPr id="11" name="Slika 10">
            <a:extLst>
              <a:ext uri="{FF2B5EF4-FFF2-40B4-BE49-F238E27FC236}">
                <a16:creationId xmlns:a16="http://schemas.microsoft.com/office/drawing/2014/main" id="{CCDDCBFE-E169-F54A-33C6-1C6FFD54A017}"/>
              </a:ext>
            </a:extLst>
          </p:cNvPr>
          <p:cNvPicPr>
            <a:picLocks noChangeAspect="1"/>
          </p:cNvPicPr>
          <p:nvPr/>
        </p:nvPicPr>
        <p:blipFill>
          <a:blip r:embed="rId2"/>
          <a:stretch>
            <a:fillRect/>
          </a:stretch>
        </p:blipFill>
        <p:spPr>
          <a:xfrm>
            <a:off x="6914545" y="4741571"/>
            <a:ext cx="4178651" cy="2601712"/>
          </a:xfrm>
          <a:prstGeom prst="rect">
            <a:avLst/>
          </a:prstGeom>
        </p:spPr>
      </p:pic>
      <p:pic>
        <p:nvPicPr>
          <p:cNvPr id="12" name="Slika 11">
            <a:extLst>
              <a:ext uri="{FF2B5EF4-FFF2-40B4-BE49-F238E27FC236}">
                <a16:creationId xmlns:a16="http://schemas.microsoft.com/office/drawing/2014/main" id="{A4FEF98F-A490-8FB9-073D-8FB5F865C826}"/>
              </a:ext>
            </a:extLst>
          </p:cNvPr>
          <p:cNvPicPr>
            <a:picLocks noChangeAspect="1"/>
          </p:cNvPicPr>
          <p:nvPr/>
        </p:nvPicPr>
        <p:blipFill>
          <a:blip r:embed="rId2"/>
          <a:stretch>
            <a:fillRect/>
          </a:stretch>
        </p:blipFill>
        <p:spPr>
          <a:xfrm>
            <a:off x="12873305" y="4741101"/>
            <a:ext cx="4178651" cy="2601713"/>
          </a:xfrm>
          <a:prstGeom prst="rect">
            <a:avLst/>
          </a:prstGeom>
        </p:spPr>
      </p:pic>
      <p:sp>
        <p:nvSpPr>
          <p:cNvPr id="14" name="PoljeZBesedilom 13">
            <a:extLst>
              <a:ext uri="{FF2B5EF4-FFF2-40B4-BE49-F238E27FC236}">
                <a16:creationId xmlns:a16="http://schemas.microsoft.com/office/drawing/2014/main" id="{0E8331F7-2F3F-2D5F-4D20-90DD2C47711B}"/>
              </a:ext>
            </a:extLst>
          </p:cNvPr>
          <p:cNvSpPr txBox="1"/>
          <p:nvPr/>
        </p:nvSpPr>
        <p:spPr>
          <a:xfrm>
            <a:off x="762001" y="4864100"/>
            <a:ext cx="4572001" cy="2308324"/>
          </a:xfrm>
          <a:prstGeom prst="rect">
            <a:avLst/>
          </a:prstGeom>
          <a:noFill/>
        </p:spPr>
        <p:txBody>
          <a:bodyPr wrap="square">
            <a:spAutoFit/>
          </a:bodyPr>
          <a:lstStyle/>
          <a:p>
            <a:pPr algn="ct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Establecer</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una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inversión</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directa</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La empresa establece la fabricación en el extranjero o adquiere o se fusiona con una empresa extranjera.</a:t>
            </a:r>
            <a:endParaRPr lang="en-SI"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PoljeZBesedilom 2">
            <a:extLst>
              <a:ext uri="{FF2B5EF4-FFF2-40B4-BE49-F238E27FC236}">
                <a16:creationId xmlns:a16="http://schemas.microsoft.com/office/drawing/2014/main" id="{35E4B837-328E-A995-552E-2CA212C78AE3}"/>
              </a:ext>
            </a:extLst>
          </p:cNvPr>
          <p:cNvSpPr txBox="1"/>
          <p:nvPr/>
        </p:nvSpPr>
        <p:spPr>
          <a:xfrm>
            <a:off x="7162800" y="4914900"/>
            <a:ext cx="3810000" cy="2308324"/>
          </a:xfrm>
          <a:prstGeom prst="rect">
            <a:avLst/>
          </a:prstGeom>
          <a:noFill/>
        </p:spPr>
        <p:txBody>
          <a:bodyPr wrap="square">
            <a:spAutoFit/>
          </a:bodyPr>
          <a:lstStyle/>
          <a:p>
            <a:pPr algn="ct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Descubrir</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las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licencias</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La empresa original concede licencias a otras empresas para fabricar y vender sus productos.</a:t>
            </a:r>
            <a:endParaRPr lang="en-SI"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PoljeZBesedilom 4">
            <a:extLst>
              <a:ext uri="{FF2B5EF4-FFF2-40B4-BE49-F238E27FC236}">
                <a16:creationId xmlns:a16="http://schemas.microsoft.com/office/drawing/2014/main" id="{1B7EB10C-808A-38BD-3F01-8FD809CC1454}"/>
              </a:ext>
            </a:extLst>
          </p:cNvPr>
          <p:cNvSpPr txBox="1"/>
          <p:nvPr/>
        </p:nvSpPr>
        <p:spPr>
          <a:xfrm>
            <a:off x="13030200" y="4914900"/>
            <a:ext cx="3886200" cy="1938992"/>
          </a:xfrm>
          <a:prstGeom prst="rect">
            <a:avLst/>
          </a:prstGeom>
          <a:noFill/>
        </p:spPr>
        <p:txBody>
          <a:bodyPr wrap="square">
            <a:spAutoFit/>
          </a:bodyPr>
          <a:lstStyle/>
          <a:p>
            <a:pPr algn="ct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Crear</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empresas</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conjuntas</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Aprovechar los conocimientos de otras empresas.</a:t>
            </a:r>
            <a:endParaRPr lang="en-SI"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6" name="CuadroTexto 15">
            <a:extLst>
              <a:ext uri="{FF2B5EF4-FFF2-40B4-BE49-F238E27FC236}">
                <a16:creationId xmlns:a16="http://schemas.microsoft.com/office/drawing/2014/main" id="{FE0A9E8E-8E21-4C29-B797-0986A68A7DF4}"/>
              </a:ext>
            </a:extLst>
          </p:cNvPr>
          <p:cNvSpPr txBox="1"/>
          <p:nvPr/>
        </p:nvSpPr>
        <p:spPr>
          <a:xfrm>
            <a:off x="1269649" y="1485900"/>
            <a:ext cx="2616551" cy="707886"/>
          </a:xfrm>
          <a:prstGeom prst="rect">
            <a:avLst/>
          </a:prstGeom>
          <a:noFill/>
        </p:spPr>
        <p:txBody>
          <a:bodyPr wrap="square">
            <a:spAutoFit/>
          </a:bodyPr>
          <a:lstStyle/>
          <a:p>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Resumen</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492405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t 3">
            <a:extLst>
              <a:ext uri="{FF2B5EF4-FFF2-40B4-BE49-F238E27FC236}">
                <a16:creationId xmlns:a16="http://schemas.microsoft.com/office/drawing/2014/main" id="{1B7D7794-D663-9715-6EFE-9302947CE4D4}"/>
              </a:ext>
            </a:extLst>
          </p:cNvPr>
          <p:cNvGraphicFramePr>
            <a:graphicFrameLocks noChangeAspect="1"/>
          </p:cNvGraphicFramePr>
          <p:nvPr>
            <p:extLst>
              <p:ext uri="{D42A27DB-BD31-4B8C-83A1-F6EECF244321}">
                <p14:modId xmlns:p14="http://schemas.microsoft.com/office/powerpoint/2010/main" val="2164408481"/>
              </p:ext>
            </p:extLst>
          </p:nvPr>
        </p:nvGraphicFramePr>
        <p:xfrm>
          <a:off x="10526320" y="2323065"/>
          <a:ext cx="6986585" cy="4671123"/>
        </p:xfrm>
        <a:graphic>
          <a:graphicData uri="http://schemas.openxmlformats.org/presentationml/2006/ole">
            <mc:AlternateContent xmlns:mc="http://schemas.openxmlformats.org/markup-compatibility/2006">
              <mc:Choice xmlns:v="urn:schemas-microsoft-com:vml" Requires="v">
                <p:oleObj spid="_x0000_s1054" name="Bitmap Image" r:id="rId3" imgW="5518080" imgH="3689280" progId="PBrush">
                  <p:embed/>
                </p:oleObj>
              </mc:Choice>
              <mc:Fallback>
                <p:oleObj name="Bitmap Image" r:id="rId3" imgW="5518080" imgH="3689280" progId="PBrush">
                  <p:embed/>
                  <p:pic>
                    <p:nvPicPr>
                      <p:cNvPr id="4" name="Objet 3">
                        <a:extLst>
                          <a:ext uri="{FF2B5EF4-FFF2-40B4-BE49-F238E27FC236}">
                            <a16:creationId xmlns:a16="http://schemas.microsoft.com/office/drawing/2014/main" id="{A57332C5-86A7-910D-E5CF-40D0602B843C}"/>
                          </a:ext>
                        </a:extLst>
                      </p:cNvPr>
                      <p:cNvPicPr/>
                      <p:nvPr/>
                    </p:nvPicPr>
                    <p:blipFill>
                      <a:blip r:embed="rId4"/>
                      <a:stretch>
                        <a:fillRect/>
                      </a:stretch>
                    </p:blipFill>
                    <p:spPr>
                      <a:xfrm>
                        <a:off x="10526320" y="2323065"/>
                        <a:ext cx="6986585" cy="4671123"/>
                      </a:xfrm>
                      <a:prstGeom prst="rect">
                        <a:avLst/>
                      </a:prstGeom>
                    </p:spPr>
                  </p:pic>
                </p:oleObj>
              </mc:Fallback>
            </mc:AlternateContent>
          </a:graphicData>
        </a:graphic>
      </p:graphicFrame>
      <p:sp>
        <p:nvSpPr>
          <p:cNvPr id="3" name="PoljeZBesedilom 2">
            <a:extLst>
              <a:ext uri="{FF2B5EF4-FFF2-40B4-BE49-F238E27FC236}">
                <a16:creationId xmlns:a16="http://schemas.microsoft.com/office/drawing/2014/main" id="{03614408-2915-0D23-AB4F-99C995D624E9}"/>
              </a:ext>
            </a:extLst>
          </p:cNvPr>
          <p:cNvSpPr txBox="1"/>
          <p:nvPr/>
        </p:nvSpPr>
        <p:spPr>
          <a:xfrm>
            <a:off x="1032353" y="842848"/>
            <a:ext cx="9150262"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4: Directrices para la elaboración de planes</a:t>
            </a:r>
            <a:endPar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 name="PoljeZBesedilom 7">
            <a:extLst>
              <a:ext uri="{FF2B5EF4-FFF2-40B4-BE49-F238E27FC236}">
                <a16:creationId xmlns:a16="http://schemas.microsoft.com/office/drawing/2014/main" id="{A5297DB4-33A7-67A7-BAFB-47098884003B}"/>
              </a:ext>
            </a:extLst>
          </p:cNvPr>
          <p:cNvSpPr txBox="1"/>
          <p:nvPr/>
        </p:nvSpPr>
        <p:spPr>
          <a:xfrm>
            <a:off x="813195" y="1735400"/>
            <a:ext cx="9150262" cy="3354765"/>
          </a:xfrm>
          <a:prstGeom prst="rect">
            <a:avLst/>
          </a:prstGeom>
          <a:noFill/>
        </p:spPr>
        <p:txBody>
          <a:bodyPr wrap="square">
            <a:spAutoFit/>
          </a:bodyPr>
          <a:lstStyle/>
          <a:p>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4.1: </a:t>
            </a:r>
            <a:r>
              <a:rPr 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Definir claramente los objetivos para elaborar el plan</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p>
          <a:p>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rPr>
              <a:t>¿Quién va a leer el plan y qué tendrá que hacer? Estos objetivos pueden ayudarle a decidir el énfasis que debe poner en las distintas secciones.</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grpSp>
        <p:nvGrpSpPr>
          <p:cNvPr id="10" name="Skupina 15">
            <a:extLst>
              <a:ext uri="{FF2B5EF4-FFF2-40B4-BE49-F238E27FC236}">
                <a16:creationId xmlns:a16="http://schemas.microsoft.com/office/drawing/2014/main" id="{43797EE9-D151-44D8-B5E3-D9331D23CD1D}"/>
              </a:ext>
            </a:extLst>
          </p:cNvPr>
          <p:cNvGrpSpPr/>
          <p:nvPr/>
        </p:nvGrpSpPr>
        <p:grpSpPr>
          <a:xfrm>
            <a:off x="1676400" y="5196836"/>
            <a:ext cx="9982200" cy="3330819"/>
            <a:chOff x="1643" y="275049"/>
            <a:chExt cx="3505048" cy="2103028"/>
          </a:xfrm>
        </p:grpSpPr>
        <p:sp>
          <p:nvSpPr>
            <p:cNvPr id="11" name="Pravokotnik: zaokroženi vogali 16">
              <a:extLst>
                <a:ext uri="{FF2B5EF4-FFF2-40B4-BE49-F238E27FC236}">
                  <a16:creationId xmlns:a16="http://schemas.microsoft.com/office/drawing/2014/main" id="{BDF4229C-61A5-46CB-93FC-225FF724C669}"/>
                </a:ext>
              </a:extLst>
            </p:cNvPr>
            <p:cNvSpPr/>
            <p:nvPr/>
          </p:nvSpPr>
          <p:spPr>
            <a:xfrm>
              <a:off x="1643" y="275049"/>
              <a:ext cx="3505048" cy="2103028"/>
            </a:xfrm>
            <a:prstGeom prst="roundRect">
              <a:avLst>
                <a:gd name="adj" fmla="val 10000"/>
              </a:avLst>
            </a:prstGeom>
            <a:solidFill>
              <a:srgbClr val="FFECFC"/>
            </a:solidFill>
            <a:ln w="57150">
              <a:solidFill>
                <a:srgbClr val="B05894"/>
              </a:solidFill>
            </a:ln>
          </p:spPr>
          <p:style>
            <a:lnRef idx="2">
              <a:schemeClr val="dk1"/>
            </a:lnRef>
            <a:fillRef idx="1">
              <a:schemeClr val="lt1"/>
            </a:fillRef>
            <a:effectRef idx="0">
              <a:schemeClr val="dk1"/>
            </a:effectRef>
            <a:fontRef idx="minor">
              <a:schemeClr val="dk1"/>
            </a:fontRef>
          </p:style>
        </p:sp>
        <p:sp>
          <p:nvSpPr>
            <p:cNvPr id="13" name="Pravokotnik: zaokroženi vogali 4">
              <a:extLst>
                <a:ext uri="{FF2B5EF4-FFF2-40B4-BE49-F238E27FC236}">
                  <a16:creationId xmlns:a16="http://schemas.microsoft.com/office/drawing/2014/main" id="{48F464DF-EDA7-4D9E-9117-E55FC98130D6}"/>
                </a:ext>
              </a:extLst>
            </p:cNvPr>
            <p:cNvSpPr txBox="1"/>
            <p:nvPr/>
          </p:nvSpPr>
          <p:spPr>
            <a:xfrm>
              <a:off x="63239" y="336645"/>
              <a:ext cx="3381856" cy="197983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El plan de negocio internacional es la culminación de todo el trabajo realizado para determinar el proyecto adecuado para el crecimiento de la organización. Como parte del proceso de viabilidad, la organización habrá determinado su propio grado de preparación interna, habrá llevado a cabo un estudio exhaustivo del mercado objetivo y habrá analizado detenidamente los riesgos pertinentes.</a:t>
              </a:r>
              <a:endParaRPr lang="en-US" sz="2800" b="1" kern="12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spTree>
    <p:extLst>
      <p:ext uri="{BB962C8B-B14F-4D97-AF65-F5344CB8AC3E}">
        <p14:creationId xmlns:p14="http://schemas.microsoft.com/office/powerpoint/2010/main" val="3842924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03614408-2915-0D23-AB4F-99C995D624E9}"/>
              </a:ext>
            </a:extLst>
          </p:cNvPr>
          <p:cNvSpPr txBox="1"/>
          <p:nvPr/>
        </p:nvSpPr>
        <p:spPr>
          <a:xfrm>
            <a:off x="1032353" y="842848"/>
            <a:ext cx="9150262"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4: Directrices para la elaboración de planes</a:t>
            </a:r>
            <a:endPar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 name="PoljeZBesedilom 7">
            <a:extLst>
              <a:ext uri="{FF2B5EF4-FFF2-40B4-BE49-F238E27FC236}">
                <a16:creationId xmlns:a16="http://schemas.microsoft.com/office/drawing/2014/main" id="{A5297DB4-33A7-67A7-BAFB-47098884003B}"/>
              </a:ext>
            </a:extLst>
          </p:cNvPr>
          <p:cNvSpPr txBox="1"/>
          <p:nvPr/>
        </p:nvSpPr>
        <p:spPr>
          <a:xfrm>
            <a:off x="1032353" y="3011894"/>
            <a:ext cx="9150262" cy="2739211"/>
          </a:xfrm>
          <a:prstGeom prst="rect">
            <a:avLst/>
          </a:prstGeom>
          <a:noFill/>
        </p:spPr>
        <p:txBody>
          <a:bodyPr wrap="square">
            <a:spAutoFit/>
          </a:bodyPr>
          <a:lstStyle/>
          <a:p>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4.2: </a:t>
            </a:r>
            <a:r>
              <a:rPr 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Asignar tiempo y recursos suficientes para investigar a fondo el plan</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sz="20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0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rPr>
              <a:t>Un plan es tan bueno como la investigación que se ha llevado a cabo para elaborarlo.</a:t>
            </a:r>
            <a:b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br>
            <a:endParaRPr lang="en-SI"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0" name="Immagine 9">
            <a:extLst>
              <a:ext uri="{FF2B5EF4-FFF2-40B4-BE49-F238E27FC236}">
                <a16:creationId xmlns:a16="http://schemas.microsoft.com/office/drawing/2014/main" id="{078E8CED-0685-4CDA-812B-9C76CB89F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7610" y="3771900"/>
            <a:ext cx="7050962" cy="4648200"/>
          </a:xfrm>
          <a:prstGeom prst="rect">
            <a:avLst/>
          </a:prstGeom>
        </p:spPr>
      </p:pic>
      <p:grpSp>
        <p:nvGrpSpPr>
          <p:cNvPr id="11" name="Skupina 15">
            <a:extLst>
              <a:ext uri="{FF2B5EF4-FFF2-40B4-BE49-F238E27FC236}">
                <a16:creationId xmlns:a16="http://schemas.microsoft.com/office/drawing/2014/main" id="{1210AF26-7034-4146-B3AA-521766C3D8AF}"/>
              </a:ext>
            </a:extLst>
          </p:cNvPr>
          <p:cNvGrpSpPr/>
          <p:nvPr/>
        </p:nvGrpSpPr>
        <p:grpSpPr>
          <a:xfrm>
            <a:off x="10515524" y="1289124"/>
            <a:ext cx="2743200" cy="1981200"/>
            <a:chOff x="1643" y="275049"/>
            <a:chExt cx="3505048" cy="2103028"/>
          </a:xfrm>
        </p:grpSpPr>
        <p:sp>
          <p:nvSpPr>
            <p:cNvPr id="13" name="Pravokotnik: zaokroženi vogali 16">
              <a:extLst>
                <a:ext uri="{FF2B5EF4-FFF2-40B4-BE49-F238E27FC236}">
                  <a16:creationId xmlns:a16="http://schemas.microsoft.com/office/drawing/2014/main" id="{19A61E02-84F3-43D6-A8AB-9A74FA9FCF4F}"/>
                </a:ext>
              </a:extLst>
            </p:cNvPr>
            <p:cNvSpPr/>
            <p:nvPr/>
          </p:nvSpPr>
          <p:spPr>
            <a:xfrm>
              <a:off x="1643" y="275049"/>
              <a:ext cx="3505048" cy="2103028"/>
            </a:xfrm>
            <a:prstGeom prst="roundRect">
              <a:avLst>
                <a:gd name="adj" fmla="val 10000"/>
              </a:avLst>
            </a:prstGeom>
            <a:solidFill>
              <a:srgbClr val="FFECFC"/>
            </a:solidFill>
            <a:ln w="57150">
              <a:solidFill>
                <a:srgbClr val="B05894"/>
              </a:solidFill>
            </a:ln>
          </p:spPr>
          <p:style>
            <a:lnRef idx="2">
              <a:schemeClr val="dk1"/>
            </a:lnRef>
            <a:fillRef idx="1">
              <a:schemeClr val="lt1"/>
            </a:fillRef>
            <a:effectRef idx="0">
              <a:schemeClr val="dk1"/>
            </a:effectRef>
            <a:fontRef idx="minor">
              <a:schemeClr val="dk1"/>
            </a:fontRef>
          </p:style>
        </p:sp>
        <p:sp>
          <p:nvSpPr>
            <p:cNvPr id="15" name="Pravokotnik: zaokroženi vogali 4">
              <a:extLst>
                <a:ext uri="{FF2B5EF4-FFF2-40B4-BE49-F238E27FC236}">
                  <a16:creationId xmlns:a16="http://schemas.microsoft.com/office/drawing/2014/main" id="{F62A4ADF-9688-4535-8DC6-AC34C2F4D9DA}"/>
                </a:ext>
              </a:extLst>
            </p:cNvPr>
            <p:cNvSpPr txBox="1"/>
            <p:nvPr/>
          </p:nvSpPr>
          <p:spPr>
            <a:xfrm>
              <a:off x="63239" y="336645"/>
              <a:ext cx="3381856" cy="197983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endParaRPr lang="en-US" sz="2400" b="1" kern="12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sp>
        <p:nvSpPr>
          <p:cNvPr id="19" name="PoljeZBesedilom 19">
            <a:extLst>
              <a:ext uri="{FF2B5EF4-FFF2-40B4-BE49-F238E27FC236}">
                <a16:creationId xmlns:a16="http://schemas.microsoft.com/office/drawing/2014/main" id="{CBAFF6C6-A5EE-423F-B04A-51A1AC411D2D}"/>
              </a:ext>
            </a:extLst>
          </p:cNvPr>
          <p:cNvSpPr txBox="1"/>
          <p:nvPr/>
        </p:nvSpPr>
        <p:spPr>
          <a:xfrm>
            <a:off x="10576432" y="1356146"/>
            <a:ext cx="2694992" cy="1938992"/>
          </a:xfrm>
          <a:prstGeom prst="rect">
            <a:avLst/>
          </a:prstGeom>
          <a:noFill/>
        </p:spPr>
        <p:txBody>
          <a:bodyPr wrap="square">
            <a:spAutoFit/>
          </a:bodyPr>
          <a:lstStyle/>
          <a:p>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Directrices que ayudan a los </a:t>
            </a:r>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3"/>
              </a:rPr>
              <a:t>directivos</a:t>
            </a:r>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 tomar mejores decisiones</a:t>
            </a:r>
            <a:endParaRPr lang="en-SI"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07350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03614408-2915-0D23-AB4F-99C995D624E9}"/>
              </a:ext>
            </a:extLst>
          </p:cNvPr>
          <p:cNvSpPr txBox="1"/>
          <p:nvPr/>
        </p:nvSpPr>
        <p:spPr>
          <a:xfrm>
            <a:off x="1032353" y="842848"/>
            <a:ext cx="9150262"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4: Directrices para la elaboración de planes</a:t>
            </a:r>
            <a:endPar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2" name="PoljeZBesedilom 11">
            <a:extLst>
              <a:ext uri="{FF2B5EF4-FFF2-40B4-BE49-F238E27FC236}">
                <a16:creationId xmlns:a16="http://schemas.microsoft.com/office/drawing/2014/main" id="{974AA1F6-258D-0EF0-A1BB-E5527CDEB744}"/>
              </a:ext>
            </a:extLst>
          </p:cNvPr>
          <p:cNvSpPr txBox="1"/>
          <p:nvPr/>
        </p:nvSpPr>
        <p:spPr>
          <a:xfrm>
            <a:off x="1032352" y="3204507"/>
            <a:ext cx="10550047" cy="3785652"/>
          </a:xfrm>
          <a:prstGeom prst="rect">
            <a:avLst/>
          </a:prstGeom>
          <a:noFill/>
        </p:spPr>
        <p:txBody>
          <a:bodyPr wrap="square">
            <a:spAutoFit/>
          </a:bodyPr>
          <a:lstStyle/>
          <a:p>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4.3:</a:t>
            </a:r>
            <a:r>
              <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Garantizar la fiabilidad de las previsiones financieras</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rPr>
              <a:t>Para muchos lectores, la parte financiera es la más importante del plan porque identifica las necesidades de financiación y muestra el potencial de beneficios de la empresa. Además, un buen plan financiero dará al lector la seguridad de que el autor entiende realmente el negocio.</a:t>
            </a:r>
            <a:endPar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0" name="Immagine 9">
            <a:extLst>
              <a:ext uri="{FF2B5EF4-FFF2-40B4-BE49-F238E27FC236}">
                <a16:creationId xmlns:a16="http://schemas.microsoft.com/office/drawing/2014/main" id="{90A990C9-278B-41DF-B406-64597F7D0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6800" y="2516737"/>
            <a:ext cx="3628215" cy="5253525"/>
          </a:xfrm>
          <a:prstGeom prst="rect">
            <a:avLst/>
          </a:prstGeom>
        </p:spPr>
      </p:pic>
    </p:spTree>
    <p:extLst>
      <p:ext uri="{BB962C8B-B14F-4D97-AF65-F5344CB8AC3E}">
        <p14:creationId xmlns:p14="http://schemas.microsoft.com/office/powerpoint/2010/main" val="2002359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FD79239-ADE2-4DC9-875C-DD0088D1160B}"/>
              </a:ext>
            </a:extLst>
          </p:cNvPr>
          <p:cNvSpPr txBox="1"/>
          <p:nvPr/>
        </p:nvSpPr>
        <p:spPr>
          <a:xfrm>
            <a:off x="1433944" y="1511544"/>
            <a:ext cx="5271656" cy="646331"/>
          </a:xfrm>
          <a:prstGeom prst="rect">
            <a:avLst/>
          </a:prstGeom>
          <a:noFill/>
        </p:spPr>
        <p:txBody>
          <a:bodyPr wrap="square" rtlCol="0">
            <a:spAutoFit/>
          </a:bodyPr>
          <a:lstStyle/>
          <a:p>
            <a:r>
              <a:rPr lang="en-US" sz="36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Objetivos</a:t>
            </a:r>
            <a:r>
              <a:rPr lang="en-US" sz="36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y </a:t>
            </a:r>
            <a:r>
              <a:rPr lang="en-US" sz="36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metas</a:t>
            </a:r>
            <a:endParaRPr lang="en-US" sz="36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B0BB7DBF-2106-41DB-8A1B-0DC740ED66F0}"/>
              </a:ext>
            </a:extLst>
          </p:cNvPr>
          <p:cNvSpPr txBox="1"/>
          <p:nvPr/>
        </p:nvSpPr>
        <p:spPr>
          <a:xfrm>
            <a:off x="1571124" y="2749185"/>
            <a:ext cx="10040186" cy="523220"/>
          </a:xfrm>
          <a:prstGeom prst="rect">
            <a:avLst/>
          </a:prstGeom>
          <a:noFill/>
        </p:spPr>
        <p:txBody>
          <a:bodyPr wrap="square" rtlCol="0">
            <a:spAutoFit/>
          </a:bodyPr>
          <a:lstStyle/>
          <a:p>
            <a:pPr algn="just"/>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Al final de este módulo serás capaz de:</a:t>
            </a:r>
            <a:endPar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CuadroTexto 6">
            <a:extLst>
              <a:ext uri="{FF2B5EF4-FFF2-40B4-BE49-F238E27FC236}">
                <a16:creationId xmlns:a16="http://schemas.microsoft.com/office/drawing/2014/main" id="{899353FE-8C02-491A-97E3-0F609EE7C293}"/>
              </a:ext>
            </a:extLst>
          </p:cNvPr>
          <p:cNvSpPr txBox="1"/>
          <p:nvPr/>
        </p:nvSpPr>
        <p:spPr>
          <a:xfrm>
            <a:off x="2285997" y="3863495"/>
            <a:ext cx="11506199" cy="1200329"/>
          </a:xfrm>
          <a:prstGeom prst="rect">
            <a:avLst/>
          </a:prstGeom>
          <a:noFill/>
        </p:spPr>
        <p:txBody>
          <a:bodyPr wrap="square" rtlCol="0">
            <a:spAutoFit/>
          </a:bodyPr>
          <a:lstStyle/>
          <a:p>
            <a:pPr algn="just"/>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Demostrar una comprensión sistemática y capacidad para aplicar conceptos y habilidades relevantes para los problemas de gestión y comprensión de la internacionalización de la Empresa.</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9" name="CuadroTexto 8">
            <a:extLst>
              <a:ext uri="{FF2B5EF4-FFF2-40B4-BE49-F238E27FC236}">
                <a16:creationId xmlns:a16="http://schemas.microsoft.com/office/drawing/2014/main" id="{85E2FE64-2B8D-4D64-8B27-C2EB62F25D86}"/>
              </a:ext>
            </a:extLst>
          </p:cNvPr>
          <p:cNvSpPr txBox="1"/>
          <p:nvPr/>
        </p:nvSpPr>
        <p:spPr>
          <a:xfrm>
            <a:off x="2288872" y="6921843"/>
            <a:ext cx="11503324" cy="830997"/>
          </a:xfrm>
          <a:prstGeom prst="rect">
            <a:avLst/>
          </a:prstGeom>
          <a:noFill/>
        </p:spPr>
        <p:txBody>
          <a:bodyPr wrap="square" rtlCol="0">
            <a:spAutoFit/>
          </a:bodyPr>
          <a:lstStyle/>
          <a:p>
            <a:pPr algn="just"/>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Demostrar habilidades analíticas críticas relacionadas con la interpretación de cuestiones de estrategia empresarial global.</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5" name="object 2">
            <a:extLst>
              <a:ext uri="{FF2B5EF4-FFF2-40B4-BE49-F238E27FC236}">
                <a16:creationId xmlns:a16="http://schemas.microsoft.com/office/drawing/2014/main" id="{0351A207-7EF1-46BA-953B-CECF6A0A5CE6}"/>
              </a:ext>
            </a:extLst>
          </p:cNvPr>
          <p:cNvPicPr/>
          <p:nvPr/>
        </p:nvPicPr>
        <p:blipFill>
          <a:blip r:embed="rId2" cstate="print"/>
          <a:stretch>
            <a:fillRect/>
          </a:stretch>
        </p:blipFill>
        <p:spPr>
          <a:xfrm>
            <a:off x="1571124" y="3779713"/>
            <a:ext cx="435185" cy="510356"/>
          </a:xfrm>
          <a:prstGeom prst="rect">
            <a:avLst/>
          </a:prstGeom>
        </p:spPr>
      </p:pic>
      <p:pic>
        <p:nvPicPr>
          <p:cNvPr id="16" name="object 2">
            <a:extLst>
              <a:ext uri="{FF2B5EF4-FFF2-40B4-BE49-F238E27FC236}">
                <a16:creationId xmlns:a16="http://schemas.microsoft.com/office/drawing/2014/main" id="{621B329D-F6F5-4D0C-ADF3-EF47DC304EEA}"/>
              </a:ext>
            </a:extLst>
          </p:cNvPr>
          <p:cNvPicPr/>
          <p:nvPr/>
        </p:nvPicPr>
        <p:blipFill>
          <a:blip r:embed="rId2" cstate="print"/>
          <a:stretch>
            <a:fillRect/>
          </a:stretch>
        </p:blipFill>
        <p:spPr>
          <a:xfrm>
            <a:off x="1571124" y="5516403"/>
            <a:ext cx="435185" cy="510356"/>
          </a:xfrm>
          <a:prstGeom prst="rect">
            <a:avLst/>
          </a:prstGeom>
        </p:spPr>
      </p:pic>
      <p:pic>
        <p:nvPicPr>
          <p:cNvPr id="17" name="object 2">
            <a:extLst>
              <a:ext uri="{FF2B5EF4-FFF2-40B4-BE49-F238E27FC236}">
                <a16:creationId xmlns:a16="http://schemas.microsoft.com/office/drawing/2014/main" id="{6EF133E2-2570-45BD-B6C8-D8377B1DAA33}"/>
              </a:ext>
            </a:extLst>
          </p:cNvPr>
          <p:cNvPicPr/>
          <p:nvPr/>
        </p:nvPicPr>
        <p:blipFill>
          <a:blip r:embed="rId2" cstate="print"/>
          <a:stretch>
            <a:fillRect/>
          </a:stretch>
        </p:blipFill>
        <p:spPr>
          <a:xfrm>
            <a:off x="1571124" y="6921843"/>
            <a:ext cx="435185" cy="510356"/>
          </a:xfrm>
          <a:prstGeom prst="rect">
            <a:avLst/>
          </a:prstGeom>
        </p:spPr>
      </p:pic>
      <p:sp>
        <p:nvSpPr>
          <p:cNvPr id="4" name="CasellaDiTesto 3">
            <a:extLst>
              <a:ext uri="{FF2B5EF4-FFF2-40B4-BE49-F238E27FC236}">
                <a16:creationId xmlns:a16="http://schemas.microsoft.com/office/drawing/2014/main" id="{B1CF9943-E7FB-4B83-90B9-F7FD48A79044}"/>
              </a:ext>
            </a:extLst>
          </p:cNvPr>
          <p:cNvSpPr txBox="1"/>
          <p:nvPr/>
        </p:nvSpPr>
        <p:spPr>
          <a:xfrm>
            <a:off x="2285997" y="5516403"/>
            <a:ext cx="11506198" cy="830997"/>
          </a:xfrm>
          <a:prstGeom prst="rect">
            <a:avLst/>
          </a:prstGeom>
          <a:noFill/>
        </p:spPr>
        <p:txBody>
          <a:bodyPr wrap="square" rtlCol="0">
            <a:spAutoFit/>
          </a:bodyPr>
          <a:lstStyle/>
          <a:p>
            <a:pPr algn="just"/>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Evaluar críticamente las aportaciones y los puntos débiles de las principales teorías de la empresa internacional.</a:t>
            </a:r>
            <a:endParaRPr lang="it-IT"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134836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lika 9">
            <a:extLst>
              <a:ext uri="{FF2B5EF4-FFF2-40B4-BE49-F238E27FC236}">
                <a16:creationId xmlns:a16="http://schemas.microsoft.com/office/drawing/2014/main" id="{52E2DD3F-8EAB-BDE5-0D48-48C58C9502D0}"/>
              </a:ext>
            </a:extLst>
          </p:cNvPr>
          <p:cNvPicPr>
            <a:picLocks noChangeAspect="1"/>
          </p:cNvPicPr>
          <p:nvPr/>
        </p:nvPicPr>
        <p:blipFill>
          <a:blip r:embed="rId2"/>
          <a:stretch>
            <a:fillRect/>
          </a:stretch>
        </p:blipFill>
        <p:spPr>
          <a:xfrm>
            <a:off x="1231549" y="4762500"/>
            <a:ext cx="3721451" cy="2482431"/>
          </a:xfrm>
          <a:prstGeom prst="rect">
            <a:avLst/>
          </a:prstGeom>
        </p:spPr>
      </p:pic>
      <p:pic>
        <p:nvPicPr>
          <p:cNvPr id="11" name="Slika 10">
            <a:extLst>
              <a:ext uri="{FF2B5EF4-FFF2-40B4-BE49-F238E27FC236}">
                <a16:creationId xmlns:a16="http://schemas.microsoft.com/office/drawing/2014/main" id="{CCDDCBFE-E169-F54A-33C6-1C6FFD54A017}"/>
              </a:ext>
            </a:extLst>
          </p:cNvPr>
          <p:cNvPicPr>
            <a:picLocks noChangeAspect="1"/>
          </p:cNvPicPr>
          <p:nvPr/>
        </p:nvPicPr>
        <p:blipFill>
          <a:blip r:embed="rId2"/>
          <a:stretch>
            <a:fillRect/>
          </a:stretch>
        </p:blipFill>
        <p:spPr>
          <a:xfrm>
            <a:off x="6732716" y="4741570"/>
            <a:ext cx="3615870" cy="2739471"/>
          </a:xfrm>
          <a:prstGeom prst="rect">
            <a:avLst/>
          </a:prstGeom>
        </p:spPr>
      </p:pic>
      <p:pic>
        <p:nvPicPr>
          <p:cNvPr id="12" name="Slika 11">
            <a:extLst>
              <a:ext uri="{FF2B5EF4-FFF2-40B4-BE49-F238E27FC236}">
                <a16:creationId xmlns:a16="http://schemas.microsoft.com/office/drawing/2014/main" id="{A4FEF98F-A490-8FB9-073D-8FB5F865C826}"/>
              </a:ext>
            </a:extLst>
          </p:cNvPr>
          <p:cNvPicPr>
            <a:picLocks noChangeAspect="1"/>
          </p:cNvPicPr>
          <p:nvPr/>
        </p:nvPicPr>
        <p:blipFill>
          <a:blip r:embed="rId2"/>
          <a:stretch>
            <a:fillRect/>
          </a:stretch>
        </p:blipFill>
        <p:spPr>
          <a:xfrm>
            <a:off x="12310132" y="4741101"/>
            <a:ext cx="4377667" cy="2739941"/>
          </a:xfrm>
          <a:prstGeom prst="rect">
            <a:avLst/>
          </a:prstGeom>
        </p:spPr>
      </p:pic>
      <p:sp>
        <p:nvSpPr>
          <p:cNvPr id="7" name="PoljeZBesedilom 6">
            <a:extLst>
              <a:ext uri="{FF2B5EF4-FFF2-40B4-BE49-F238E27FC236}">
                <a16:creationId xmlns:a16="http://schemas.microsoft.com/office/drawing/2014/main" id="{1927D8BE-81F9-B880-9FD9-A15F6AFEE144}"/>
              </a:ext>
            </a:extLst>
          </p:cNvPr>
          <p:cNvSpPr txBox="1"/>
          <p:nvPr/>
        </p:nvSpPr>
        <p:spPr>
          <a:xfrm>
            <a:off x="1447800" y="4926497"/>
            <a:ext cx="3434039" cy="2246769"/>
          </a:xfrm>
          <a:prstGeom prst="rect">
            <a:avLst/>
          </a:prstGeom>
          <a:noFill/>
        </p:spPr>
        <p:txBody>
          <a:bodyPr wrap="square">
            <a:spAutoFit/>
          </a:bodyPr>
          <a:lstStyle/>
          <a:p>
            <a:pPr algn="ctr"/>
            <a:r>
              <a:rPr lang="es-E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Definir los objetivos para elaborar el plan</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sz="2000" dirty="0">
              <a:solidFill>
                <a:srgbClr val="B05894"/>
              </a:solidFill>
              <a:latin typeface="pnRegular"/>
            </a:endParaRPr>
          </a:p>
          <a:p>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Decidir cuánto énfasis poner en las distintas secciones.</a:t>
            </a:r>
            <a:endParaRPr lang="en-SI"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3" name="PoljeZBesedilom 12">
            <a:extLst>
              <a:ext uri="{FF2B5EF4-FFF2-40B4-BE49-F238E27FC236}">
                <a16:creationId xmlns:a16="http://schemas.microsoft.com/office/drawing/2014/main" id="{0AA0CF5E-F490-2953-387C-45AC45A0B3C9}"/>
              </a:ext>
            </a:extLst>
          </p:cNvPr>
          <p:cNvSpPr txBox="1"/>
          <p:nvPr/>
        </p:nvSpPr>
        <p:spPr>
          <a:xfrm>
            <a:off x="7025015" y="4926497"/>
            <a:ext cx="3185786" cy="2923877"/>
          </a:xfrm>
          <a:prstGeom prst="rect">
            <a:avLst/>
          </a:prstGeom>
          <a:noFill/>
        </p:spPr>
        <p:txBody>
          <a:bodyPr wrap="square">
            <a:spAutoFit/>
          </a:bodyPr>
          <a:lstStyle/>
          <a:p>
            <a:pPr algn="ctr"/>
            <a:r>
              <a:rPr lang="es-E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Dedicar tiempo y recursos suficientes</a:t>
            </a:r>
            <a:br>
              <a:rPr lang="es-E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br>
            <a:endParaRPr lang="en-US" sz="2000" dirty="0">
              <a:solidFill>
                <a:srgbClr val="B05894"/>
              </a:solidFill>
              <a:latin typeface="pnRegular"/>
            </a:endParaRPr>
          </a:p>
          <a:p>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 plan es tan bueno como la investigación que se ha llevado a cabo para elaborarlo.</a:t>
            </a:r>
            <a:b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kumimoji="0" lang="en-US" sz="2000" b="0" i="0" u="none" strike="noStrike" kern="1200" cap="none" spc="0" normalizeH="0" baseline="0" noProof="0" dirty="0">
                <a:ln>
                  <a:noFill/>
                </a:ln>
                <a:solidFill>
                  <a:srgbClr val="B05894"/>
                </a:solidFill>
                <a:effectLst/>
                <a:uLnTx/>
                <a:uFillTx/>
                <a:latin typeface="pnRegular"/>
                <a:ea typeface="+mn-ea"/>
                <a:cs typeface="+mn-cs"/>
              </a:rPr>
              <a:t> </a:t>
            </a:r>
            <a:endParaRPr lang="en-SI" dirty="0">
              <a:solidFill>
                <a:srgbClr val="B05894"/>
              </a:solidFill>
            </a:endParaRPr>
          </a:p>
        </p:txBody>
      </p:sp>
      <p:sp>
        <p:nvSpPr>
          <p:cNvPr id="16" name="PoljeZBesedilom 15">
            <a:extLst>
              <a:ext uri="{FF2B5EF4-FFF2-40B4-BE49-F238E27FC236}">
                <a16:creationId xmlns:a16="http://schemas.microsoft.com/office/drawing/2014/main" id="{8EF5ED86-5BCC-369B-12A9-176EDFD2A6BC}"/>
              </a:ext>
            </a:extLst>
          </p:cNvPr>
          <p:cNvSpPr txBox="1"/>
          <p:nvPr/>
        </p:nvSpPr>
        <p:spPr>
          <a:xfrm>
            <a:off x="12420600" y="4926497"/>
            <a:ext cx="4114800" cy="2616101"/>
          </a:xfrm>
          <a:prstGeom prst="rect">
            <a:avLst/>
          </a:prstGeom>
          <a:noFill/>
        </p:spPr>
        <p:txBody>
          <a:bodyPr wrap="square">
            <a:spAutoFit/>
          </a:bodyPr>
          <a:lstStyle/>
          <a:p>
            <a:pPr algn="ctr"/>
            <a:r>
              <a:rPr lang="es-E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Garantizar la fiabilidad de las previsiones financieras</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sz="2000" dirty="0">
              <a:solidFill>
                <a:srgbClr val="B05894"/>
              </a:solidFill>
              <a:latin typeface="Calibri" panose="020F0502020204030204"/>
            </a:endParaRPr>
          </a:p>
          <a:p>
            <a:pPr algn="just"/>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 buen plan financiero dará al lector la seguridad de que el autor entiende realmente el negocio.</a:t>
            </a:r>
            <a:endParaRPr lang="en-SI"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4" name="CuadroTexto 13">
            <a:extLst>
              <a:ext uri="{FF2B5EF4-FFF2-40B4-BE49-F238E27FC236}">
                <a16:creationId xmlns:a16="http://schemas.microsoft.com/office/drawing/2014/main" id="{C1621C75-E973-4AF3-8BE6-2143805689AF}"/>
              </a:ext>
            </a:extLst>
          </p:cNvPr>
          <p:cNvSpPr txBox="1"/>
          <p:nvPr/>
        </p:nvSpPr>
        <p:spPr>
          <a:xfrm>
            <a:off x="1269649" y="1485900"/>
            <a:ext cx="2616551" cy="707886"/>
          </a:xfrm>
          <a:prstGeom prst="rect">
            <a:avLst/>
          </a:prstGeom>
          <a:noFill/>
        </p:spPr>
        <p:txBody>
          <a:bodyPr wrap="square">
            <a:spAutoFit/>
          </a:bodyPr>
          <a:lstStyle/>
          <a:p>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Resumen</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109779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3F33470D-86D9-2487-B7F8-A69FF205146F}"/>
              </a:ext>
            </a:extLst>
          </p:cNvPr>
          <p:cNvSpPr txBox="1"/>
          <p:nvPr/>
        </p:nvSpPr>
        <p:spPr>
          <a:xfrm>
            <a:off x="1066800" y="1028700"/>
            <a:ext cx="98298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5: Impacto en las diferentes áreas de la empresa</a:t>
            </a:r>
            <a:endPar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nvGrpSpPr>
          <p:cNvPr id="6" name="Skupina 5">
            <a:extLst>
              <a:ext uri="{FF2B5EF4-FFF2-40B4-BE49-F238E27FC236}">
                <a16:creationId xmlns:a16="http://schemas.microsoft.com/office/drawing/2014/main" id="{511F62FB-1FE3-5810-F8D5-DA3E1B3286EE}"/>
              </a:ext>
            </a:extLst>
          </p:cNvPr>
          <p:cNvGrpSpPr/>
          <p:nvPr/>
        </p:nvGrpSpPr>
        <p:grpSpPr>
          <a:xfrm>
            <a:off x="11344259" y="3771900"/>
            <a:ext cx="4876800" cy="2743200"/>
            <a:chOff x="1643" y="275049"/>
            <a:chExt cx="3505048" cy="2103028"/>
          </a:xfrm>
        </p:grpSpPr>
        <p:sp>
          <p:nvSpPr>
            <p:cNvPr id="7" name="Pravokotnik: zaokroženi vogali 6">
              <a:extLst>
                <a:ext uri="{FF2B5EF4-FFF2-40B4-BE49-F238E27FC236}">
                  <a16:creationId xmlns:a16="http://schemas.microsoft.com/office/drawing/2014/main" id="{1E2ABFD7-EC59-0891-9009-BCF4CF673F25}"/>
                </a:ext>
              </a:extLst>
            </p:cNvPr>
            <p:cNvSpPr/>
            <p:nvPr/>
          </p:nvSpPr>
          <p:spPr>
            <a:xfrm>
              <a:off x="1643" y="275049"/>
              <a:ext cx="3505048" cy="2103028"/>
            </a:xfrm>
            <a:prstGeom prst="roundRect">
              <a:avLst>
                <a:gd name="adj" fmla="val 10000"/>
              </a:avLst>
            </a:prstGeom>
            <a:solidFill>
              <a:srgbClr val="FFECFC"/>
            </a:solidFill>
            <a:ln w="57150">
              <a:solidFill>
                <a:srgbClr val="B05894"/>
              </a:solidFill>
            </a:ln>
          </p:spPr>
          <p:style>
            <a:lnRef idx="2">
              <a:schemeClr val="dk1"/>
            </a:lnRef>
            <a:fillRef idx="1">
              <a:schemeClr val="lt1"/>
            </a:fillRef>
            <a:effectRef idx="0">
              <a:schemeClr val="dk1"/>
            </a:effectRef>
            <a:fontRef idx="minor">
              <a:schemeClr val="dk1"/>
            </a:fontRef>
          </p:style>
        </p:sp>
        <p:sp>
          <p:nvSpPr>
            <p:cNvPr id="8" name="Pravokotnik: zaokroženi vogali 4">
              <a:extLst>
                <a:ext uri="{FF2B5EF4-FFF2-40B4-BE49-F238E27FC236}">
                  <a16:creationId xmlns:a16="http://schemas.microsoft.com/office/drawing/2014/main" id="{F535A2B3-60B5-F05F-3954-E3993A566763}"/>
                </a:ext>
              </a:extLst>
            </p:cNvPr>
            <p:cNvSpPr txBox="1"/>
            <p:nvPr/>
          </p:nvSpPr>
          <p:spPr>
            <a:xfrm>
              <a:off x="63239" y="336645"/>
              <a:ext cx="3381856" cy="197983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endParaRPr lang="en-US" sz="2400" b="1" kern="12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sp>
        <p:nvSpPr>
          <p:cNvPr id="10" name="PoljeZBesedilom 9">
            <a:extLst>
              <a:ext uri="{FF2B5EF4-FFF2-40B4-BE49-F238E27FC236}">
                <a16:creationId xmlns:a16="http://schemas.microsoft.com/office/drawing/2014/main" id="{8ABEBBFC-941C-CDE7-4623-A2FB5686D900}"/>
              </a:ext>
            </a:extLst>
          </p:cNvPr>
          <p:cNvSpPr txBox="1"/>
          <p:nvPr/>
        </p:nvSpPr>
        <p:spPr>
          <a:xfrm>
            <a:off x="11658600" y="4174004"/>
            <a:ext cx="4257695" cy="2308324"/>
          </a:xfrm>
          <a:prstGeom prst="rect">
            <a:avLst/>
          </a:prstGeom>
          <a:noFill/>
        </p:spPr>
        <p:txBody>
          <a:bodyPr wrap="square">
            <a:spAutoFit/>
          </a:bodyPr>
          <a:lstStyle/>
          <a:p>
            <a:r>
              <a:rPr lang="es-ES" sz="2400" b="0" i="0" u="sng" dirty="0">
                <a:solidFill>
                  <a:srgbClr val="B05894"/>
                </a:solidFill>
                <a:effectLst/>
                <a:latin typeface="Proxima Nova"/>
              </a:rPr>
              <a:t>La internacionalización puede afectar a diversas funciones empresariales, como los recursos humanos, las finanzas, el marketing, las operaciones y la gestión.</a:t>
            </a:r>
            <a:endParaRPr lang="en-SI" sz="2400" u="sng" dirty="0">
              <a:solidFill>
                <a:srgbClr val="B05894"/>
              </a:solidFill>
            </a:endParaRPr>
          </a:p>
        </p:txBody>
      </p:sp>
      <p:sp>
        <p:nvSpPr>
          <p:cNvPr id="12" name="PoljeZBesedilom 11">
            <a:extLst>
              <a:ext uri="{FF2B5EF4-FFF2-40B4-BE49-F238E27FC236}">
                <a16:creationId xmlns:a16="http://schemas.microsoft.com/office/drawing/2014/main" id="{73EF8F79-106C-43EF-E9C3-97C3CC2EB55F}"/>
              </a:ext>
            </a:extLst>
          </p:cNvPr>
          <p:cNvSpPr txBox="1"/>
          <p:nvPr/>
        </p:nvSpPr>
        <p:spPr>
          <a:xfrm>
            <a:off x="990600" y="3314700"/>
            <a:ext cx="8997862" cy="5262979"/>
          </a:xfrm>
          <a:prstGeom prst="rect">
            <a:avLst/>
          </a:prstGeom>
          <a:noFill/>
        </p:spPr>
        <p:txBody>
          <a:bodyPr wrap="square">
            <a:spAutoFit/>
          </a:bodyPr>
          <a:lstStyle/>
          <a:p>
            <a:pPr algn="just"/>
            <a:r>
              <a:rPr lang="es-ES" sz="24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rPr>
              <a:t>Los procesos de internacionalización pueden provocar cambios en el departamento de Recursos Humanos y Recursos de la empresa.</a:t>
            </a:r>
            <a:endParaRPr lang="en-US" sz="24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n-US" sz="24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indent="-285750" algn="just">
              <a:buFont typeface="Arial" panose="020B0604020202020204" pitchFamily="34" charset="0"/>
              <a:buChar char="•"/>
            </a:pPr>
            <a:r>
              <a:rPr lang="es-ES" sz="2400" b="0" i="0" u="none" strike="noStrike" dirty="0">
                <a:effectLst/>
                <a:latin typeface="Microsoft Sans Serif" panose="020B0604020202020204" pitchFamily="34" charset="0"/>
                <a:ea typeface="Microsoft Sans Serif" panose="020B0604020202020204" pitchFamily="34" charset="0"/>
                <a:cs typeface="Microsoft Sans Serif" panose="020B0604020202020204" pitchFamily="34" charset="0"/>
              </a:rPr>
              <a:t>Es posible que los directivos necesiten recibir formación o asesoramiento para contratar mano de obra internacional.</a:t>
            </a:r>
            <a:endParaRPr lang="en-US" sz="24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indent="-285750" algn="just">
              <a:buFont typeface="Arial" panose="020B0604020202020204" pitchFamily="34" charset="0"/>
              <a:buChar char="•"/>
            </a:pPr>
            <a:r>
              <a:rPr lang="es-ES" sz="24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rPr>
              <a:t>Las empresas multinacionales también pueden enfrentarse a problemas culturales y jurídicos a la hora de contratar y motivar a trabajadores extranjeros.</a:t>
            </a:r>
            <a:endParaRPr lang="en-US" sz="24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indent="-285750" algn="just">
              <a:buFont typeface="Arial" panose="020B0604020202020204" pitchFamily="34" charset="0"/>
              <a:buChar char="•"/>
            </a:pPr>
            <a:r>
              <a:rPr lang="es-ES" sz="24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rPr>
              <a:t>La deslocalización puede provocar resentimiento entre los trabajadores mal pagados de los países en desarrollo</a:t>
            </a:r>
            <a:r>
              <a:rPr lang="en-US" sz="24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285750" indent="-285750" algn="just">
              <a:buFont typeface="Arial" panose="020B0604020202020204" pitchFamily="34" charset="0"/>
              <a:buChar char="•"/>
            </a:pPr>
            <a:r>
              <a:rPr lang="es-ES" sz="24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rPr>
              <a:t>La concesión de licencias y franquicias puede requerir que la empresa desarrolle programas de formación exhaustivos para mantener la calidad y la cultura del negocio original.</a:t>
            </a:r>
            <a:endParaRPr lang="en-US" sz="24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1" name="PoljeZBesedilom 8">
            <a:extLst>
              <a:ext uri="{FF2B5EF4-FFF2-40B4-BE49-F238E27FC236}">
                <a16:creationId xmlns:a16="http://schemas.microsoft.com/office/drawing/2014/main" id="{076B9F1D-E2EC-4121-B61F-423315996088}"/>
              </a:ext>
            </a:extLst>
          </p:cNvPr>
          <p:cNvSpPr txBox="1"/>
          <p:nvPr/>
        </p:nvSpPr>
        <p:spPr>
          <a:xfrm>
            <a:off x="914400" y="2019300"/>
            <a:ext cx="9150262" cy="523220"/>
          </a:xfrm>
          <a:prstGeom prst="rect">
            <a:avLst/>
          </a:prstGeom>
          <a:noFill/>
        </p:spPr>
        <p:txBody>
          <a:bodyPr wrap="square">
            <a:spAutoFit/>
          </a:bodyPr>
          <a:lstStyle/>
          <a:p>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5.1: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Recursos</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humanos</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Tree>
    <p:extLst>
      <p:ext uri="{BB962C8B-B14F-4D97-AF65-F5344CB8AC3E}">
        <p14:creationId xmlns:p14="http://schemas.microsoft.com/office/powerpoint/2010/main" val="32155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3F33470D-86D9-2487-B7F8-A69FF205146F}"/>
              </a:ext>
            </a:extLst>
          </p:cNvPr>
          <p:cNvSpPr txBox="1"/>
          <p:nvPr/>
        </p:nvSpPr>
        <p:spPr>
          <a:xfrm>
            <a:off x="1066800" y="1028700"/>
            <a:ext cx="91502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5: Impacto en las diferentes áreas de la empresa</a:t>
            </a:r>
            <a:endPar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6" name="PoljeZBesedilom 15">
            <a:extLst>
              <a:ext uri="{FF2B5EF4-FFF2-40B4-BE49-F238E27FC236}">
                <a16:creationId xmlns:a16="http://schemas.microsoft.com/office/drawing/2014/main" id="{7DD6EC02-8EC6-FA15-DC92-7B11874B9B92}"/>
              </a:ext>
            </a:extLst>
          </p:cNvPr>
          <p:cNvSpPr txBox="1"/>
          <p:nvPr/>
        </p:nvSpPr>
        <p:spPr>
          <a:xfrm>
            <a:off x="914400" y="3467100"/>
            <a:ext cx="8845462" cy="4154984"/>
          </a:xfrm>
          <a:prstGeom prst="rect">
            <a:avLst/>
          </a:prstGeom>
          <a:noFill/>
        </p:spPr>
        <p:txBody>
          <a:bodyPr wrap="square">
            <a:spAutoFit/>
          </a:bodyPr>
          <a:lstStyle/>
          <a:p>
            <a:pPr algn="just"/>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El proceso de internacionalización lleva asociadas muchas decisiones de marketing.</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indent="-285750" algn="just">
              <a:buFont typeface="Arial" panose="020B0604020202020204" pitchFamily="34" charset="0"/>
              <a:buChar char="•"/>
            </a:pPr>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Hay que realizar un amplio estudio de mercado para asegurarse de que el producto se necesita en el extranjero Algunos clientes pueden preferir un producto fabricado en un país determinado que en otro, por ejemplo, </a:t>
            </a:r>
            <a:r>
              <a:rPr 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Made</a:t>
            </a:r>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in </a:t>
            </a:r>
            <a:r>
              <a:rPr 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the</a:t>
            </a:r>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UK.</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indent="-285750" algn="just">
              <a:buFont typeface="Arial" panose="020B0604020202020204" pitchFamily="34" charset="0"/>
              <a:buChar char="•"/>
            </a:pPr>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Introducir nuevos productos en un mercado extranjero también consume una cantidad considerable de recursos. La competencia con las empresas del país de acogida también conlleva costes de comercialización.</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1" name="PoljeZBesedilom 8">
            <a:extLst>
              <a:ext uri="{FF2B5EF4-FFF2-40B4-BE49-F238E27FC236}">
                <a16:creationId xmlns:a16="http://schemas.microsoft.com/office/drawing/2014/main" id="{9AE30187-7A53-4870-8A7B-5AAADF4255AA}"/>
              </a:ext>
            </a:extLst>
          </p:cNvPr>
          <p:cNvSpPr txBox="1"/>
          <p:nvPr/>
        </p:nvSpPr>
        <p:spPr>
          <a:xfrm>
            <a:off x="914400" y="2019300"/>
            <a:ext cx="9150262" cy="523220"/>
          </a:xfrm>
          <a:prstGeom prst="rect">
            <a:avLst/>
          </a:prstGeom>
          <a:noFill/>
        </p:spPr>
        <p:txBody>
          <a:bodyPr wrap="square">
            <a:spAutoFit/>
          </a:bodyPr>
          <a:lstStyle/>
          <a:p>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5.2: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Marketing</a:t>
            </a:r>
          </a:p>
        </p:txBody>
      </p:sp>
      <p:pic>
        <p:nvPicPr>
          <p:cNvPr id="10" name="Immagine 9">
            <a:extLst>
              <a:ext uri="{FF2B5EF4-FFF2-40B4-BE49-F238E27FC236}">
                <a16:creationId xmlns:a16="http://schemas.microsoft.com/office/drawing/2014/main" id="{FBD1D8E9-4C62-45BB-9E33-EBDCECA09FFD}"/>
              </a:ext>
            </a:extLst>
          </p:cNvPr>
          <p:cNvPicPr>
            <a:picLocks noChangeAspect="1"/>
          </p:cNvPicPr>
          <p:nvPr/>
        </p:nvPicPr>
        <p:blipFill>
          <a:blip r:embed="rId2"/>
          <a:stretch>
            <a:fillRect/>
          </a:stretch>
        </p:blipFill>
        <p:spPr>
          <a:xfrm>
            <a:off x="11125200" y="2280910"/>
            <a:ext cx="4624481" cy="5814116"/>
          </a:xfrm>
          <a:prstGeom prst="rect">
            <a:avLst/>
          </a:prstGeom>
        </p:spPr>
      </p:pic>
    </p:spTree>
    <p:extLst>
      <p:ext uri="{BB962C8B-B14F-4D97-AF65-F5344CB8AC3E}">
        <p14:creationId xmlns:p14="http://schemas.microsoft.com/office/powerpoint/2010/main" val="2315514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3F33470D-86D9-2487-B7F8-A69FF205146F}"/>
              </a:ext>
            </a:extLst>
          </p:cNvPr>
          <p:cNvSpPr txBox="1"/>
          <p:nvPr/>
        </p:nvSpPr>
        <p:spPr>
          <a:xfrm>
            <a:off x="1066800" y="1028700"/>
            <a:ext cx="91502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5: Impacto en las diferentes áreas de la empresa</a:t>
            </a:r>
            <a:endPar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4" name="PoljeZBesedilom 13">
            <a:extLst>
              <a:ext uri="{FF2B5EF4-FFF2-40B4-BE49-F238E27FC236}">
                <a16:creationId xmlns:a16="http://schemas.microsoft.com/office/drawing/2014/main" id="{40297971-0120-0FE6-10E6-6B0C444FBF93}"/>
              </a:ext>
            </a:extLst>
          </p:cNvPr>
          <p:cNvSpPr txBox="1"/>
          <p:nvPr/>
        </p:nvSpPr>
        <p:spPr>
          <a:xfrm>
            <a:off x="914400" y="3112831"/>
            <a:ext cx="8991600" cy="4893647"/>
          </a:xfrm>
          <a:prstGeom prst="rect">
            <a:avLst/>
          </a:prstGeom>
          <a:noFill/>
        </p:spPr>
        <p:txBody>
          <a:bodyPr wrap="square">
            <a:spAutoFit/>
          </a:bodyPr>
          <a:lstStyle/>
          <a:p>
            <a:pPr algn="just"/>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La expansión a otros territorios requiere una inversión sustancial que entraña muchos riesgos para la empresa internacional.</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indent="-285750" algn="just">
              <a:buFont typeface="Arial" panose="020B0604020202020204" pitchFamily="34" charset="0"/>
              <a:buChar char="•"/>
            </a:pPr>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Establecer una planta de fabricación en el extranjero o adquirir una empresa extranjera puede requerir muchos recursos financieros. Sin embargo, no hay garantía de que esto genere un rendimiento positivo</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285750" indent="-285750" algn="just">
              <a:buFont typeface="Arial" panose="020B0604020202020204" pitchFamily="34" charset="0"/>
              <a:buChar char="•"/>
            </a:pPr>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La deslocalización puede reducir los costes de producción, pero puede haber costes ocultos cuando la empresa vuelva a producir localmente.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285750" indent="-285750" algn="just">
              <a:buFont typeface="Arial" panose="020B0604020202020204" pitchFamily="34" charset="0"/>
              <a:buChar char="•"/>
            </a:pPr>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La franquicia, la concesión de licencias y la exportación son formas mucho menos arriesgadas en términos de financiación para una empresa global.</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1" name="PoljeZBesedilom 8">
            <a:extLst>
              <a:ext uri="{FF2B5EF4-FFF2-40B4-BE49-F238E27FC236}">
                <a16:creationId xmlns:a16="http://schemas.microsoft.com/office/drawing/2014/main" id="{CCD07016-E4D3-413E-BB0D-7AA3A3D102D2}"/>
              </a:ext>
            </a:extLst>
          </p:cNvPr>
          <p:cNvSpPr txBox="1"/>
          <p:nvPr/>
        </p:nvSpPr>
        <p:spPr>
          <a:xfrm>
            <a:off x="914400" y="2019300"/>
            <a:ext cx="9150262" cy="523220"/>
          </a:xfrm>
          <a:prstGeom prst="rect">
            <a:avLst/>
          </a:prstGeom>
          <a:noFill/>
        </p:spPr>
        <p:txBody>
          <a:bodyPr wrap="square">
            <a:spAutoFit/>
          </a:bodyPr>
          <a:lstStyle/>
          <a:p>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5.3: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Finanzas</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9" name="Imagen 13">
            <a:extLst>
              <a:ext uri="{FF2B5EF4-FFF2-40B4-BE49-F238E27FC236}">
                <a16:creationId xmlns:a16="http://schemas.microsoft.com/office/drawing/2014/main" id="{0C390B3B-21B9-42F5-925D-4B703E5ED8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8816" y="3848100"/>
            <a:ext cx="6556556" cy="4328375"/>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482346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lika 9">
            <a:extLst>
              <a:ext uri="{FF2B5EF4-FFF2-40B4-BE49-F238E27FC236}">
                <a16:creationId xmlns:a16="http://schemas.microsoft.com/office/drawing/2014/main" id="{52E2DD3F-8EAB-BDE5-0D48-48C58C9502D0}"/>
              </a:ext>
            </a:extLst>
          </p:cNvPr>
          <p:cNvPicPr>
            <a:picLocks noChangeAspect="1"/>
          </p:cNvPicPr>
          <p:nvPr/>
        </p:nvPicPr>
        <p:blipFill>
          <a:blip r:embed="rId2"/>
          <a:stretch>
            <a:fillRect/>
          </a:stretch>
        </p:blipFill>
        <p:spPr>
          <a:xfrm>
            <a:off x="1143000" y="4998611"/>
            <a:ext cx="4552536" cy="3040489"/>
          </a:xfrm>
          <a:prstGeom prst="rect">
            <a:avLst/>
          </a:prstGeom>
        </p:spPr>
      </p:pic>
      <p:pic>
        <p:nvPicPr>
          <p:cNvPr id="11" name="Slika 10">
            <a:extLst>
              <a:ext uri="{FF2B5EF4-FFF2-40B4-BE49-F238E27FC236}">
                <a16:creationId xmlns:a16="http://schemas.microsoft.com/office/drawing/2014/main" id="{CCDDCBFE-E169-F54A-33C6-1C6FFD54A017}"/>
              </a:ext>
            </a:extLst>
          </p:cNvPr>
          <p:cNvPicPr>
            <a:picLocks noChangeAspect="1"/>
          </p:cNvPicPr>
          <p:nvPr/>
        </p:nvPicPr>
        <p:blipFill>
          <a:blip r:embed="rId2"/>
          <a:stretch>
            <a:fillRect/>
          </a:stretch>
        </p:blipFill>
        <p:spPr>
          <a:xfrm>
            <a:off x="6914546" y="4741571"/>
            <a:ext cx="4134454" cy="2601712"/>
          </a:xfrm>
          <a:prstGeom prst="rect">
            <a:avLst/>
          </a:prstGeom>
        </p:spPr>
      </p:pic>
      <p:pic>
        <p:nvPicPr>
          <p:cNvPr id="12" name="Slika 11">
            <a:extLst>
              <a:ext uri="{FF2B5EF4-FFF2-40B4-BE49-F238E27FC236}">
                <a16:creationId xmlns:a16="http://schemas.microsoft.com/office/drawing/2014/main" id="{A4FEF98F-A490-8FB9-073D-8FB5F865C826}"/>
              </a:ext>
            </a:extLst>
          </p:cNvPr>
          <p:cNvPicPr>
            <a:picLocks noChangeAspect="1"/>
          </p:cNvPicPr>
          <p:nvPr/>
        </p:nvPicPr>
        <p:blipFill>
          <a:blip r:embed="rId2"/>
          <a:stretch>
            <a:fillRect/>
          </a:stretch>
        </p:blipFill>
        <p:spPr>
          <a:xfrm>
            <a:off x="12310132" y="4741101"/>
            <a:ext cx="4377667" cy="2739941"/>
          </a:xfrm>
          <a:prstGeom prst="rect">
            <a:avLst/>
          </a:prstGeom>
        </p:spPr>
      </p:pic>
      <p:sp>
        <p:nvSpPr>
          <p:cNvPr id="7" name="PoljeZBesedilom 6">
            <a:extLst>
              <a:ext uri="{FF2B5EF4-FFF2-40B4-BE49-F238E27FC236}">
                <a16:creationId xmlns:a16="http://schemas.microsoft.com/office/drawing/2014/main" id="{1927D8BE-81F9-B880-9FD9-A15F6AFEE144}"/>
              </a:ext>
            </a:extLst>
          </p:cNvPr>
          <p:cNvSpPr txBox="1"/>
          <p:nvPr/>
        </p:nvSpPr>
        <p:spPr>
          <a:xfrm>
            <a:off x="1339674" y="4929623"/>
            <a:ext cx="4267200" cy="3354765"/>
          </a:xfrm>
          <a:prstGeom prst="rect">
            <a:avLst/>
          </a:prstGeom>
          <a:noFill/>
        </p:spPr>
        <p:txBody>
          <a:bodyPr wrap="square">
            <a:spAutoFit/>
          </a:bodyPr>
          <a:lstStyle/>
          <a:p>
            <a:pPr lvl="0" algn="ct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Recursos</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humanos</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a:p>
            <a:pPr lvl="0" algn="ctr"/>
            <a:endPar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lvl="0"/>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Los procesos de internacionalización pueden provocar cambios en el departamento de Recursos Humanos y Recursos de la empresa.</a:t>
            </a:r>
            <a:endPar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lvl="0" algn="ctr"/>
            <a:endParaRPr kumimoji="0" lang="en-US" sz="2000" b="0" i="0" u="none" strike="noStrike" kern="1200" cap="none" spc="0" normalizeH="0" baseline="0" noProof="0" dirty="0">
              <a:ln>
                <a:noFill/>
              </a:ln>
              <a:solidFill>
                <a:srgbClr val="B05894"/>
              </a:solidFill>
              <a:effectLst/>
              <a:uLnTx/>
              <a:uFillTx/>
              <a:latin typeface="pnRegular"/>
              <a:ea typeface="+mn-ea"/>
              <a:cs typeface="+mn-cs"/>
            </a:endParaRPr>
          </a:p>
        </p:txBody>
      </p:sp>
      <p:sp>
        <p:nvSpPr>
          <p:cNvPr id="13" name="PoljeZBesedilom 12">
            <a:extLst>
              <a:ext uri="{FF2B5EF4-FFF2-40B4-BE49-F238E27FC236}">
                <a16:creationId xmlns:a16="http://schemas.microsoft.com/office/drawing/2014/main" id="{0AA0CF5E-F490-2953-387C-45AC45A0B3C9}"/>
              </a:ext>
            </a:extLst>
          </p:cNvPr>
          <p:cNvSpPr txBox="1"/>
          <p:nvPr/>
        </p:nvSpPr>
        <p:spPr>
          <a:xfrm>
            <a:off x="7032867" y="4926497"/>
            <a:ext cx="3939933" cy="2616101"/>
          </a:xfrm>
          <a:prstGeom prst="rect">
            <a:avLst/>
          </a:prstGeom>
          <a:noFill/>
        </p:spPr>
        <p:txBody>
          <a:bodyPr wrap="square">
            <a:spAutoFit/>
          </a:bodyPr>
          <a:lstStyle/>
          <a:p>
            <a:pPr lvl="0" algn="ct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Marketing</a:t>
            </a:r>
            <a:endParaRPr kumimoji="0" lang="en-US" sz="2000" b="0" i="0" u="none" strike="noStrike" kern="1200" cap="none" spc="0" normalizeH="0" baseline="0" noProof="0" dirty="0">
              <a:ln>
                <a:noFill/>
              </a:ln>
              <a:solidFill>
                <a:srgbClr val="B05894"/>
              </a:solidFill>
              <a:effectLst/>
              <a:uLnTx/>
              <a:uFillTx/>
              <a:latin typeface="pnRegular"/>
              <a:ea typeface="+mn-ea"/>
              <a:cs typeface="+mn-cs"/>
            </a:endParaRPr>
          </a:p>
          <a:p>
            <a:pPr lvl="0" algn="just"/>
            <a:endPar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lvl="0"/>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Muchas decisiones de marketing están asociadas al proceso de internacionalización.</a:t>
            </a:r>
            <a:endPar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B05894"/>
                </a:solidFill>
                <a:effectLst/>
                <a:uLnTx/>
                <a:uFillTx/>
                <a:latin typeface="pnRegular"/>
                <a:ea typeface="+mn-ea"/>
                <a:cs typeface="+mn-cs"/>
              </a:rPr>
              <a:t> </a:t>
            </a:r>
            <a:endParaRPr kumimoji="0" lang="en-SI" sz="1800" b="0" i="0" u="none" strike="noStrike" kern="1200" cap="none" spc="0" normalizeH="0" baseline="0" noProof="0" dirty="0">
              <a:ln>
                <a:noFill/>
              </a:ln>
              <a:solidFill>
                <a:srgbClr val="B05894"/>
              </a:solidFill>
              <a:effectLst/>
              <a:uLnTx/>
              <a:uFillTx/>
              <a:latin typeface="Calibri" panose="020F0502020204030204"/>
              <a:ea typeface="+mn-ea"/>
              <a:cs typeface="+mn-cs"/>
            </a:endParaRPr>
          </a:p>
        </p:txBody>
      </p:sp>
      <p:sp>
        <p:nvSpPr>
          <p:cNvPr id="16" name="PoljeZBesedilom 15">
            <a:extLst>
              <a:ext uri="{FF2B5EF4-FFF2-40B4-BE49-F238E27FC236}">
                <a16:creationId xmlns:a16="http://schemas.microsoft.com/office/drawing/2014/main" id="{8EF5ED86-5BCC-369B-12A9-176EDFD2A6BC}"/>
              </a:ext>
            </a:extLst>
          </p:cNvPr>
          <p:cNvSpPr txBox="1"/>
          <p:nvPr/>
        </p:nvSpPr>
        <p:spPr>
          <a:xfrm>
            <a:off x="12420600" y="4926497"/>
            <a:ext cx="4114800" cy="1877437"/>
          </a:xfrm>
          <a:prstGeom prst="rect">
            <a:avLst/>
          </a:prstGeom>
          <a:noFill/>
        </p:spPr>
        <p:txBody>
          <a:bodyPr wrap="square">
            <a:spAutoFit/>
          </a:bodyPr>
          <a:lstStyle/>
          <a:p>
            <a:pPr lvl="0" algn="ct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Finanzas</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lvl="0" algn="ctr"/>
            <a:endParaRPr kumimoji="0" lang="en-US" sz="2000" b="0" i="0" u="none" strike="noStrike" kern="1200" cap="none" spc="0" normalizeH="0" baseline="0" noProof="0" dirty="0">
              <a:ln>
                <a:noFill/>
              </a:ln>
              <a:solidFill>
                <a:srgbClr val="B05894"/>
              </a:solidFill>
              <a:effectLst/>
              <a:uLnTx/>
              <a:uFillTx/>
              <a:latin typeface="Calibri" panose="020F0502020204030204"/>
              <a:ea typeface="+mn-ea"/>
              <a:cs typeface="+mn-cs"/>
            </a:endParaRPr>
          </a:p>
          <a:p>
            <a:pPr lvl="0"/>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La expansión a otros territorios requiere una inversión sustancial</a:t>
            </a:r>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kumimoji="0" lang="en-SI" sz="2400" b="0"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4" name="CuadroTexto 13">
            <a:extLst>
              <a:ext uri="{FF2B5EF4-FFF2-40B4-BE49-F238E27FC236}">
                <a16:creationId xmlns:a16="http://schemas.microsoft.com/office/drawing/2014/main" id="{E3DCD19D-7334-48A2-85B0-48E11523B5FC}"/>
              </a:ext>
            </a:extLst>
          </p:cNvPr>
          <p:cNvSpPr txBox="1"/>
          <p:nvPr/>
        </p:nvSpPr>
        <p:spPr>
          <a:xfrm>
            <a:off x="1269649" y="1485900"/>
            <a:ext cx="2616551" cy="707886"/>
          </a:xfrm>
          <a:prstGeom prst="rect">
            <a:avLst/>
          </a:prstGeom>
          <a:noFill/>
        </p:spPr>
        <p:txBody>
          <a:bodyPr wrap="square">
            <a:spAutoFit/>
          </a:bodyPr>
          <a:lstStyle/>
          <a:p>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Resumen</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89156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74EB733A-D90D-EE66-38BF-837BBF318C97}"/>
              </a:ext>
            </a:extLst>
          </p:cNvPr>
          <p:cNvSpPr txBox="1"/>
          <p:nvPr/>
        </p:nvSpPr>
        <p:spPr>
          <a:xfrm>
            <a:off x="1066800" y="1333500"/>
            <a:ext cx="9150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6: </a:t>
            </a:r>
            <a:r>
              <a:rPr kumimoji="0" lang="en-US" sz="2400" b="1" i="0" u="none" strike="noStrike" kern="1200" cap="none" spc="0" normalizeH="0" baseline="0" noProof="0" dirty="0" err="1">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Comunicación</a:t>
            </a:r>
            <a:endPar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Imagen 3">
            <a:extLst>
              <a:ext uri="{FF2B5EF4-FFF2-40B4-BE49-F238E27FC236}">
                <a16:creationId xmlns:a16="http://schemas.microsoft.com/office/drawing/2014/main" id="{C6FA9B08-93EF-6DFC-576D-63C63D5036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96800" y="4838700"/>
            <a:ext cx="5437429" cy="3624952"/>
          </a:xfrm>
          <a:prstGeom prst="rect">
            <a:avLst/>
          </a:prstGeom>
        </p:spPr>
        <p:style>
          <a:lnRef idx="0">
            <a:schemeClr val="dk1"/>
          </a:lnRef>
          <a:fillRef idx="3">
            <a:schemeClr val="dk1"/>
          </a:fillRef>
          <a:effectRef idx="3">
            <a:schemeClr val="dk1"/>
          </a:effectRef>
          <a:fontRef idx="minor">
            <a:schemeClr val="lt1"/>
          </a:fontRef>
        </p:style>
      </p:pic>
      <p:sp>
        <p:nvSpPr>
          <p:cNvPr id="4" name="PoljeZBesedilom 3">
            <a:extLst>
              <a:ext uri="{FF2B5EF4-FFF2-40B4-BE49-F238E27FC236}">
                <a16:creationId xmlns:a16="http://schemas.microsoft.com/office/drawing/2014/main" id="{54C21075-E94E-15AB-A0BE-5362CD778F86}"/>
              </a:ext>
            </a:extLst>
          </p:cNvPr>
          <p:cNvSpPr txBox="1"/>
          <p:nvPr/>
        </p:nvSpPr>
        <p:spPr>
          <a:xfrm>
            <a:off x="1090749" y="3246810"/>
            <a:ext cx="10896600" cy="4524315"/>
          </a:xfrm>
          <a:prstGeom prst="rect">
            <a:avLst/>
          </a:prstGeom>
          <a:noFill/>
        </p:spPr>
        <p:txBody>
          <a:bodyPr wrap="square">
            <a:spAutoFit/>
          </a:bodyPr>
          <a:lstStyle/>
          <a:p>
            <a:pPr algn="just"/>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 los negocios, la comunicación intercultural permite a las personas interactuar de forma respetuosa y constructiva. Fomenta la búsqueda de puntos en común y el respeto de las diferencias.</a:t>
            </a:r>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t>
            </a:r>
          </a:p>
          <a:p>
            <a:pPr algn="just"/>
            <a:endParaRPr lang="en-US" sz="2400" dirty="0"/>
          </a:p>
          <a:p>
            <a:pPr algn="just"/>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La comunicación intercultural es igualmente importante en persona, por teléfono e incluso por correo electrónico o mensaje de texto. Puede ayudar en aspectos como</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algn="just"/>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indent="-342900" algn="just">
              <a:buFont typeface="Arial" panose="020B0604020202020204" pitchFamily="34" charset="0"/>
              <a:buChar char="•"/>
            </a:pPr>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Crear un proceso de contratación que dé prioridad a la contratación de candidatos diversos.</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indent="-342900" algn="just">
              <a:buFont typeface="Arial" panose="020B0604020202020204" pitchFamily="34" charset="0"/>
              <a:buChar char="•"/>
            </a:pPr>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Fomentar las relaciones con los clientes</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indent="-342900" algn="just">
              <a:buFont typeface="Arial" panose="020B0604020202020204" pitchFamily="34" charset="0"/>
              <a:buChar char="•"/>
            </a:pPr>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Mejorar la comunicación interna en un equipo diverso e intercultural</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SI"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PoljeZBesedilom 8">
            <a:extLst>
              <a:ext uri="{FF2B5EF4-FFF2-40B4-BE49-F238E27FC236}">
                <a16:creationId xmlns:a16="http://schemas.microsoft.com/office/drawing/2014/main" id="{181B6CAB-5B2F-4546-81C4-CEDE95B187D0}"/>
              </a:ext>
            </a:extLst>
          </p:cNvPr>
          <p:cNvSpPr txBox="1"/>
          <p:nvPr/>
        </p:nvSpPr>
        <p:spPr>
          <a:xfrm>
            <a:off x="1066800" y="2043934"/>
            <a:ext cx="9753600" cy="954107"/>
          </a:xfrm>
          <a:prstGeom prst="rect">
            <a:avLst/>
          </a:prstGeom>
          <a:noFill/>
        </p:spPr>
        <p:txBody>
          <a:bodyPr wrap="square">
            <a:spAutoFit/>
          </a:bodyPr>
          <a:lstStyle/>
          <a:p>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6.1: </a:t>
            </a:r>
            <a:r>
              <a:rPr 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La importancia de la comunicación intercultural</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p>
          <a:p>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9252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jeZBesedilom 5">
            <a:extLst>
              <a:ext uri="{FF2B5EF4-FFF2-40B4-BE49-F238E27FC236}">
                <a16:creationId xmlns:a16="http://schemas.microsoft.com/office/drawing/2014/main" id="{A0796EB4-FD73-2431-6AD2-E2392EA3A6E0}"/>
              </a:ext>
            </a:extLst>
          </p:cNvPr>
          <p:cNvSpPr txBox="1"/>
          <p:nvPr/>
        </p:nvSpPr>
        <p:spPr>
          <a:xfrm>
            <a:off x="1143000" y="876300"/>
            <a:ext cx="91502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6: </a:t>
            </a:r>
            <a:r>
              <a:rPr kumimoji="0" lang="en-US" sz="2800" b="1" i="0" u="none" strike="noStrike" kern="1200" cap="none" spc="0" normalizeH="0" baseline="0" noProof="0" dirty="0" err="1">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Comunicación</a:t>
            </a: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30" name="PoljeZBesedilom 29">
            <a:extLst>
              <a:ext uri="{FF2B5EF4-FFF2-40B4-BE49-F238E27FC236}">
                <a16:creationId xmlns:a16="http://schemas.microsoft.com/office/drawing/2014/main" id="{22F81B9E-1611-BF50-B446-777EF990B01D}"/>
              </a:ext>
            </a:extLst>
          </p:cNvPr>
          <p:cNvSpPr txBox="1"/>
          <p:nvPr/>
        </p:nvSpPr>
        <p:spPr>
          <a:xfrm>
            <a:off x="1149262" y="2476501"/>
            <a:ext cx="15462338" cy="954107"/>
          </a:xfrm>
          <a:prstGeom prst="rect">
            <a:avLst/>
          </a:prstGeom>
          <a:noFill/>
        </p:spPr>
        <p:txBody>
          <a:bodyPr wrap="square">
            <a:spAutoFit/>
          </a:bodyPr>
          <a:lstStyle/>
          <a:p>
            <a:r>
              <a:rPr lang="es-ES" sz="2800" b="0" i="0" dirty="0">
                <a:effectLst/>
                <a:latin typeface="preplyinterv"/>
              </a:rPr>
              <a:t>Aunque la comunicación intercultural es importante, no siempre resulta fácil. Numerosas barreras de comunicación pueden amenazar la integración de una organización, como por ejemplo</a:t>
            </a:r>
            <a:r>
              <a:rPr lang="en-US" sz="2800" b="0" i="0" dirty="0">
                <a:effectLst/>
                <a:latin typeface="preplyinterv"/>
              </a:rPr>
              <a:t>:</a:t>
            </a:r>
            <a:endParaRPr lang="en-SI" sz="2800" dirty="0"/>
          </a:p>
        </p:txBody>
      </p:sp>
      <p:sp>
        <p:nvSpPr>
          <p:cNvPr id="32" name="PoljeZBesedilom 31">
            <a:extLst>
              <a:ext uri="{FF2B5EF4-FFF2-40B4-BE49-F238E27FC236}">
                <a16:creationId xmlns:a16="http://schemas.microsoft.com/office/drawing/2014/main" id="{409FB378-6C00-4735-AAA7-F4CF536FE28E}"/>
              </a:ext>
            </a:extLst>
          </p:cNvPr>
          <p:cNvSpPr txBox="1"/>
          <p:nvPr/>
        </p:nvSpPr>
        <p:spPr>
          <a:xfrm>
            <a:off x="1143000" y="4304388"/>
            <a:ext cx="9906000" cy="3108543"/>
          </a:xfrm>
          <a:prstGeom prst="rect">
            <a:avLst/>
          </a:prstGeom>
          <a:noFill/>
        </p:spPr>
        <p:txBody>
          <a:bodyPr wrap="square">
            <a:spAutoFit/>
          </a:bodyPr>
          <a:lstStyle/>
          <a:p>
            <a:pPr marL="342900" indent="-342900" algn="l">
              <a:buFont typeface="Arial" panose="020B0604020202020204" pitchFamily="34" charset="0"/>
              <a:buChar char="•"/>
            </a:pPr>
            <a:r>
              <a:rPr lang="en-US" sz="2800" b="1" i="0" dirty="0" err="1">
                <a:effectLst/>
                <a:latin typeface="preplyinterv"/>
              </a:rPr>
              <a:t>Asumiendo</a:t>
            </a:r>
            <a:r>
              <a:rPr lang="en-US" sz="2800" b="1" i="0" dirty="0">
                <a:effectLst/>
                <a:latin typeface="preplyinterv"/>
              </a:rPr>
              <a:t> similitudes</a:t>
            </a:r>
            <a:r>
              <a:rPr lang="en-US" sz="2800" b="0" i="0" dirty="0">
                <a:effectLst/>
                <a:latin typeface="preplyinterv"/>
              </a:rPr>
              <a:t>: </a:t>
            </a:r>
            <a:r>
              <a:rPr lang="es-ES" sz="2800" b="0" i="0" dirty="0">
                <a:effectLst/>
                <a:latin typeface="preplyinterv"/>
              </a:rPr>
              <a:t>asumir similitudes culturales entre los individuos</a:t>
            </a:r>
            <a:r>
              <a:rPr lang="en-US" sz="2800" b="0" i="0" dirty="0">
                <a:effectLst/>
                <a:latin typeface="preplyinterv"/>
              </a:rPr>
              <a:t>, </a:t>
            </a:r>
          </a:p>
          <a:p>
            <a:pPr marL="342900" indent="-342900" algn="l">
              <a:buFont typeface="Arial" panose="020B0604020202020204" pitchFamily="34" charset="0"/>
              <a:buChar char="•"/>
            </a:pPr>
            <a:r>
              <a:rPr lang="en-US" sz="2800" b="1" i="0" dirty="0">
                <a:effectLst/>
                <a:latin typeface="preplyinterv"/>
              </a:rPr>
              <a:t>Barreras </a:t>
            </a:r>
            <a:r>
              <a:rPr lang="en-US" sz="2800" b="1" i="0" dirty="0" err="1">
                <a:effectLst/>
                <a:latin typeface="preplyinterv"/>
              </a:rPr>
              <a:t>lingüísticas</a:t>
            </a:r>
            <a:r>
              <a:rPr lang="en-US" sz="2800" b="0" i="0" dirty="0">
                <a:effectLst/>
                <a:latin typeface="preplyinterv"/>
              </a:rPr>
              <a:t>: </a:t>
            </a:r>
            <a:r>
              <a:rPr lang="es-ES" sz="2800" b="0" i="0" dirty="0">
                <a:effectLst/>
                <a:latin typeface="preplyinterv"/>
              </a:rPr>
              <a:t>La </a:t>
            </a:r>
            <a:r>
              <a:rPr lang="es-ES" sz="2800" b="0" i="0" u="sng" dirty="0">
                <a:effectLst/>
                <a:latin typeface="preplyinterv"/>
              </a:rPr>
              <a:t>incapacidad para superar las barreras lingüísticas</a:t>
            </a:r>
            <a:r>
              <a:rPr lang="es-ES" sz="2800" b="0" i="0" dirty="0">
                <a:effectLst/>
                <a:latin typeface="preplyinterv"/>
              </a:rPr>
              <a:t> puede ser una de las barreras comunicativas más intimidatorias de todas.</a:t>
            </a:r>
            <a:endParaRPr lang="en-US" sz="2800" b="0" i="0" dirty="0">
              <a:effectLst/>
              <a:latin typeface="preplyinterv"/>
            </a:endParaRPr>
          </a:p>
          <a:p>
            <a:pPr marL="342900" indent="-342900" algn="l">
              <a:buFont typeface="Arial" panose="020B0604020202020204" pitchFamily="34" charset="0"/>
              <a:buChar char="•"/>
            </a:pPr>
            <a:r>
              <a:rPr lang="en-US" sz="2800" b="1" i="0" dirty="0" err="1">
                <a:effectLst/>
                <a:latin typeface="preplyinterv"/>
              </a:rPr>
              <a:t>Etnocentrismo</a:t>
            </a:r>
            <a:r>
              <a:rPr lang="en-US" sz="2800" b="0" i="0" dirty="0">
                <a:effectLst/>
                <a:latin typeface="preplyinterv"/>
              </a:rPr>
              <a:t>: </a:t>
            </a:r>
            <a:r>
              <a:rPr lang="es-ES" sz="2800" b="0" i="0" dirty="0">
                <a:effectLst/>
                <a:latin typeface="preplyinterv"/>
              </a:rPr>
              <a:t>La tendencia a asumir la superioridad de la propia cultura puede obstaculizar la comunicación intercultural.</a:t>
            </a:r>
            <a:endParaRPr lang="en-US" sz="2800" b="0" i="0" dirty="0">
              <a:effectLst/>
              <a:latin typeface="preplyinterv"/>
            </a:endParaRPr>
          </a:p>
        </p:txBody>
      </p:sp>
      <p:graphicFrame>
        <p:nvGraphicFramePr>
          <p:cNvPr id="33" name="Objet 3">
            <a:extLst>
              <a:ext uri="{FF2B5EF4-FFF2-40B4-BE49-F238E27FC236}">
                <a16:creationId xmlns:a16="http://schemas.microsoft.com/office/drawing/2014/main" id="{4D72D0D0-4425-CB96-6BD0-4F42AD0FB395}"/>
              </a:ext>
            </a:extLst>
          </p:cNvPr>
          <p:cNvGraphicFramePr>
            <a:graphicFrameLocks noChangeAspect="1"/>
          </p:cNvGraphicFramePr>
          <p:nvPr>
            <p:extLst>
              <p:ext uri="{D42A27DB-BD31-4B8C-83A1-F6EECF244321}">
                <p14:modId xmlns:p14="http://schemas.microsoft.com/office/powerpoint/2010/main" val="2137833634"/>
              </p:ext>
            </p:extLst>
          </p:nvPr>
        </p:nvGraphicFramePr>
        <p:xfrm>
          <a:off x="11353800" y="3830480"/>
          <a:ext cx="6127612" cy="3827213"/>
        </p:xfrm>
        <a:graphic>
          <a:graphicData uri="http://schemas.openxmlformats.org/presentationml/2006/ole">
            <mc:AlternateContent xmlns:mc="http://schemas.openxmlformats.org/markup-compatibility/2006">
              <mc:Choice xmlns:v="urn:schemas-microsoft-com:vml" Requires="v">
                <p:oleObj spid="_x0000_s2077" name="Bitmap Image" r:id="rId3" imgW="1911240" imgH="1193760" progId="PBrush">
                  <p:embed/>
                </p:oleObj>
              </mc:Choice>
              <mc:Fallback>
                <p:oleObj name="Bitmap Image" r:id="rId3" imgW="1911240" imgH="1193760" progId="PBrush">
                  <p:embed/>
                  <p:pic>
                    <p:nvPicPr>
                      <p:cNvPr id="4" name="Objet 3">
                        <a:extLst>
                          <a:ext uri="{FF2B5EF4-FFF2-40B4-BE49-F238E27FC236}">
                            <a16:creationId xmlns:a16="http://schemas.microsoft.com/office/drawing/2014/main" id="{E1B4BD02-53BD-6626-B160-549A89296083}"/>
                          </a:ext>
                        </a:extLst>
                      </p:cNvPr>
                      <p:cNvPicPr/>
                      <p:nvPr/>
                    </p:nvPicPr>
                    <p:blipFill>
                      <a:blip r:embed="rId4"/>
                      <a:stretch>
                        <a:fillRect/>
                      </a:stretch>
                    </p:blipFill>
                    <p:spPr>
                      <a:xfrm>
                        <a:off x="11353800" y="3830480"/>
                        <a:ext cx="6127612" cy="3827213"/>
                      </a:xfrm>
                      <a:prstGeom prst="rect">
                        <a:avLst/>
                      </a:prstGeom>
                    </p:spPr>
                  </p:pic>
                </p:oleObj>
              </mc:Fallback>
            </mc:AlternateContent>
          </a:graphicData>
        </a:graphic>
      </p:graphicFrame>
      <p:sp>
        <p:nvSpPr>
          <p:cNvPr id="7" name="PoljeZBesedilom 8">
            <a:extLst>
              <a:ext uri="{FF2B5EF4-FFF2-40B4-BE49-F238E27FC236}">
                <a16:creationId xmlns:a16="http://schemas.microsoft.com/office/drawing/2014/main" id="{AD6CB8AC-0774-4E95-BCF5-8F02989E8C99}"/>
              </a:ext>
            </a:extLst>
          </p:cNvPr>
          <p:cNvSpPr txBox="1"/>
          <p:nvPr/>
        </p:nvSpPr>
        <p:spPr>
          <a:xfrm>
            <a:off x="1145177" y="1602721"/>
            <a:ext cx="9753600" cy="523220"/>
          </a:xfrm>
          <a:prstGeom prst="rect">
            <a:avLst/>
          </a:prstGeom>
          <a:noFill/>
        </p:spPr>
        <p:txBody>
          <a:bodyPr wrap="square">
            <a:spAutoFit/>
          </a:bodyPr>
          <a:lstStyle/>
          <a:p>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6.2: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Superar</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las barreras </a:t>
            </a:r>
          </a:p>
        </p:txBody>
      </p:sp>
    </p:spTree>
    <p:extLst>
      <p:ext uri="{BB962C8B-B14F-4D97-AF65-F5344CB8AC3E}">
        <p14:creationId xmlns:p14="http://schemas.microsoft.com/office/powerpoint/2010/main" val="2943940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A48EB0DB-8C43-DAFA-CC20-7153C03FCD5B}"/>
              </a:ext>
            </a:extLst>
          </p:cNvPr>
          <p:cNvSpPr txBox="1"/>
          <p:nvPr/>
        </p:nvSpPr>
        <p:spPr>
          <a:xfrm>
            <a:off x="1143000" y="1028700"/>
            <a:ext cx="9144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6: </a:t>
            </a:r>
            <a:r>
              <a:rPr kumimoji="0" lang="en-US" sz="2800" b="1" i="0" u="none" strike="noStrike" kern="1200" cap="none" spc="0" normalizeH="0" baseline="0" noProof="0" dirty="0" err="1">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Comunicación</a:t>
            </a: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4" name="Pravokotnik: zaokroženi vogali 4">
            <a:extLst>
              <a:ext uri="{FF2B5EF4-FFF2-40B4-BE49-F238E27FC236}">
                <a16:creationId xmlns:a16="http://schemas.microsoft.com/office/drawing/2014/main" id="{2C822901-C316-4D13-7684-72B92289CEEB}"/>
              </a:ext>
            </a:extLst>
          </p:cNvPr>
          <p:cNvSpPr txBox="1"/>
          <p:nvPr/>
        </p:nvSpPr>
        <p:spPr>
          <a:xfrm>
            <a:off x="11134702" y="1821577"/>
            <a:ext cx="4705395" cy="2582508"/>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endParaRPr lang="en-US" sz="2400" b="1" kern="12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Slika 4">
            <a:extLst>
              <a:ext uri="{FF2B5EF4-FFF2-40B4-BE49-F238E27FC236}">
                <a16:creationId xmlns:a16="http://schemas.microsoft.com/office/drawing/2014/main" id="{C0171EB9-5347-E5E4-C7C0-F3442D969DF5}"/>
              </a:ext>
            </a:extLst>
          </p:cNvPr>
          <p:cNvPicPr>
            <a:picLocks noChangeAspect="1"/>
          </p:cNvPicPr>
          <p:nvPr/>
        </p:nvPicPr>
        <p:blipFill>
          <a:blip r:embed="rId2"/>
          <a:stretch>
            <a:fillRect/>
          </a:stretch>
        </p:blipFill>
        <p:spPr>
          <a:xfrm>
            <a:off x="434123" y="3467099"/>
            <a:ext cx="5270717" cy="3200401"/>
          </a:xfrm>
          <a:prstGeom prst="rect">
            <a:avLst/>
          </a:prstGeom>
        </p:spPr>
      </p:pic>
      <p:sp>
        <p:nvSpPr>
          <p:cNvPr id="7" name="PoljeZBesedilom 6">
            <a:extLst>
              <a:ext uri="{FF2B5EF4-FFF2-40B4-BE49-F238E27FC236}">
                <a16:creationId xmlns:a16="http://schemas.microsoft.com/office/drawing/2014/main" id="{B895158D-31FD-137E-4069-D39C1D09A9BD}"/>
              </a:ext>
            </a:extLst>
          </p:cNvPr>
          <p:cNvSpPr txBox="1"/>
          <p:nvPr/>
        </p:nvSpPr>
        <p:spPr>
          <a:xfrm>
            <a:off x="1762738" y="3740169"/>
            <a:ext cx="2362200" cy="461665"/>
          </a:xfrm>
          <a:prstGeom prst="rect">
            <a:avLst/>
          </a:prstGeom>
          <a:noFill/>
        </p:spPr>
        <p:txBody>
          <a:bodyPr wrap="square">
            <a:spAutoFit/>
          </a:bodyPr>
          <a:lstStyle/>
          <a:p>
            <a:pPr algn="ctr"/>
            <a:r>
              <a:rPr lang="en-US" sz="2400" b="0" i="0" dirty="0" err="1">
                <a:solidFill>
                  <a:srgbClr val="B05894"/>
                </a:solidFill>
                <a:effectLst/>
                <a:latin typeface="preplyinterv"/>
              </a:rPr>
              <a:t>Infórmese</a:t>
            </a:r>
            <a:endParaRPr lang="en-US" sz="2400" b="0" i="0" dirty="0">
              <a:solidFill>
                <a:srgbClr val="B05894"/>
              </a:solidFill>
              <a:effectLst/>
              <a:latin typeface="preplyinterv"/>
            </a:endParaRPr>
          </a:p>
        </p:txBody>
      </p:sp>
      <p:pic>
        <p:nvPicPr>
          <p:cNvPr id="8" name="Slika 7">
            <a:extLst>
              <a:ext uri="{FF2B5EF4-FFF2-40B4-BE49-F238E27FC236}">
                <a16:creationId xmlns:a16="http://schemas.microsoft.com/office/drawing/2014/main" id="{CE17D125-C20E-C6D1-EB59-D9401E7708A9}"/>
              </a:ext>
            </a:extLst>
          </p:cNvPr>
          <p:cNvPicPr>
            <a:picLocks noChangeAspect="1"/>
          </p:cNvPicPr>
          <p:nvPr/>
        </p:nvPicPr>
        <p:blipFill>
          <a:blip r:embed="rId2"/>
          <a:stretch>
            <a:fillRect/>
          </a:stretch>
        </p:blipFill>
        <p:spPr>
          <a:xfrm>
            <a:off x="6461526" y="3467099"/>
            <a:ext cx="5270717" cy="3200401"/>
          </a:xfrm>
          <a:prstGeom prst="rect">
            <a:avLst/>
          </a:prstGeom>
        </p:spPr>
      </p:pic>
      <p:pic>
        <p:nvPicPr>
          <p:cNvPr id="9" name="Slika 8">
            <a:extLst>
              <a:ext uri="{FF2B5EF4-FFF2-40B4-BE49-F238E27FC236}">
                <a16:creationId xmlns:a16="http://schemas.microsoft.com/office/drawing/2014/main" id="{5872198D-B814-D215-67BC-6D74EE235152}"/>
              </a:ext>
            </a:extLst>
          </p:cNvPr>
          <p:cNvPicPr>
            <a:picLocks noChangeAspect="1"/>
          </p:cNvPicPr>
          <p:nvPr/>
        </p:nvPicPr>
        <p:blipFill>
          <a:blip r:embed="rId2"/>
          <a:stretch>
            <a:fillRect/>
          </a:stretch>
        </p:blipFill>
        <p:spPr>
          <a:xfrm>
            <a:off x="12531762" y="3441424"/>
            <a:ext cx="5322115" cy="3231610"/>
          </a:xfrm>
          <a:prstGeom prst="rect">
            <a:avLst/>
          </a:prstGeom>
        </p:spPr>
      </p:pic>
      <p:sp>
        <p:nvSpPr>
          <p:cNvPr id="11" name="PoljeZBesedilom 10">
            <a:extLst>
              <a:ext uri="{FF2B5EF4-FFF2-40B4-BE49-F238E27FC236}">
                <a16:creationId xmlns:a16="http://schemas.microsoft.com/office/drawing/2014/main" id="{1043D3BC-0CED-2E95-0C1F-7C8B9E03CA7C}"/>
              </a:ext>
            </a:extLst>
          </p:cNvPr>
          <p:cNvSpPr txBox="1"/>
          <p:nvPr/>
        </p:nvSpPr>
        <p:spPr>
          <a:xfrm>
            <a:off x="7886191" y="3740168"/>
            <a:ext cx="25908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B05894"/>
                </a:solidFill>
                <a:latin typeface="preplyinterv"/>
              </a:rPr>
              <a:t>Aprenda</a:t>
            </a:r>
            <a:r>
              <a:rPr lang="en-US" sz="2400" dirty="0">
                <a:solidFill>
                  <a:srgbClr val="B05894"/>
                </a:solidFill>
                <a:latin typeface="preplyinterv"/>
              </a:rPr>
              <a:t> un </a:t>
            </a:r>
            <a:r>
              <a:rPr lang="en-US" sz="2400" dirty="0" err="1">
                <a:solidFill>
                  <a:srgbClr val="B05894"/>
                </a:solidFill>
                <a:latin typeface="preplyinterv"/>
              </a:rPr>
              <a:t>idioma</a:t>
            </a:r>
            <a:endParaRPr kumimoji="0" lang="en-US" sz="2400" b="0" i="0" u="none" strike="noStrike" kern="1200" cap="none" spc="0" normalizeH="0" baseline="0" noProof="0" dirty="0">
              <a:ln>
                <a:noFill/>
              </a:ln>
              <a:solidFill>
                <a:srgbClr val="B05894"/>
              </a:solidFill>
              <a:effectLst/>
              <a:uLnTx/>
              <a:uFillTx/>
              <a:latin typeface="preplyinterv"/>
              <a:ea typeface="+mn-ea"/>
              <a:cs typeface="+mn-cs"/>
            </a:endParaRPr>
          </a:p>
        </p:txBody>
      </p:sp>
      <p:sp>
        <p:nvSpPr>
          <p:cNvPr id="13" name="PoljeZBesedilom 12">
            <a:extLst>
              <a:ext uri="{FF2B5EF4-FFF2-40B4-BE49-F238E27FC236}">
                <a16:creationId xmlns:a16="http://schemas.microsoft.com/office/drawing/2014/main" id="{64898AF2-2A6F-4887-05F0-5A4F7446B095}"/>
              </a:ext>
            </a:extLst>
          </p:cNvPr>
          <p:cNvSpPr txBox="1"/>
          <p:nvPr/>
        </p:nvSpPr>
        <p:spPr>
          <a:xfrm>
            <a:off x="13590266" y="3696296"/>
            <a:ext cx="371364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rgbClr val="B05894"/>
                </a:solidFill>
                <a:latin typeface="preplyinterv"/>
              </a:rPr>
              <a:t>Sea consciente de la comunicación no verbal</a:t>
            </a:r>
            <a:r>
              <a:rPr lang="en-US" sz="2400" dirty="0">
                <a:solidFill>
                  <a:srgbClr val="B05894"/>
                </a:solidFill>
                <a:latin typeface="preplyinterv"/>
              </a:rPr>
              <a:t> </a:t>
            </a:r>
            <a:endParaRPr kumimoji="0" lang="en-US" sz="2400" b="0" i="0" u="none" strike="noStrike" kern="1200" cap="none" spc="0" normalizeH="0" baseline="0" noProof="0" dirty="0">
              <a:ln>
                <a:noFill/>
              </a:ln>
              <a:solidFill>
                <a:srgbClr val="B05894"/>
              </a:solidFill>
              <a:effectLst/>
              <a:uLnTx/>
              <a:uFillTx/>
              <a:latin typeface="preplyinterv"/>
              <a:ea typeface="+mn-ea"/>
              <a:cs typeface="+mn-cs"/>
            </a:endParaRPr>
          </a:p>
        </p:txBody>
      </p:sp>
      <p:sp>
        <p:nvSpPr>
          <p:cNvPr id="15" name="PoljeZBesedilom 14">
            <a:extLst>
              <a:ext uri="{FF2B5EF4-FFF2-40B4-BE49-F238E27FC236}">
                <a16:creationId xmlns:a16="http://schemas.microsoft.com/office/drawing/2014/main" id="{D5A0BA8F-2F33-DFE8-564A-95B9ECFE5339}"/>
              </a:ext>
            </a:extLst>
          </p:cNvPr>
          <p:cNvSpPr txBox="1"/>
          <p:nvPr/>
        </p:nvSpPr>
        <p:spPr>
          <a:xfrm>
            <a:off x="791049" y="4681834"/>
            <a:ext cx="4466751" cy="1200329"/>
          </a:xfrm>
          <a:prstGeom prst="rect">
            <a:avLst/>
          </a:prstGeom>
          <a:noFill/>
        </p:spPr>
        <p:txBody>
          <a:bodyPr wrap="square">
            <a:spAutoFit/>
          </a:bodyPr>
          <a:lstStyle/>
          <a:p>
            <a:r>
              <a:rPr lang="es-ES" b="1" i="0" dirty="0">
                <a:effectLst/>
                <a:latin typeface="preplyinterv"/>
              </a:rPr>
              <a:t>Informarse a través de la comunicación puede ayudarle a completar su visión de las distintas culturas y a abordar cada interacción con una mentalidad abierta.</a:t>
            </a:r>
            <a:endParaRPr lang="en-SI" b="1" dirty="0"/>
          </a:p>
        </p:txBody>
      </p:sp>
      <p:sp>
        <p:nvSpPr>
          <p:cNvPr id="17" name="PoljeZBesedilom 16">
            <a:extLst>
              <a:ext uri="{FF2B5EF4-FFF2-40B4-BE49-F238E27FC236}">
                <a16:creationId xmlns:a16="http://schemas.microsoft.com/office/drawing/2014/main" id="{09A78C19-9445-0760-ABB3-92191EE14BA0}"/>
              </a:ext>
            </a:extLst>
          </p:cNvPr>
          <p:cNvSpPr txBox="1"/>
          <p:nvPr/>
        </p:nvSpPr>
        <p:spPr>
          <a:xfrm>
            <a:off x="6895591" y="4474902"/>
            <a:ext cx="4572000" cy="1477328"/>
          </a:xfrm>
          <a:prstGeom prst="rect">
            <a:avLst/>
          </a:prstGeom>
          <a:noFill/>
        </p:spPr>
        <p:txBody>
          <a:bodyPr wrap="square">
            <a:spAutoFit/>
          </a:bodyPr>
          <a:lstStyle/>
          <a:p>
            <a:r>
              <a:rPr lang="es-ES" b="1" i="0" dirty="0">
                <a:effectLst/>
                <a:latin typeface="preplyinterv"/>
              </a:rPr>
              <a:t>El mero hecho de esforzarse por aprender el idioma de otra persona -independientemente del éxito que pueda tener- demuestra que te importa y que te interesa conocer a la otra persona en sus propios términos.</a:t>
            </a:r>
            <a:r>
              <a:rPr lang="en-US" b="1" i="0" dirty="0">
                <a:effectLst/>
                <a:latin typeface="preplyinterv"/>
              </a:rPr>
              <a:t> </a:t>
            </a:r>
            <a:endParaRPr lang="en-SI" b="1" dirty="0"/>
          </a:p>
        </p:txBody>
      </p:sp>
      <p:sp>
        <p:nvSpPr>
          <p:cNvPr id="19" name="PoljeZBesedilom 18">
            <a:extLst>
              <a:ext uri="{FF2B5EF4-FFF2-40B4-BE49-F238E27FC236}">
                <a16:creationId xmlns:a16="http://schemas.microsoft.com/office/drawing/2014/main" id="{8F610F53-7558-9410-267B-72B85F712927}"/>
              </a:ext>
            </a:extLst>
          </p:cNvPr>
          <p:cNvSpPr txBox="1"/>
          <p:nvPr/>
        </p:nvSpPr>
        <p:spPr>
          <a:xfrm>
            <a:off x="12924951" y="4681834"/>
            <a:ext cx="4572000" cy="1200329"/>
          </a:xfrm>
          <a:prstGeom prst="rect">
            <a:avLst/>
          </a:prstGeom>
          <a:noFill/>
        </p:spPr>
        <p:txBody>
          <a:bodyPr wrap="square">
            <a:spAutoFit/>
          </a:bodyPr>
          <a:lstStyle/>
          <a:p>
            <a:r>
              <a:rPr lang="es-ES" b="1" i="0" dirty="0">
                <a:effectLst/>
                <a:latin typeface="preplyinterv"/>
              </a:rPr>
              <a:t>Numerosos factores no verbales pueden contribuir a orientar la conversación. Por ejemplo, la postura, el contacto visual y el tono de voz.</a:t>
            </a:r>
            <a:r>
              <a:rPr lang="en-US" b="1" i="0" dirty="0">
                <a:effectLst/>
                <a:latin typeface="preplyinterv"/>
              </a:rPr>
              <a:t> </a:t>
            </a:r>
            <a:endParaRPr lang="en-SI" b="1" dirty="0"/>
          </a:p>
        </p:txBody>
      </p:sp>
      <p:sp>
        <p:nvSpPr>
          <p:cNvPr id="14" name="PoljeZBesedilom 8">
            <a:extLst>
              <a:ext uri="{FF2B5EF4-FFF2-40B4-BE49-F238E27FC236}">
                <a16:creationId xmlns:a16="http://schemas.microsoft.com/office/drawing/2014/main" id="{CBF0C34A-58EB-4ECB-BF0F-FE74AFB973F1}"/>
              </a:ext>
            </a:extLst>
          </p:cNvPr>
          <p:cNvSpPr txBox="1"/>
          <p:nvPr/>
        </p:nvSpPr>
        <p:spPr>
          <a:xfrm>
            <a:off x="1145177" y="1602721"/>
            <a:ext cx="9753600" cy="523220"/>
          </a:xfrm>
          <a:prstGeom prst="rect">
            <a:avLst/>
          </a:prstGeom>
          <a:noFill/>
        </p:spPr>
        <p:txBody>
          <a:bodyPr wrap="square">
            <a:spAutoFit/>
          </a:bodyPr>
          <a:lstStyle/>
          <a:p>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6.3: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Mejore</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su</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negocio</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intercultural </a:t>
            </a:r>
          </a:p>
        </p:txBody>
      </p:sp>
    </p:spTree>
    <p:extLst>
      <p:ext uri="{BB962C8B-B14F-4D97-AF65-F5344CB8AC3E}">
        <p14:creationId xmlns:p14="http://schemas.microsoft.com/office/powerpoint/2010/main" val="813798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lika 9">
            <a:extLst>
              <a:ext uri="{FF2B5EF4-FFF2-40B4-BE49-F238E27FC236}">
                <a16:creationId xmlns:a16="http://schemas.microsoft.com/office/drawing/2014/main" id="{52E2DD3F-8EAB-BDE5-0D48-48C58C9502D0}"/>
              </a:ext>
            </a:extLst>
          </p:cNvPr>
          <p:cNvPicPr>
            <a:picLocks noChangeAspect="1"/>
          </p:cNvPicPr>
          <p:nvPr/>
        </p:nvPicPr>
        <p:blipFill>
          <a:blip r:embed="rId2"/>
          <a:stretch>
            <a:fillRect/>
          </a:stretch>
        </p:blipFill>
        <p:spPr>
          <a:xfrm>
            <a:off x="1231549" y="4762500"/>
            <a:ext cx="4152667" cy="2706419"/>
          </a:xfrm>
          <a:prstGeom prst="rect">
            <a:avLst/>
          </a:prstGeom>
        </p:spPr>
      </p:pic>
      <p:pic>
        <p:nvPicPr>
          <p:cNvPr id="11" name="Slika 10">
            <a:extLst>
              <a:ext uri="{FF2B5EF4-FFF2-40B4-BE49-F238E27FC236}">
                <a16:creationId xmlns:a16="http://schemas.microsoft.com/office/drawing/2014/main" id="{CCDDCBFE-E169-F54A-33C6-1C6FFD54A017}"/>
              </a:ext>
            </a:extLst>
          </p:cNvPr>
          <p:cNvPicPr>
            <a:picLocks noChangeAspect="1"/>
          </p:cNvPicPr>
          <p:nvPr/>
        </p:nvPicPr>
        <p:blipFill>
          <a:blip r:embed="rId2"/>
          <a:stretch>
            <a:fillRect/>
          </a:stretch>
        </p:blipFill>
        <p:spPr>
          <a:xfrm>
            <a:off x="6914546" y="4741571"/>
            <a:ext cx="4084310" cy="2601712"/>
          </a:xfrm>
          <a:prstGeom prst="rect">
            <a:avLst/>
          </a:prstGeom>
        </p:spPr>
      </p:pic>
      <p:pic>
        <p:nvPicPr>
          <p:cNvPr id="12" name="Slika 11">
            <a:extLst>
              <a:ext uri="{FF2B5EF4-FFF2-40B4-BE49-F238E27FC236}">
                <a16:creationId xmlns:a16="http://schemas.microsoft.com/office/drawing/2014/main" id="{A4FEF98F-A490-8FB9-073D-8FB5F865C826}"/>
              </a:ext>
            </a:extLst>
          </p:cNvPr>
          <p:cNvPicPr>
            <a:picLocks noChangeAspect="1"/>
          </p:cNvPicPr>
          <p:nvPr/>
        </p:nvPicPr>
        <p:blipFill>
          <a:blip r:embed="rId2"/>
          <a:stretch>
            <a:fillRect/>
          </a:stretch>
        </p:blipFill>
        <p:spPr>
          <a:xfrm>
            <a:off x="12873305" y="4741101"/>
            <a:ext cx="4183146" cy="2727818"/>
          </a:xfrm>
          <a:prstGeom prst="rect">
            <a:avLst/>
          </a:prstGeom>
        </p:spPr>
      </p:pic>
      <p:sp>
        <p:nvSpPr>
          <p:cNvPr id="3" name="PoljeZBesedilom 2">
            <a:extLst>
              <a:ext uri="{FF2B5EF4-FFF2-40B4-BE49-F238E27FC236}">
                <a16:creationId xmlns:a16="http://schemas.microsoft.com/office/drawing/2014/main" id="{8A9F78F7-5D9A-735B-9897-290E098B8A43}"/>
              </a:ext>
            </a:extLst>
          </p:cNvPr>
          <p:cNvSpPr txBox="1"/>
          <p:nvPr/>
        </p:nvSpPr>
        <p:spPr>
          <a:xfrm>
            <a:off x="1299905" y="4852818"/>
            <a:ext cx="4183146" cy="261610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La importancia de la comunicación intercultural</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lvl="0">
              <a:defRPr/>
            </a:pPr>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La comunicación intercultural permite a las personas interactuar de forma respetuosa y constructiva.</a:t>
            </a:r>
            <a:endPar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PoljeZBesedilom 4">
            <a:extLst>
              <a:ext uri="{FF2B5EF4-FFF2-40B4-BE49-F238E27FC236}">
                <a16:creationId xmlns:a16="http://schemas.microsoft.com/office/drawing/2014/main" id="{19FD61BE-43F8-C85D-2B00-50167C087853}"/>
              </a:ext>
            </a:extLst>
          </p:cNvPr>
          <p:cNvSpPr txBox="1"/>
          <p:nvPr/>
        </p:nvSpPr>
        <p:spPr>
          <a:xfrm>
            <a:off x="7032866" y="4849552"/>
            <a:ext cx="3787533" cy="2308324"/>
          </a:xfrm>
          <a:prstGeom prst="rect">
            <a:avLst/>
          </a:prstGeom>
          <a:noFill/>
        </p:spPr>
        <p:txBody>
          <a:bodyPr wrap="square">
            <a:spAutoFit/>
          </a:bodyPr>
          <a:lstStyle/>
          <a:p>
            <a:pPr algn="ctr">
              <a:defRPr/>
            </a:pP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Barreras</a:t>
            </a:r>
          </a:p>
          <a:p>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Numerosas barreras de comunicación pueden amenazar la integridad de una organización</a:t>
            </a:r>
            <a:r>
              <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n-SI"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PoljeZBesedilom 6">
            <a:extLst>
              <a:ext uri="{FF2B5EF4-FFF2-40B4-BE49-F238E27FC236}">
                <a16:creationId xmlns:a16="http://schemas.microsoft.com/office/drawing/2014/main" id="{687FA34F-E6A0-725A-CA0B-FB952004D40F}"/>
              </a:ext>
            </a:extLst>
          </p:cNvPr>
          <p:cNvSpPr txBox="1"/>
          <p:nvPr/>
        </p:nvSpPr>
        <p:spPr>
          <a:xfrm>
            <a:off x="12903785" y="4849552"/>
            <a:ext cx="4152666" cy="2585323"/>
          </a:xfrm>
          <a:prstGeom prst="rect">
            <a:avLst/>
          </a:prstGeom>
          <a:noFill/>
        </p:spPr>
        <p:txBody>
          <a:bodyPr wrap="square">
            <a:spAutoFit/>
          </a:bodyPr>
          <a:lstStyle/>
          <a:p>
            <a:pPr algn="ctr">
              <a:defRPr/>
            </a:pP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Mejore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su</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negocio</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intercultural </a:t>
            </a:r>
          </a:p>
          <a:p>
            <a:endParaRPr lang="en-U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lvl="0">
              <a:defRPr/>
            </a:pPr>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Fórmese </a:t>
            </a:r>
          </a:p>
          <a:p>
            <a:pPr lvl="0">
              <a:defRPr/>
            </a:pPr>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Aprenda un idioma </a:t>
            </a:r>
          </a:p>
          <a:p>
            <a:pPr lvl="0">
              <a:defRPr/>
            </a:pPr>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Sea consciente de la comunicación no verbal </a:t>
            </a:r>
            <a:endParaRPr lang="en-SI" dirty="0">
              <a:solidFill>
                <a:srgbClr val="B05894"/>
              </a:solidFill>
            </a:endParaRPr>
          </a:p>
        </p:txBody>
      </p:sp>
      <p:sp>
        <p:nvSpPr>
          <p:cNvPr id="13" name="CuadroTexto 12">
            <a:extLst>
              <a:ext uri="{FF2B5EF4-FFF2-40B4-BE49-F238E27FC236}">
                <a16:creationId xmlns:a16="http://schemas.microsoft.com/office/drawing/2014/main" id="{B6F01A96-188F-4FC1-8D14-15D12C08329C}"/>
              </a:ext>
            </a:extLst>
          </p:cNvPr>
          <p:cNvSpPr txBox="1"/>
          <p:nvPr/>
        </p:nvSpPr>
        <p:spPr>
          <a:xfrm>
            <a:off x="1269649" y="1485900"/>
            <a:ext cx="2616551" cy="707886"/>
          </a:xfrm>
          <a:prstGeom prst="rect">
            <a:avLst/>
          </a:prstGeom>
          <a:noFill/>
        </p:spPr>
        <p:txBody>
          <a:bodyPr wrap="square">
            <a:spAutoFit/>
          </a:bodyPr>
          <a:lstStyle/>
          <a:p>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Resumen</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3652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FEDDD99-298F-41D0-922C-4BD6E66D7434}"/>
              </a:ext>
            </a:extLst>
          </p:cNvPr>
          <p:cNvSpPr txBox="1"/>
          <p:nvPr/>
        </p:nvSpPr>
        <p:spPr>
          <a:xfrm>
            <a:off x="5867400" y="6210300"/>
            <a:ext cx="54102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5"/>
              </a:spcBef>
              <a:spcAft>
                <a:spcPts val="0"/>
              </a:spcAft>
              <a:buClrTx/>
              <a:buSzTx/>
              <a:buFontTx/>
              <a:buNone/>
              <a:tabLst>
                <a:tab pos="1205230" algn="l"/>
                <a:tab pos="1926589" algn="l"/>
                <a:tab pos="2915920" algn="l"/>
                <a:tab pos="3444875" algn="l"/>
                <a:tab pos="4383405" algn="l"/>
                <a:tab pos="6796405" algn="l"/>
              </a:tabLst>
              <a:defRPr/>
            </a:pPr>
            <a:r>
              <a:rPr lang="en-US" sz="8000" b="1" spc="-114"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¡Gracias!</a:t>
            </a:r>
            <a:endParaRPr kumimoji="0" lang="en-US" sz="80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0F2D4F1C-F8EC-67AC-1392-9E090DDB8BD5}"/>
              </a:ext>
            </a:extLst>
          </p:cNvPr>
          <p:cNvSpPr txBox="1"/>
          <p:nvPr/>
        </p:nvSpPr>
        <p:spPr>
          <a:xfrm>
            <a:off x="4229100" y="5753100"/>
            <a:ext cx="9144000" cy="461665"/>
          </a:xfrm>
          <a:prstGeom prst="rect">
            <a:avLst/>
          </a:prstGeom>
          <a:noFill/>
        </p:spPr>
        <p:txBody>
          <a:bodyPr wrap="square">
            <a:spAutoFit/>
          </a:bodyPr>
          <a:lstStyle/>
          <a:p>
            <a:pPr marL="2416810" marR="2413635" algn="ctr">
              <a:spcBef>
                <a:spcPts val="415"/>
              </a:spcBef>
              <a:spcAft>
                <a:spcPts val="0"/>
              </a:spcAft>
            </a:pPr>
            <a:r>
              <a:rPr lang="en-US" sz="2400" b="1" u="sng" dirty="0">
                <a:solidFill>
                  <a:srgbClr val="B05894"/>
                </a:solidFill>
                <a:effectLst/>
                <a:latin typeface="Microsoft Sans Serif" panose="020B0604020202020204" pitchFamily="34" charset="0"/>
                <a:ea typeface="Microsoft Sans Serif" panose="020B0604020202020204" pitchFamily="34" charset="0"/>
                <a:hlinkClick r:id="rId2">
                  <a:extLst>
                    <a:ext uri="{A12FA001-AC4F-418D-AE19-62706E023703}">
                      <ahyp:hlinkClr xmlns:ahyp="http://schemas.microsoft.com/office/drawing/2018/hyperlinkcolor" val="tx"/>
                    </a:ext>
                  </a:extLst>
                </a:hlinkClick>
              </a:rPr>
              <a:t>e4f-network.eu</a:t>
            </a:r>
            <a:endParaRPr lang="es-ES" sz="2400" u="sng" dirty="0">
              <a:solidFill>
                <a:srgbClr val="B05894"/>
              </a:solidFill>
              <a:effectLst/>
              <a:latin typeface="Microsoft Sans Serif" panose="020B0604020202020204" pitchFamily="34" charset="0"/>
              <a:ea typeface="Microsoft Sans Serif" panose="020B0604020202020204" pitchFamily="34" charset="0"/>
            </a:endParaRPr>
          </a:p>
        </p:txBody>
      </p:sp>
      <p:pic>
        <p:nvPicPr>
          <p:cNvPr id="5" name="Imagen 4">
            <a:extLst>
              <a:ext uri="{FF2B5EF4-FFF2-40B4-BE49-F238E27FC236}">
                <a16:creationId xmlns:a16="http://schemas.microsoft.com/office/drawing/2014/main" id="{1736C23D-C0FE-4FF2-9AEE-09FEB0A76891}"/>
              </a:ext>
            </a:extLst>
          </p:cNvPr>
          <p:cNvPicPr>
            <a:picLocks noChangeAspect="1"/>
          </p:cNvPicPr>
          <p:nvPr/>
        </p:nvPicPr>
        <p:blipFill>
          <a:blip r:embed="rId3"/>
          <a:stretch>
            <a:fillRect/>
          </a:stretch>
        </p:blipFill>
        <p:spPr>
          <a:xfrm>
            <a:off x="7239000" y="5748635"/>
            <a:ext cx="472319" cy="461665"/>
          </a:xfrm>
          <a:prstGeom prst="rect">
            <a:avLst/>
          </a:prstGeom>
        </p:spPr>
      </p:pic>
    </p:spTree>
    <p:extLst>
      <p:ext uri="{BB962C8B-B14F-4D97-AF65-F5344CB8AC3E}">
        <p14:creationId xmlns:p14="http://schemas.microsoft.com/office/powerpoint/2010/main" val="1779892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FD79239-ADE2-4DC9-875C-DD0088D1160B}"/>
              </a:ext>
            </a:extLst>
          </p:cNvPr>
          <p:cNvSpPr txBox="1"/>
          <p:nvPr/>
        </p:nvSpPr>
        <p:spPr>
          <a:xfrm>
            <a:off x="1524000" y="1533585"/>
            <a:ext cx="2743200" cy="707886"/>
          </a:xfrm>
          <a:prstGeom prst="rect">
            <a:avLst/>
          </a:prstGeom>
          <a:noFill/>
        </p:spPr>
        <p:txBody>
          <a:bodyPr wrap="square" rtlCol="0">
            <a:spAutoFit/>
          </a:bodyPr>
          <a:lstStyle/>
          <a:p>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Índice</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CuadroTexto 3">
            <a:extLst>
              <a:ext uri="{FF2B5EF4-FFF2-40B4-BE49-F238E27FC236}">
                <a16:creationId xmlns:a16="http://schemas.microsoft.com/office/drawing/2014/main" id="{C7C9F896-2DB9-4A46-BF95-8A9C26C19FE9}"/>
              </a:ext>
            </a:extLst>
          </p:cNvPr>
          <p:cNvSpPr txBox="1"/>
          <p:nvPr/>
        </p:nvSpPr>
        <p:spPr>
          <a:xfrm>
            <a:off x="2216727" y="2906199"/>
            <a:ext cx="2583873" cy="369332"/>
          </a:xfrm>
          <a:prstGeom prst="rect">
            <a:avLst/>
          </a:prstGeom>
          <a:noFill/>
        </p:spPr>
        <p:txBody>
          <a:bodyPr wrap="square" rtlCol="0">
            <a:spAutoFit/>
          </a:bodyPr>
          <a:lstStyle/>
          <a:p>
            <a:r>
              <a:rPr lang="en-U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1 </a:t>
            </a:r>
            <a:r>
              <a:rPr lang="en-US"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Introducción</a:t>
            </a:r>
            <a:endParaRPr lang="en-U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6383C766-C59A-4336-B14B-5E1B269C5395}"/>
              </a:ext>
            </a:extLst>
          </p:cNvPr>
          <p:cNvSpPr txBox="1"/>
          <p:nvPr/>
        </p:nvSpPr>
        <p:spPr>
          <a:xfrm>
            <a:off x="6778866" y="2926029"/>
            <a:ext cx="4574934" cy="369332"/>
          </a:xfrm>
          <a:prstGeom prst="rect">
            <a:avLst/>
          </a:prstGeom>
          <a:noFill/>
        </p:spPr>
        <p:txBody>
          <a:bodyPr wrap="square" rtlCol="0">
            <a:spAutoFit/>
          </a:bodyPr>
          <a:lstStyle/>
          <a:p>
            <a:r>
              <a:rPr lang="es-E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2 Estar abierto a las posibilidades</a:t>
            </a:r>
            <a:r>
              <a:rPr lang="en-U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7" name="CuadroTexto 6">
            <a:extLst>
              <a:ext uri="{FF2B5EF4-FFF2-40B4-BE49-F238E27FC236}">
                <a16:creationId xmlns:a16="http://schemas.microsoft.com/office/drawing/2014/main" id="{899353FE-8C02-491A-97E3-0F609EE7C293}"/>
              </a:ext>
            </a:extLst>
          </p:cNvPr>
          <p:cNvSpPr txBox="1"/>
          <p:nvPr/>
        </p:nvSpPr>
        <p:spPr>
          <a:xfrm>
            <a:off x="2216727" y="3494007"/>
            <a:ext cx="2935381" cy="369332"/>
          </a:xfrm>
          <a:prstGeom prst="rect">
            <a:avLst/>
          </a:prstGeom>
          <a:noFill/>
        </p:spPr>
        <p:txBody>
          <a:bodyPr wrap="square" rtlCol="0">
            <a:spAutoFit/>
          </a:bodyPr>
          <a:lstStyle/>
          <a:p>
            <a:r>
              <a:rPr lang="en-US" dirty="0" err="1">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 1.2 </a:t>
            </a:r>
            <a:r>
              <a:rPr lang="en-US" dirty="0" err="1">
                <a:latin typeface="Microsoft Sans Serif" panose="020B0604020202020204" pitchFamily="34" charset="0"/>
                <a:ea typeface="Microsoft Sans Serif" panose="020B0604020202020204" pitchFamily="34" charset="0"/>
                <a:cs typeface="Microsoft Sans Serif" panose="020B0604020202020204" pitchFamily="34" charset="0"/>
              </a:rPr>
              <a:t>Introducción</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5" name="object 2">
            <a:extLst>
              <a:ext uri="{FF2B5EF4-FFF2-40B4-BE49-F238E27FC236}">
                <a16:creationId xmlns:a16="http://schemas.microsoft.com/office/drawing/2014/main" id="{0351A207-7EF1-46BA-953B-CECF6A0A5CE6}"/>
              </a:ext>
            </a:extLst>
          </p:cNvPr>
          <p:cNvPicPr/>
          <p:nvPr/>
        </p:nvPicPr>
        <p:blipFill>
          <a:blip r:embed="rId2" cstate="print"/>
          <a:stretch>
            <a:fillRect/>
          </a:stretch>
        </p:blipFill>
        <p:spPr>
          <a:xfrm>
            <a:off x="1568666" y="2894818"/>
            <a:ext cx="435185" cy="510356"/>
          </a:xfrm>
          <a:prstGeom prst="rect">
            <a:avLst/>
          </a:prstGeom>
        </p:spPr>
      </p:pic>
      <p:pic>
        <p:nvPicPr>
          <p:cNvPr id="16" name="object 2">
            <a:extLst>
              <a:ext uri="{FF2B5EF4-FFF2-40B4-BE49-F238E27FC236}">
                <a16:creationId xmlns:a16="http://schemas.microsoft.com/office/drawing/2014/main" id="{621B329D-F6F5-4D0C-ADF3-EF47DC304EEA}"/>
              </a:ext>
            </a:extLst>
          </p:cNvPr>
          <p:cNvPicPr/>
          <p:nvPr/>
        </p:nvPicPr>
        <p:blipFill>
          <a:blip r:embed="rId2" cstate="print"/>
          <a:stretch>
            <a:fillRect/>
          </a:stretch>
        </p:blipFill>
        <p:spPr>
          <a:xfrm>
            <a:off x="6239478" y="2895446"/>
            <a:ext cx="435185" cy="510356"/>
          </a:xfrm>
          <a:prstGeom prst="rect">
            <a:avLst/>
          </a:prstGeom>
        </p:spPr>
      </p:pic>
      <p:sp>
        <p:nvSpPr>
          <p:cNvPr id="13" name="CuadroTexto 12">
            <a:extLst>
              <a:ext uri="{FF2B5EF4-FFF2-40B4-BE49-F238E27FC236}">
                <a16:creationId xmlns:a16="http://schemas.microsoft.com/office/drawing/2014/main" id="{F0DB9897-ED82-660D-3C08-1180E17A8EFA}"/>
              </a:ext>
            </a:extLst>
          </p:cNvPr>
          <p:cNvSpPr txBox="1"/>
          <p:nvPr/>
        </p:nvSpPr>
        <p:spPr>
          <a:xfrm>
            <a:off x="2216727" y="3950306"/>
            <a:ext cx="2935381" cy="369332"/>
          </a:xfrm>
          <a:prstGeom prst="rect">
            <a:avLst/>
          </a:prstGeom>
          <a:noFill/>
        </p:spPr>
        <p:txBody>
          <a:bodyPr wrap="square" rtlCol="0">
            <a:spAutoFit/>
          </a:bodyPr>
          <a:lstStyle/>
          <a:p>
            <a:r>
              <a:rPr lang="en-US" dirty="0" err="1">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 1.2 </a:t>
            </a:r>
            <a:r>
              <a:rPr lang="en-US" dirty="0" err="1">
                <a:latin typeface="Microsoft Sans Serif" panose="020B0604020202020204" pitchFamily="34" charset="0"/>
                <a:ea typeface="Microsoft Sans Serif" panose="020B0604020202020204" pitchFamily="34" charset="0"/>
                <a:cs typeface="Microsoft Sans Serif" panose="020B0604020202020204" pitchFamily="34" charset="0"/>
              </a:rPr>
              <a:t>Objetivos</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4" name="CuadroTexto 13">
            <a:extLst>
              <a:ext uri="{FF2B5EF4-FFF2-40B4-BE49-F238E27FC236}">
                <a16:creationId xmlns:a16="http://schemas.microsoft.com/office/drawing/2014/main" id="{7F77CB1B-8613-54E6-8C61-B8ACA7CDEF83}"/>
              </a:ext>
            </a:extLst>
          </p:cNvPr>
          <p:cNvSpPr txBox="1"/>
          <p:nvPr/>
        </p:nvSpPr>
        <p:spPr>
          <a:xfrm>
            <a:off x="2219632" y="4395152"/>
            <a:ext cx="2935381" cy="369332"/>
          </a:xfrm>
          <a:prstGeom prst="rect">
            <a:avLst/>
          </a:prstGeom>
          <a:noFill/>
        </p:spPr>
        <p:txBody>
          <a:bodyPr wrap="square" rtlCol="0">
            <a:spAutoFit/>
          </a:bodyPr>
          <a:lstStyle/>
          <a:p>
            <a:r>
              <a:rPr lang="en-US" dirty="0" err="1">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 1.3 Meta</a:t>
            </a:r>
          </a:p>
        </p:txBody>
      </p:sp>
      <p:sp>
        <p:nvSpPr>
          <p:cNvPr id="18" name="CuadroTexto 17">
            <a:extLst>
              <a:ext uri="{FF2B5EF4-FFF2-40B4-BE49-F238E27FC236}">
                <a16:creationId xmlns:a16="http://schemas.microsoft.com/office/drawing/2014/main" id="{F3D6F67C-11DB-7F03-2A11-BF445163F9F6}"/>
              </a:ext>
            </a:extLst>
          </p:cNvPr>
          <p:cNvSpPr txBox="1"/>
          <p:nvPr/>
        </p:nvSpPr>
        <p:spPr>
          <a:xfrm>
            <a:off x="6857039" y="3413043"/>
            <a:ext cx="3582361" cy="369332"/>
          </a:xfrm>
          <a:prstGeom prst="rect">
            <a:avLst/>
          </a:prstGeom>
          <a:noFill/>
        </p:spPr>
        <p:txBody>
          <a:bodyPr wrap="square" rtlCol="0">
            <a:spAutoFit/>
          </a:bodyPr>
          <a:lstStyle/>
          <a:p>
            <a:r>
              <a:rPr lang="es-ES" dirty="0">
                <a:latin typeface="Microsoft Sans Serif" panose="020B0604020202020204" pitchFamily="34" charset="0"/>
                <a:ea typeface="Microsoft Sans Serif" panose="020B0604020202020204" pitchFamily="34" charset="0"/>
                <a:cs typeface="Microsoft Sans Serif" panose="020B0604020202020204" pitchFamily="34" charset="0"/>
              </a:rPr>
              <a:t>Sección 2.1 Lograr el crecimiento</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9" name="CuadroTexto 18">
            <a:extLst>
              <a:ext uri="{FF2B5EF4-FFF2-40B4-BE49-F238E27FC236}">
                <a16:creationId xmlns:a16="http://schemas.microsoft.com/office/drawing/2014/main" id="{6B0F7FDF-5CBC-E900-C860-50622CFB529A}"/>
              </a:ext>
            </a:extLst>
          </p:cNvPr>
          <p:cNvSpPr txBox="1"/>
          <p:nvPr/>
        </p:nvSpPr>
        <p:spPr>
          <a:xfrm>
            <a:off x="6857039" y="3869342"/>
            <a:ext cx="3810961" cy="369332"/>
          </a:xfrm>
          <a:prstGeom prst="rect">
            <a:avLst/>
          </a:prstGeom>
          <a:noFill/>
        </p:spPr>
        <p:txBody>
          <a:bodyPr wrap="square" rtlCol="0">
            <a:spAutoFit/>
          </a:bodyPr>
          <a:lstStyle/>
          <a:p>
            <a:r>
              <a:rPr lang="es-ES" dirty="0">
                <a:latin typeface="Microsoft Sans Serif" panose="020B0604020202020204" pitchFamily="34" charset="0"/>
                <a:ea typeface="Microsoft Sans Serif" panose="020B0604020202020204" pitchFamily="34" charset="0"/>
                <a:cs typeface="Microsoft Sans Serif" panose="020B0604020202020204" pitchFamily="34" charset="0"/>
              </a:rPr>
              <a:t>Sección 2.2 Mejorar la rentabilidad</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0" name="CuadroTexto 19">
            <a:extLst>
              <a:ext uri="{FF2B5EF4-FFF2-40B4-BE49-F238E27FC236}">
                <a16:creationId xmlns:a16="http://schemas.microsoft.com/office/drawing/2014/main" id="{B89EC2C6-D583-10AD-C79A-2634F76ECF68}"/>
              </a:ext>
            </a:extLst>
          </p:cNvPr>
          <p:cNvSpPr txBox="1"/>
          <p:nvPr/>
        </p:nvSpPr>
        <p:spPr>
          <a:xfrm>
            <a:off x="6855586" y="4319638"/>
            <a:ext cx="4498214" cy="369332"/>
          </a:xfrm>
          <a:prstGeom prst="rect">
            <a:avLst/>
          </a:prstGeom>
          <a:noFill/>
        </p:spPr>
        <p:txBody>
          <a:bodyPr wrap="square" rtlCol="0">
            <a:spAutoFit/>
          </a:bodyPr>
          <a:lstStyle/>
          <a:p>
            <a:r>
              <a:rPr lang="es-ES" dirty="0">
                <a:latin typeface="Microsoft Sans Serif" panose="020B0604020202020204" pitchFamily="34" charset="0"/>
                <a:ea typeface="Microsoft Sans Serif" panose="020B0604020202020204" pitchFamily="34" charset="0"/>
                <a:cs typeface="Microsoft Sans Serif" panose="020B0604020202020204" pitchFamily="34" charset="0"/>
              </a:rPr>
              <a:t>Sección 2.3 Aumentar la competitividad</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1" name="CuadroTexto 20">
            <a:extLst>
              <a:ext uri="{FF2B5EF4-FFF2-40B4-BE49-F238E27FC236}">
                <a16:creationId xmlns:a16="http://schemas.microsoft.com/office/drawing/2014/main" id="{F55AED91-6BB3-390F-EEC2-00D8479C7708}"/>
              </a:ext>
            </a:extLst>
          </p:cNvPr>
          <p:cNvSpPr txBox="1"/>
          <p:nvPr/>
        </p:nvSpPr>
        <p:spPr>
          <a:xfrm>
            <a:off x="12497699" y="2866661"/>
            <a:ext cx="3429879" cy="584775"/>
          </a:xfrm>
          <a:prstGeom prst="rect">
            <a:avLst/>
          </a:prstGeom>
          <a:noFill/>
        </p:spPr>
        <p:txBody>
          <a:bodyPr wrap="square" rtlCol="0">
            <a:spAutoFit/>
          </a:bodyPr>
          <a:lstStyle/>
          <a:p>
            <a:r>
              <a:rPr lang="es-ES" sz="16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3 Gestión de la entrada en nuevos mercados</a:t>
            </a:r>
            <a:r>
              <a:rPr lang="en-US" sz="16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pic>
        <p:nvPicPr>
          <p:cNvPr id="22" name="object 2">
            <a:extLst>
              <a:ext uri="{FF2B5EF4-FFF2-40B4-BE49-F238E27FC236}">
                <a16:creationId xmlns:a16="http://schemas.microsoft.com/office/drawing/2014/main" id="{3D263EC9-B095-981F-DE9B-C3EA82565089}"/>
              </a:ext>
            </a:extLst>
          </p:cNvPr>
          <p:cNvPicPr/>
          <p:nvPr/>
        </p:nvPicPr>
        <p:blipFill>
          <a:blip r:embed="rId2" cstate="print"/>
          <a:stretch>
            <a:fillRect/>
          </a:stretch>
        </p:blipFill>
        <p:spPr>
          <a:xfrm>
            <a:off x="11995057" y="2855517"/>
            <a:ext cx="435185" cy="510356"/>
          </a:xfrm>
          <a:prstGeom prst="rect">
            <a:avLst/>
          </a:prstGeom>
        </p:spPr>
      </p:pic>
      <p:sp>
        <p:nvSpPr>
          <p:cNvPr id="23" name="CuadroTexto 22">
            <a:extLst>
              <a:ext uri="{FF2B5EF4-FFF2-40B4-BE49-F238E27FC236}">
                <a16:creationId xmlns:a16="http://schemas.microsoft.com/office/drawing/2014/main" id="{EC9468E9-CD30-2F03-B556-BA1E6872F236}"/>
              </a:ext>
            </a:extLst>
          </p:cNvPr>
          <p:cNvSpPr txBox="1"/>
          <p:nvPr/>
        </p:nvSpPr>
        <p:spPr>
          <a:xfrm>
            <a:off x="12497699" y="3470002"/>
            <a:ext cx="4107231" cy="369332"/>
          </a:xfrm>
          <a:prstGeom prst="rect">
            <a:avLst/>
          </a:prstGeom>
          <a:noFill/>
        </p:spPr>
        <p:txBody>
          <a:bodyPr wrap="square" rtlCol="0">
            <a:spAutoFit/>
          </a:bodyPr>
          <a:lstStyle/>
          <a:p>
            <a:r>
              <a:rPr lang="es-ES" dirty="0">
                <a:latin typeface="Microsoft Sans Serif" panose="020B0604020202020204" pitchFamily="34" charset="0"/>
                <a:ea typeface="Microsoft Sans Serif" panose="020B0604020202020204" pitchFamily="34" charset="0"/>
                <a:cs typeface="Microsoft Sans Serif" panose="020B0604020202020204" pitchFamily="34" charset="0"/>
              </a:rPr>
              <a:t>Sección 3.1 Establecer la exportación</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4" name="CuadroTexto 23">
            <a:extLst>
              <a:ext uri="{FF2B5EF4-FFF2-40B4-BE49-F238E27FC236}">
                <a16:creationId xmlns:a16="http://schemas.microsoft.com/office/drawing/2014/main" id="{015957C5-CC62-5F19-0592-BF106074F95E}"/>
              </a:ext>
            </a:extLst>
          </p:cNvPr>
          <p:cNvSpPr txBox="1"/>
          <p:nvPr/>
        </p:nvSpPr>
        <p:spPr>
          <a:xfrm>
            <a:off x="12497697" y="3881544"/>
            <a:ext cx="4107231" cy="369332"/>
          </a:xfrm>
          <a:prstGeom prst="rect">
            <a:avLst/>
          </a:prstGeom>
          <a:noFill/>
        </p:spPr>
        <p:txBody>
          <a:bodyPr wrap="square" rtlCol="0">
            <a:spAutoFit/>
          </a:bodyPr>
          <a:lstStyle/>
          <a:p>
            <a:r>
              <a:rPr lang="es-ES" dirty="0">
                <a:latin typeface="Microsoft Sans Serif" panose="020B0604020202020204" pitchFamily="34" charset="0"/>
                <a:ea typeface="Microsoft Sans Serif" panose="020B0604020202020204" pitchFamily="34" charset="0"/>
                <a:cs typeface="Microsoft Sans Serif" panose="020B0604020202020204" pitchFamily="34" charset="0"/>
              </a:rPr>
              <a:t>Sección 3.2 Utilizar la inversión directa</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5" name="CuadroTexto 24">
            <a:extLst>
              <a:ext uri="{FF2B5EF4-FFF2-40B4-BE49-F238E27FC236}">
                <a16:creationId xmlns:a16="http://schemas.microsoft.com/office/drawing/2014/main" id="{9216AC3D-4E53-97A4-1317-29288B9C440B}"/>
              </a:ext>
            </a:extLst>
          </p:cNvPr>
          <p:cNvSpPr txBox="1"/>
          <p:nvPr/>
        </p:nvSpPr>
        <p:spPr>
          <a:xfrm>
            <a:off x="12497700" y="4325670"/>
            <a:ext cx="4571100" cy="369332"/>
          </a:xfrm>
          <a:prstGeom prst="rect">
            <a:avLst/>
          </a:prstGeom>
          <a:noFill/>
        </p:spPr>
        <p:txBody>
          <a:bodyPr wrap="square" rtlCol="0">
            <a:spAutoFit/>
          </a:bodyPr>
          <a:lstStyle/>
          <a:p>
            <a:r>
              <a:rPr lang="es-ES" dirty="0">
                <a:latin typeface="Microsoft Sans Serif" panose="020B0604020202020204" pitchFamily="34" charset="0"/>
                <a:ea typeface="Microsoft Sans Serif" panose="020B0604020202020204" pitchFamily="34" charset="0"/>
                <a:cs typeface="Microsoft Sans Serif" panose="020B0604020202020204" pitchFamily="34" charset="0"/>
              </a:rPr>
              <a:t>Sección 3.3 Mantener el trabajo en equipo</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6" name="CuadroTexto 25">
            <a:extLst>
              <a:ext uri="{FF2B5EF4-FFF2-40B4-BE49-F238E27FC236}">
                <a16:creationId xmlns:a16="http://schemas.microsoft.com/office/drawing/2014/main" id="{ECCD748E-8591-99B1-4D78-7B663A659DBB}"/>
              </a:ext>
            </a:extLst>
          </p:cNvPr>
          <p:cNvSpPr txBox="1"/>
          <p:nvPr/>
        </p:nvSpPr>
        <p:spPr>
          <a:xfrm>
            <a:off x="2142411" y="5521983"/>
            <a:ext cx="3641288" cy="646331"/>
          </a:xfrm>
          <a:prstGeom prst="rect">
            <a:avLst/>
          </a:prstGeom>
          <a:noFill/>
        </p:spPr>
        <p:txBody>
          <a:bodyPr wrap="square" rtlCol="0">
            <a:spAutoFit/>
          </a:bodyPr>
          <a:lstStyle/>
          <a:p>
            <a:r>
              <a:rPr lang="es-E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4 Preparación del plan</a:t>
            </a:r>
            <a:endParaRPr lang="en-U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7" name="CuadroTexto 26">
            <a:extLst>
              <a:ext uri="{FF2B5EF4-FFF2-40B4-BE49-F238E27FC236}">
                <a16:creationId xmlns:a16="http://schemas.microsoft.com/office/drawing/2014/main" id="{0C0A054E-8F5B-33CA-0ACC-1E47492448DF}"/>
              </a:ext>
            </a:extLst>
          </p:cNvPr>
          <p:cNvSpPr txBox="1"/>
          <p:nvPr/>
        </p:nvSpPr>
        <p:spPr>
          <a:xfrm>
            <a:off x="6822165" y="5468655"/>
            <a:ext cx="5031614" cy="646331"/>
          </a:xfrm>
          <a:prstGeom prst="rect">
            <a:avLst/>
          </a:prstGeom>
          <a:noFill/>
        </p:spPr>
        <p:txBody>
          <a:bodyPr wrap="square" rtlCol="0">
            <a:spAutoFit/>
          </a:bodyPr>
          <a:lstStyle/>
          <a:p>
            <a:r>
              <a:rPr lang="es-E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5 Impacto en las diferentes áreas de la empresa</a:t>
            </a:r>
            <a:endParaRPr lang="en-U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8" name="CuadroTexto 27">
            <a:extLst>
              <a:ext uri="{FF2B5EF4-FFF2-40B4-BE49-F238E27FC236}">
                <a16:creationId xmlns:a16="http://schemas.microsoft.com/office/drawing/2014/main" id="{A8116CE2-6805-1AB1-7DFA-15D6E7F73433}"/>
              </a:ext>
            </a:extLst>
          </p:cNvPr>
          <p:cNvSpPr txBox="1"/>
          <p:nvPr/>
        </p:nvSpPr>
        <p:spPr>
          <a:xfrm>
            <a:off x="2127736" y="6030293"/>
            <a:ext cx="3641288" cy="369332"/>
          </a:xfrm>
          <a:prstGeom prst="rect">
            <a:avLst/>
          </a:prstGeom>
          <a:noFill/>
        </p:spPr>
        <p:txBody>
          <a:bodyPr wrap="square" rtlCol="0">
            <a:spAutoFit/>
          </a:bodyPr>
          <a:lstStyle/>
          <a:p>
            <a:r>
              <a:rPr lang="es-ES" dirty="0">
                <a:latin typeface="Microsoft Sans Serif" panose="020B0604020202020204" pitchFamily="34" charset="0"/>
                <a:ea typeface="Microsoft Sans Serif" panose="020B0604020202020204" pitchFamily="34" charset="0"/>
                <a:cs typeface="Microsoft Sans Serif" panose="020B0604020202020204" pitchFamily="34" charset="0"/>
              </a:rPr>
              <a:t>Sección 4.1 Definir los objetivos</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9" name="object 2">
            <a:extLst>
              <a:ext uri="{FF2B5EF4-FFF2-40B4-BE49-F238E27FC236}">
                <a16:creationId xmlns:a16="http://schemas.microsoft.com/office/drawing/2014/main" id="{11A7105C-CEA3-C4E0-2469-1A3954BADE37}"/>
              </a:ext>
            </a:extLst>
          </p:cNvPr>
          <p:cNvPicPr/>
          <p:nvPr/>
        </p:nvPicPr>
        <p:blipFill>
          <a:blip r:embed="rId2" cstate="print"/>
          <a:stretch>
            <a:fillRect/>
          </a:stretch>
        </p:blipFill>
        <p:spPr>
          <a:xfrm>
            <a:off x="1568665" y="5457344"/>
            <a:ext cx="435185" cy="510356"/>
          </a:xfrm>
          <a:prstGeom prst="rect">
            <a:avLst/>
          </a:prstGeom>
        </p:spPr>
      </p:pic>
      <p:pic>
        <p:nvPicPr>
          <p:cNvPr id="30" name="object 2">
            <a:extLst>
              <a:ext uri="{FF2B5EF4-FFF2-40B4-BE49-F238E27FC236}">
                <a16:creationId xmlns:a16="http://schemas.microsoft.com/office/drawing/2014/main" id="{883FE5FE-B289-128C-9CD8-36DFDFA5DA47}"/>
              </a:ext>
            </a:extLst>
          </p:cNvPr>
          <p:cNvPicPr/>
          <p:nvPr/>
        </p:nvPicPr>
        <p:blipFill>
          <a:blip r:embed="rId2" cstate="print"/>
          <a:stretch>
            <a:fillRect/>
          </a:stretch>
        </p:blipFill>
        <p:spPr>
          <a:xfrm>
            <a:off x="6256731" y="5432937"/>
            <a:ext cx="435185" cy="510356"/>
          </a:xfrm>
          <a:prstGeom prst="rect">
            <a:avLst/>
          </a:prstGeom>
        </p:spPr>
      </p:pic>
      <p:sp>
        <p:nvSpPr>
          <p:cNvPr id="31" name="CuadroTexto 30">
            <a:extLst>
              <a:ext uri="{FF2B5EF4-FFF2-40B4-BE49-F238E27FC236}">
                <a16:creationId xmlns:a16="http://schemas.microsoft.com/office/drawing/2014/main" id="{07BEF865-B962-7055-75FB-4469EE7BD9C8}"/>
              </a:ext>
            </a:extLst>
          </p:cNvPr>
          <p:cNvSpPr txBox="1"/>
          <p:nvPr/>
        </p:nvSpPr>
        <p:spPr>
          <a:xfrm>
            <a:off x="2125648" y="6437198"/>
            <a:ext cx="4696517" cy="646331"/>
          </a:xfrm>
          <a:prstGeom prst="rect">
            <a:avLst/>
          </a:prstGeom>
          <a:noFill/>
        </p:spPr>
        <p:txBody>
          <a:bodyPr wrap="square" rtlCol="0">
            <a:spAutoFit/>
          </a:bodyPr>
          <a:lstStyle/>
          <a:p>
            <a:r>
              <a:rPr lang="es-ES" dirty="0">
                <a:latin typeface="Microsoft Sans Serif" panose="020B0604020202020204" pitchFamily="34" charset="0"/>
                <a:ea typeface="Microsoft Sans Serif" panose="020B0604020202020204" pitchFamily="34" charset="0"/>
                <a:cs typeface="Microsoft Sans Serif" panose="020B0604020202020204" pitchFamily="34" charset="0"/>
              </a:rPr>
              <a:t>Sección 4.2 Asignar recursos de tiempo suficientes</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2" name="CuadroTexto 31">
            <a:extLst>
              <a:ext uri="{FF2B5EF4-FFF2-40B4-BE49-F238E27FC236}">
                <a16:creationId xmlns:a16="http://schemas.microsoft.com/office/drawing/2014/main" id="{94E9F869-DE85-F674-B773-57A142AFC010}"/>
              </a:ext>
            </a:extLst>
          </p:cNvPr>
          <p:cNvSpPr txBox="1"/>
          <p:nvPr/>
        </p:nvSpPr>
        <p:spPr>
          <a:xfrm>
            <a:off x="2112078" y="7081396"/>
            <a:ext cx="4127400" cy="646331"/>
          </a:xfrm>
          <a:prstGeom prst="rect">
            <a:avLst/>
          </a:prstGeom>
          <a:noFill/>
        </p:spPr>
        <p:txBody>
          <a:bodyPr wrap="square" rtlCol="0">
            <a:spAutoFit/>
          </a:bodyPr>
          <a:lstStyle/>
          <a:p>
            <a:r>
              <a:rPr lang="es-ES" dirty="0">
                <a:latin typeface="Microsoft Sans Serif" panose="020B0604020202020204" pitchFamily="34" charset="0"/>
                <a:ea typeface="Microsoft Sans Serif" panose="020B0604020202020204" pitchFamily="34" charset="0"/>
                <a:cs typeface="Microsoft Sans Serif" panose="020B0604020202020204" pitchFamily="34" charset="0"/>
              </a:rPr>
              <a:t>Sección 4.3 Garantizar las previsiones financieras</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3" name="CuadroTexto 32">
            <a:extLst>
              <a:ext uri="{FF2B5EF4-FFF2-40B4-BE49-F238E27FC236}">
                <a16:creationId xmlns:a16="http://schemas.microsoft.com/office/drawing/2014/main" id="{69B12FA5-AE61-4DA5-4550-AFD82F2B0C7F}"/>
              </a:ext>
            </a:extLst>
          </p:cNvPr>
          <p:cNvSpPr txBox="1"/>
          <p:nvPr/>
        </p:nvSpPr>
        <p:spPr>
          <a:xfrm>
            <a:off x="6866424" y="6010913"/>
            <a:ext cx="3572976" cy="369332"/>
          </a:xfrm>
          <a:prstGeom prst="rect">
            <a:avLst/>
          </a:prstGeom>
          <a:noFill/>
        </p:spPr>
        <p:txBody>
          <a:bodyPr wrap="square" rtlCol="0">
            <a:spAutoFit/>
          </a:bodyPr>
          <a:lstStyle/>
          <a:p>
            <a:r>
              <a:rPr lang="en-US" dirty="0" err="1">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 5.1 </a:t>
            </a:r>
            <a:r>
              <a:rPr lang="en-US" dirty="0" err="1">
                <a:latin typeface="Microsoft Sans Serif" panose="020B0604020202020204" pitchFamily="34" charset="0"/>
                <a:ea typeface="Microsoft Sans Serif" panose="020B0604020202020204" pitchFamily="34" charset="0"/>
                <a:cs typeface="Microsoft Sans Serif" panose="020B0604020202020204" pitchFamily="34" charset="0"/>
              </a:rPr>
              <a:t>Recursos</a:t>
            </a: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dirty="0" err="1">
                <a:latin typeface="Microsoft Sans Serif" panose="020B0604020202020204" pitchFamily="34" charset="0"/>
                <a:ea typeface="Microsoft Sans Serif" panose="020B0604020202020204" pitchFamily="34" charset="0"/>
                <a:cs typeface="Microsoft Sans Serif" panose="020B0604020202020204" pitchFamily="34" charset="0"/>
              </a:rPr>
              <a:t>humanos</a:t>
            </a: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34" name="CuadroTexto 33">
            <a:extLst>
              <a:ext uri="{FF2B5EF4-FFF2-40B4-BE49-F238E27FC236}">
                <a16:creationId xmlns:a16="http://schemas.microsoft.com/office/drawing/2014/main" id="{058A66BD-8D91-DED9-4023-40F33853BAA9}"/>
              </a:ext>
            </a:extLst>
          </p:cNvPr>
          <p:cNvSpPr txBox="1"/>
          <p:nvPr/>
        </p:nvSpPr>
        <p:spPr>
          <a:xfrm>
            <a:off x="6866423" y="6467212"/>
            <a:ext cx="4981132" cy="369332"/>
          </a:xfrm>
          <a:prstGeom prst="rect">
            <a:avLst/>
          </a:prstGeom>
          <a:noFill/>
        </p:spPr>
        <p:txBody>
          <a:bodyPr wrap="square" rtlCol="0">
            <a:spAutoFit/>
          </a:bodyPr>
          <a:lstStyle/>
          <a:p>
            <a:r>
              <a:rPr lang="es-ES" dirty="0">
                <a:latin typeface="Microsoft Sans Serif" panose="020B0604020202020204" pitchFamily="34" charset="0"/>
                <a:ea typeface="Microsoft Sans Serif" panose="020B0604020202020204" pitchFamily="34" charset="0"/>
                <a:cs typeface="Microsoft Sans Serif" panose="020B0604020202020204" pitchFamily="34" charset="0"/>
              </a:rPr>
              <a:t>Sección 5.2 Factores clave de la financiación</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5" name="CuadroTexto 34">
            <a:extLst>
              <a:ext uri="{FF2B5EF4-FFF2-40B4-BE49-F238E27FC236}">
                <a16:creationId xmlns:a16="http://schemas.microsoft.com/office/drawing/2014/main" id="{320469FE-C2A7-6884-633B-C6051DA34867}"/>
              </a:ext>
            </a:extLst>
          </p:cNvPr>
          <p:cNvSpPr txBox="1"/>
          <p:nvPr/>
        </p:nvSpPr>
        <p:spPr>
          <a:xfrm>
            <a:off x="6869329" y="6912058"/>
            <a:ext cx="4596508" cy="369332"/>
          </a:xfrm>
          <a:prstGeom prst="rect">
            <a:avLst/>
          </a:prstGeom>
          <a:noFill/>
        </p:spPr>
        <p:txBody>
          <a:bodyPr wrap="square" rtlCol="0">
            <a:spAutoFit/>
          </a:bodyPr>
          <a:lstStyle/>
          <a:p>
            <a:r>
              <a:rPr lang="es-ES" dirty="0">
                <a:latin typeface="Microsoft Sans Serif" panose="020B0604020202020204" pitchFamily="34" charset="0"/>
                <a:ea typeface="Microsoft Sans Serif" panose="020B0604020202020204" pitchFamily="34" charset="0"/>
                <a:cs typeface="Microsoft Sans Serif" panose="020B0604020202020204" pitchFamily="34" charset="0"/>
              </a:rPr>
              <a:t>Sección 5.3 Optimizar la comercialización</a:t>
            </a:r>
            <a:endParaRPr lang="en-US"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6" name="CuadroTexto 35">
            <a:extLst>
              <a:ext uri="{FF2B5EF4-FFF2-40B4-BE49-F238E27FC236}">
                <a16:creationId xmlns:a16="http://schemas.microsoft.com/office/drawing/2014/main" id="{6EF9AD57-FDF8-80EA-244F-BA7BBCD03DAC}"/>
              </a:ext>
            </a:extLst>
          </p:cNvPr>
          <p:cNvSpPr txBox="1"/>
          <p:nvPr/>
        </p:nvSpPr>
        <p:spPr>
          <a:xfrm>
            <a:off x="12616304" y="5457344"/>
            <a:ext cx="4300095" cy="369332"/>
          </a:xfrm>
          <a:prstGeom prst="rect">
            <a:avLst/>
          </a:prstGeom>
          <a:noFill/>
        </p:spPr>
        <p:txBody>
          <a:bodyPr wrap="square" rtlCol="0">
            <a:spAutoFit/>
          </a:bodyPr>
          <a:lstStyle/>
          <a:p>
            <a:r>
              <a:rPr lang="en-U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6 </a:t>
            </a:r>
            <a:r>
              <a:rPr lang="en-US"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Comunicar</a:t>
            </a:r>
            <a:r>
              <a:rPr lang="en-U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pic>
        <p:nvPicPr>
          <p:cNvPr id="37" name="object 2">
            <a:extLst>
              <a:ext uri="{FF2B5EF4-FFF2-40B4-BE49-F238E27FC236}">
                <a16:creationId xmlns:a16="http://schemas.microsoft.com/office/drawing/2014/main" id="{F4667D44-CC6E-C7BD-1391-C3C53E9B546C}"/>
              </a:ext>
            </a:extLst>
          </p:cNvPr>
          <p:cNvPicPr/>
          <p:nvPr/>
        </p:nvPicPr>
        <p:blipFill>
          <a:blip r:embed="rId2" cstate="print"/>
          <a:stretch>
            <a:fillRect/>
          </a:stretch>
        </p:blipFill>
        <p:spPr>
          <a:xfrm>
            <a:off x="12050870" y="5363045"/>
            <a:ext cx="435185" cy="510356"/>
          </a:xfrm>
          <a:prstGeom prst="rect">
            <a:avLst/>
          </a:prstGeom>
        </p:spPr>
      </p:pic>
      <p:sp>
        <p:nvSpPr>
          <p:cNvPr id="38" name="CuadroTexto 37">
            <a:extLst>
              <a:ext uri="{FF2B5EF4-FFF2-40B4-BE49-F238E27FC236}">
                <a16:creationId xmlns:a16="http://schemas.microsoft.com/office/drawing/2014/main" id="{0F302390-441F-5588-AF4B-E2EFB07B05B6}"/>
              </a:ext>
            </a:extLst>
          </p:cNvPr>
          <p:cNvSpPr txBox="1"/>
          <p:nvPr/>
        </p:nvSpPr>
        <p:spPr>
          <a:xfrm>
            <a:off x="12430242" y="5969886"/>
            <a:ext cx="6010158" cy="646331"/>
          </a:xfrm>
          <a:prstGeom prst="rect">
            <a:avLst/>
          </a:prstGeom>
          <a:noFill/>
        </p:spPr>
        <p:txBody>
          <a:bodyPr wrap="square" rtlCol="0">
            <a:spAutoFit/>
          </a:bodyPr>
          <a:lstStyle/>
          <a:p>
            <a:r>
              <a:rPr lang="es-ES" dirty="0">
                <a:latin typeface="Microsoft Sans Serif" panose="020B0604020202020204" pitchFamily="34" charset="0"/>
                <a:ea typeface="Microsoft Sans Serif" panose="020B0604020202020204" pitchFamily="34" charset="0"/>
                <a:cs typeface="Microsoft Sans Serif" panose="020B0604020202020204" pitchFamily="34" charset="0"/>
              </a:rPr>
              <a:t>Sección 6.1 La importancia de la comunicación intercultural</a:t>
            </a: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39" name="CuadroTexto 38">
            <a:extLst>
              <a:ext uri="{FF2B5EF4-FFF2-40B4-BE49-F238E27FC236}">
                <a16:creationId xmlns:a16="http://schemas.microsoft.com/office/drawing/2014/main" id="{332FC30F-78F6-B5C7-1EF3-A02969E19816}"/>
              </a:ext>
            </a:extLst>
          </p:cNvPr>
          <p:cNvSpPr txBox="1"/>
          <p:nvPr/>
        </p:nvSpPr>
        <p:spPr>
          <a:xfrm>
            <a:off x="12430242" y="6614568"/>
            <a:ext cx="4174688" cy="369332"/>
          </a:xfrm>
          <a:prstGeom prst="rect">
            <a:avLst/>
          </a:prstGeom>
          <a:noFill/>
        </p:spPr>
        <p:txBody>
          <a:bodyPr wrap="square" rtlCol="0">
            <a:spAutoFit/>
          </a:bodyPr>
          <a:lstStyle/>
          <a:p>
            <a:r>
              <a:rPr lang="es-ES" dirty="0">
                <a:latin typeface="Microsoft Sans Serif" panose="020B0604020202020204" pitchFamily="34" charset="0"/>
                <a:ea typeface="Microsoft Sans Serif" panose="020B0604020202020204" pitchFamily="34" charset="0"/>
                <a:cs typeface="Microsoft Sans Serif" panose="020B0604020202020204" pitchFamily="34" charset="0"/>
              </a:rPr>
              <a:t>Sección 6.2 Superar los obstáculos</a:t>
            </a: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40" name="CuadroTexto 39">
            <a:extLst>
              <a:ext uri="{FF2B5EF4-FFF2-40B4-BE49-F238E27FC236}">
                <a16:creationId xmlns:a16="http://schemas.microsoft.com/office/drawing/2014/main" id="{0E293734-905C-C69A-41D3-5B4C34452C9E}"/>
              </a:ext>
            </a:extLst>
          </p:cNvPr>
          <p:cNvSpPr txBox="1"/>
          <p:nvPr/>
        </p:nvSpPr>
        <p:spPr>
          <a:xfrm>
            <a:off x="12453206" y="6983900"/>
            <a:ext cx="4996594" cy="369332"/>
          </a:xfrm>
          <a:prstGeom prst="rect">
            <a:avLst/>
          </a:prstGeom>
          <a:noFill/>
        </p:spPr>
        <p:txBody>
          <a:bodyPr wrap="square" rtlCol="0">
            <a:spAutoFit/>
          </a:bodyPr>
          <a:lstStyle/>
          <a:p>
            <a:r>
              <a:rPr lang="es-ES" dirty="0">
                <a:latin typeface="Microsoft Sans Serif" panose="020B0604020202020204" pitchFamily="34" charset="0"/>
                <a:ea typeface="Microsoft Sans Serif" panose="020B0604020202020204" pitchFamily="34" charset="0"/>
                <a:cs typeface="Microsoft Sans Serif" panose="020B0604020202020204" pitchFamily="34" charset="0"/>
              </a:rPr>
              <a:t>Sección 6.3 Mejorar su negocio intercultural</a:t>
            </a: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Tree>
    <p:extLst>
      <p:ext uri="{BB962C8B-B14F-4D97-AF65-F5344CB8AC3E}">
        <p14:creationId xmlns:p14="http://schemas.microsoft.com/office/powerpoint/2010/main" val="1343466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1307910" y="627984"/>
            <a:ext cx="6019800" cy="523220"/>
          </a:xfrm>
          <a:prstGeom prst="rect">
            <a:avLst/>
          </a:prstGeom>
          <a:noFill/>
        </p:spPr>
        <p:txBody>
          <a:bodyPr wrap="square" rtlCol="0">
            <a:spAutoFit/>
          </a:bodyPr>
          <a:lstStyle/>
          <a:p>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1: </a:t>
            </a:r>
            <a:r>
              <a:rPr lang="en-US" sz="28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Introducción</a:t>
            </a:r>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1295400" y="1443431"/>
            <a:ext cx="10040186" cy="523220"/>
          </a:xfrm>
          <a:prstGeom prst="rect">
            <a:avLst/>
          </a:prstGeom>
          <a:noFill/>
        </p:spPr>
        <p:txBody>
          <a:bodyPr wrap="square" rtlCol="0">
            <a:spAutoFit/>
          </a:bodyPr>
          <a:lstStyle/>
          <a:p>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1.1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Introducción</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12" name="Diagrama 11">
            <a:extLst>
              <a:ext uri="{FF2B5EF4-FFF2-40B4-BE49-F238E27FC236}">
                <a16:creationId xmlns:a16="http://schemas.microsoft.com/office/drawing/2014/main" id="{C4D49014-66C6-EF44-3C52-B4E7092E713A}"/>
              </a:ext>
            </a:extLst>
          </p:cNvPr>
          <p:cNvGraphicFramePr/>
          <p:nvPr>
            <p:extLst>
              <p:ext uri="{D42A27DB-BD31-4B8C-83A1-F6EECF244321}">
                <p14:modId xmlns:p14="http://schemas.microsoft.com/office/powerpoint/2010/main" val="1892670958"/>
              </p:ext>
            </p:extLst>
          </p:nvPr>
        </p:nvGraphicFramePr>
        <p:xfrm>
          <a:off x="7162800" y="4693872"/>
          <a:ext cx="10210800" cy="4114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oljeZBesedilom 4">
            <a:extLst>
              <a:ext uri="{FF2B5EF4-FFF2-40B4-BE49-F238E27FC236}">
                <a16:creationId xmlns:a16="http://schemas.microsoft.com/office/drawing/2014/main" id="{ADE9431D-219E-3323-8FEA-F231152BF24B}"/>
              </a:ext>
            </a:extLst>
          </p:cNvPr>
          <p:cNvSpPr txBox="1"/>
          <p:nvPr/>
        </p:nvSpPr>
        <p:spPr>
          <a:xfrm>
            <a:off x="1295400" y="2258878"/>
            <a:ext cx="16078200" cy="2792367"/>
          </a:xfrm>
          <a:prstGeom prst="rect">
            <a:avLst/>
          </a:prstGeom>
          <a:noFill/>
        </p:spPr>
        <p:txBody>
          <a:bodyPr wrap="square">
            <a:spAutoFit/>
          </a:bodyPr>
          <a:lstStyle/>
          <a:p>
            <a:pPr algn="just">
              <a:lnSpc>
                <a:spcPct val="150000"/>
              </a:lnSpc>
            </a:pPr>
            <a:r>
              <a:rPr 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La Internacionalización </a:t>
            </a:r>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es el proceso por el que una empresa se expande a mercados extranjeros para captar una mayor cuota de </a:t>
            </a:r>
            <a:r>
              <a:rPr 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mercado.La</a:t>
            </a:r>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tendencia a la internacionalización contribuye a la </a:t>
            </a:r>
            <a:r>
              <a:rPr lang="es-ES" sz="2400" b="1" dirty="0">
                <a:latin typeface="Microsoft Sans Serif" panose="020B0604020202020204" pitchFamily="34" charset="0"/>
                <a:ea typeface="Microsoft Sans Serif" panose="020B0604020202020204" pitchFamily="34" charset="0"/>
                <a:cs typeface="Microsoft Sans Serif" panose="020B0604020202020204" pitchFamily="34" charset="0"/>
              </a:rPr>
              <a:t>globalización, </a:t>
            </a:r>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estado en el que las economías de todo el mundo se integran debido al comercio y las </a:t>
            </a:r>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hlinkClick r:id="rId7"/>
              </a:rPr>
              <a:t>inversiones</a:t>
            </a:r>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transfronterizas. </a:t>
            </a:r>
          </a:p>
          <a:p>
            <a:pPr algn="just">
              <a:lnSpc>
                <a:spcPct val="150000"/>
              </a:lnSpc>
            </a:pPr>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La internacionalización puede obligar a las empresas a adaptar las características de sus productos y su marca a las necesidades culturales y tecnológicas del mercado local.</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7" name="Slika 6">
            <a:extLst>
              <a:ext uri="{FF2B5EF4-FFF2-40B4-BE49-F238E27FC236}">
                <a16:creationId xmlns:a16="http://schemas.microsoft.com/office/drawing/2014/main" id="{97C54291-868B-0E81-D708-6EA1A8E715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6896" y="5561622"/>
            <a:ext cx="4572000" cy="3048000"/>
          </a:xfrm>
          <a:prstGeom prst="rect">
            <a:avLst/>
          </a:prstGeom>
        </p:spPr>
        <p:style>
          <a:lnRef idx="0">
            <a:schemeClr val="accent1"/>
          </a:lnRef>
          <a:fillRef idx="3">
            <a:schemeClr val="accent1"/>
          </a:fillRef>
          <a:effectRef idx="3">
            <a:schemeClr val="accent1"/>
          </a:effectRef>
          <a:fontRef idx="minor">
            <a:schemeClr val="lt1"/>
          </a:fontRef>
        </p:style>
      </p:pic>
    </p:spTree>
    <p:extLst>
      <p:ext uri="{BB962C8B-B14F-4D97-AF65-F5344CB8AC3E}">
        <p14:creationId xmlns:p14="http://schemas.microsoft.com/office/powerpoint/2010/main" val="223491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E7D6E63-8FCE-C5F5-1F23-82223980FD94}"/>
              </a:ext>
            </a:extLst>
          </p:cNvPr>
          <p:cNvSpPr txBox="1"/>
          <p:nvPr/>
        </p:nvSpPr>
        <p:spPr>
          <a:xfrm>
            <a:off x="1384551" y="1117279"/>
            <a:ext cx="6019800" cy="523220"/>
          </a:xfrm>
          <a:prstGeom prst="rect">
            <a:avLst/>
          </a:prstGeom>
          <a:noFill/>
        </p:spPr>
        <p:txBody>
          <a:bodyPr wrap="square" rtlCol="0">
            <a:spAutoFit/>
          </a:bodyPr>
          <a:lstStyle/>
          <a:p>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1: </a:t>
            </a:r>
            <a:r>
              <a:rPr lang="en-US" sz="28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Introducción</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356118" y="1770210"/>
            <a:ext cx="10040186" cy="523220"/>
          </a:xfrm>
          <a:prstGeom prst="rect">
            <a:avLst/>
          </a:prstGeom>
          <a:noFill/>
        </p:spPr>
        <p:txBody>
          <a:bodyPr wrap="square" rtlCol="0">
            <a:spAutoFit/>
          </a:bodyPr>
          <a:lstStyle/>
          <a:p>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1.2</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Objetivos</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de la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internacionalización</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6" name="Rectángulo 5">
            <a:extLst>
              <a:ext uri="{FF2B5EF4-FFF2-40B4-BE49-F238E27FC236}">
                <a16:creationId xmlns:a16="http://schemas.microsoft.com/office/drawing/2014/main" id="{10478F08-8389-8948-C462-D41A15620BEF}"/>
              </a:ext>
            </a:extLst>
          </p:cNvPr>
          <p:cNvSpPr/>
          <p:nvPr/>
        </p:nvSpPr>
        <p:spPr>
          <a:xfrm>
            <a:off x="1356118" y="2585742"/>
            <a:ext cx="14927826" cy="1569660"/>
          </a:xfrm>
          <a:prstGeom prst="rect">
            <a:avLst/>
          </a:prstGeom>
        </p:spPr>
        <p:txBody>
          <a:bodyPr wrap="square">
            <a:spAutoFit/>
          </a:bodyPr>
          <a:lstStyle/>
          <a:p>
            <a:pPr algn="just">
              <a:defRPr/>
            </a:pPr>
            <a:r>
              <a:rPr lang="es-ES"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Una de las principales ventajas del comercio internacional es la diversificación de los mercados. Depender menos de un único mercado puede ayudarle a evitar riesgos en su mercado principal. Las empresas tendrían la oportunidad de aumentar el reconocimiento de su marca en un mercado en el que sus competidores aún no han entrado.</a:t>
            </a:r>
            <a:endParaRPr lang="en-GB"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 name="CuadroTexto 7">
            <a:extLst>
              <a:ext uri="{FF2B5EF4-FFF2-40B4-BE49-F238E27FC236}">
                <a16:creationId xmlns:a16="http://schemas.microsoft.com/office/drawing/2014/main" id="{5E3361C5-95E8-D45F-B19C-54E2DF964459}"/>
              </a:ext>
            </a:extLst>
          </p:cNvPr>
          <p:cNvSpPr txBox="1"/>
          <p:nvPr/>
        </p:nvSpPr>
        <p:spPr>
          <a:xfrm>
            <a:off x="1423219" y="5143500"/>
            <a:ext cx="9144000" cy="518540"/>
          </a:xfrm>
          <a:prstGeom prst="rect">
            <a:avLst/>
          </a:prstGeom>
          <a:noFill/>
        </p:spPr>
        <p:txBody>
          <a:bodyPr wrap="square">
            <a:spAutoFit/>
          </a:bodyPr>
          <a:lstStyle/>
          <a:p>
            <a:pPr marL="342900" indent="-342900" algn="just">
              <a:lnSpc>
                <a:spcPts val="3600"/>
              </a:lnSpc>
              <a:buBlip>
                <a:blip r:embed="rId2"/>
              </a:buBlip>
            </a:pPr>
            <a:r>
              <a:rPr lang="en-U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Aumentar</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 la </a:t>
            </a:r>
            <a:r>
              <a:rPr lang="en-U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visibilidad</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nacional</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 e </a:t>
            </a:r>
            <a:r>
              <a:rPr lang="en-U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internacional</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9" name="CuadroTexto 8">
            <a:extLst>
              <a:ext uri="{FF2B5EF4-FFF2-40B4-BE49-F238E27FC236}">
                <a16:creationId xmlns:a16="http://schemas.microsoft.com/office/drawing/2014/main" id="{58DB4997-323E-0692-4E2A-707C0DD6E25B}"/>
              </a:ext>
            </a:extLst>
          </p:cNvPr>
          <p:cNvSpPr txBox="1"/>
          <p:nvPr/>
        </p:nvSpPr>
        <p:spPr>
          <a:xfrm>
            <a:off x="1423218" y="5866784"/>
            <a:ext cx="10159182" cy="980205"/>
          </a:xfrm>
          <a:prstGeom prst="rect">
            <a:avLst/>
          </a:prstGeom>
          <a:noFill/>
        </p:spPr>
        <p:txBody>
          <a:bodyPr wrap="square">
            <a:spAutoFit/>
          </a:bodyPr>
          <a:lstStyle/>
          <a:p>
            <a:pPr marL="342900" indent="-342900">
              <a:lnSpc>
                <a:spcPts val="3600"/>
              </a:lnSpc>
              <a:buBlip>
                <a:blip r:embed="rId2"/>
              </a:buBlip>
            </a:pP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Potenciar los puntos fuertes institucionales mediante asociaciones estratégicas</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CuadroTexto 9">
            <a:extLst>
              <a:ext uri="{FF2B5EF4-FFF2-40B4-BE49-F238E27FC236}">
                <a16:creationId xmlns:a16="http://schemas.microsoft.com/office/drawing/2014/main" id="{29B61D24-0C03-5619-A027-F46BDB05C705}"/>
              </a:ext>
            </a:extLst>
          </p:cNvPr>
          <p:cNvSpPr txBox="1"/>
          <p:nvPr/>
        </p:nvSpPr>
        <p:spPr>
          <a:xfrm>
            <a:off x="1427444" y="6982332"/>
            <a:ext cx="9897533" cy="518540"/>
          </a:xfrm>
          <a:prstGeom prst="rect">
            <a:avLst/>
          </a:prstGeom>
          <a:noFill/>
        </p:spPr>
        <p:txBody>
          <a:bodyPr wrap="square">
            <a:spAutoFit/>
          </a:bodyPr>
          <a:lstStyle/>
          <a:p>
            <a:pPr marL="342900" indent="-342900">
              <a:lnSpc>
                <a:spcPts val="3600"/>
              </a:lnSpc>
              <a:buBlip>
                <a:blip r:embed="rId2"/>
              </a:buBlip>
            </a:pP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Movilizar y aprovechar los recursos intelectuales internos</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3" name="Imagen 12">
            <a:extLst>
              <a:ext uri="{FF2B5EF4-FFF2-40B4-BE49-F238E27FC236}">
                <a16:creationId xmlns:a16="http://schemas.microsoft.com/office/drawing/2014/main" id="{4B60F298-0D04-9AED-6EB0-44C1E68F7B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3400" y="4532825"/>
            <a:ext cx="5478945" cy="3648121"/>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745332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1447800" y="1573291"/>
            <a:ext cx="3810000" cy="523220"/>
          </a:xfrm>
          <a:prstGeom prst="rect">
            <a:avLst/>
          </a:prstGeom>
          <a:noFill/>
        </p:spPr>
        <p:txBody>
          <a:bodyPr wrap="square" rtlCol="0">
            <a:spAutoFit/>
          </a:bodyPr>
          <a:lstStyle/>
          <a:p>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1: </a:t>
            </a:r>
            <a:r>
              <a:rPr lang="en-US" sz="28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Introducción</a:t>
            </a:r>
            <a:endPar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447800" y="2278824"/>
            <a:ext cx="10040186" cy="523220"/>
          </a:xfrm>
          <a:prstGeom prst="rect">
            <a:avLst/>
          </a:prstGeom>
          <a:noFill/>
        </p:spPr>
        <p:txBody>
          <a:bodyPr wrap="square" rtlCol="0">
            <a:spAutoFit/>
          </a:bodyPr>
          <a:lstStyle/>
          <a:p>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1.3</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Meta</a:t>
            </a:r>
          </a:p>
        </p:txBody>
      </p:sp>
      <p:sp>
        <p:nvSpPr>
          <p:cNvPr id="5" name="PoljeZBesedilom 4">
            <a:extLst>
              <a:ext uri="{FF2B5EF4-FFF2-40B4-BE49-F238E27FC236}">
                <a16:creationId xmlns:a16="http://schemas.microsoft.com/office/drawing/2014/main" id="{F3F251AC-55F9-9E7A-8C97-50060DDB7222}"/>
              </a:ext>
            </a:extLst>
          </p:cNvPr>
          <p:cNvSpPr txBox="1"/>
          <p:nvPr/>
        </p:nvSpPr>
        <p:spPr>
          <a:xfrm>
            <a:off x="1034984" y="3040440"/>
            <a:ext cx="7575615" cy="1815882"/>
          </a:xfrm>
          <a:prstGeom prst="rect">
            <a:avLst/>
          </a:prstGeom>
          <a:noFill/>
        </p:spPr>
        <p:txBody>
          <a:bodyPr wrap="square">
            <a:spAutoFit/>
          </a:bodyPr>
          <a:lstStyle/>
          <a:p>
            <a:pPr algn="just"/>
            <a:r>
              <a:rPr lang="es-ES" sz="28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rPr>
              <a:t>Establecer objetivos específicos, mensurables, viables y con plazos concretos para entrar en nuevos mercados de todo el mundo es clave para afianzarse en el mercado mundial.</a:t>
            </a:r>
            <a:endParaRPr lang="en-US" sz="2800" b="0" i="0" dirty="0">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1" name="Slika 10">
            <a:extLst>
              <a:ext uri="{FF2B5EF4-FFF2-40B4-BE49-F238E27FC236}">
                <a16:creationId xmlns:a16="http://schemas.microsoft.com/office/drawing/2014/main" id="{66EF21CF-30BE-0B89-7D59-70A4AA75D40D}"/>
              </a:ext>
            </a:extLst>
          </p:cNvPr>
          <p:cNvPicPr>
            <a:picLocks noChangeAspect="1"/>
          </p:cNvPicPr>
          <p:nvPr/>
        </p:nvPicPr>
        <p:blipFill>
          <a:blip r:embed="rId2"/>
          <a:stretch>
            <a:fillRect/>
          </a:stretch>
        </p:blipFill>
        <p:spPr>
          <a:xfrm>
            <a:off x="2979533" y="5295900"/>
            <a:ext cx="4556534" cy="3042918"/>
          </a:xfrm>
          <a:prstGeom prst="rect">
            <a:avLst/>
          </a:prstGeom>
        </p:spPr>
        <p:style>
          <a:lnRef idx="0">
            <a:schemeClr val="accent1"/>
          </a:lnRef>
          <a:fillRef idx="3">
            <a:schemeClr val="accent1"/>
          </a:fillRef>
          <a:effectRef idx="3">
            <a:schemeClr val="accent1"/>
          </a:effectRef>
          <a:fontRef idx="minor">
            <a:schemeClr val="lt1"/>
          </a:fontRef>
        </p:style>
      </p:pic>
      <p:pic>
        <p:nvPicPr>
          <p:cNvPr id="2050" name="Picture 2" descr="International Business Strategy EXPLAINED with EXAMPLES | B2U">
            <a:extLst>
              <a:ext uri="{FF2B5EF4-FFF2-40B4-BE49-F238E27FC236}">
                <a16:creationId xmlns:a16="http://schemas.microsoft.com/office/drawing/2014/main" id="{66D66F7C-98DE-C8DC-F769-42F7F7D63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0" y="2565471"/>
            <a:ext cx="8833122" cy="4964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635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FC7E83DD-3641-D2F1-E241-532A461817B2}"/>
              </a:ext>
            </a:extLst>
          </p:cNvPr>
          <p:cNvSpPr/>
          <p:nvPr/>
        </p:nvSpPr>
        <p:spPr>
          <a:xfrm>
            <a:off x="1807030" y="3252682"/>
            <a:ext cx="5812969" cy="3719618"/>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i="0" dirty="0">
              <a:solidFill>
                <a:srgbClr val="444444"/>
              </a:solidFill>
              <a:effectLst/>
              <a:latin typeface="Open Sans" panose="020B0606030504020204" pitchFamily="34" charset="0"/>
            </a:endParaRPr>
          </a:p>
          <a:p>
            <a:endParaRPr lang="en-US" dirty="0">
              <a:solidFill>
                <a:srgbClr val="444444"/>
              </a:solidFill>
              <a:latin typeface="Open Sans" panose="020B0606030504020204" pitchFamily="34" charset="0"/>
            </a:endParaRPr>
          </a:p>
          <a:p>
            <a:endParaRPr lang="en-US" b="0" i="0" dirty="0">
              <a:solidFill>
                <a:srgbClr val="444444"/>
              </a:solidFill>
              <a:effectLst/>
              <a:latin typeface="Open Sans" panose="020B0606030504020204" pitchFamily="34" charset="0"/>
            </a:endParaRPr>
          </a:p>
          <a:p>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Las empresas con una estrategia </a:t>
            </a:r>
            <a:r>
              <a:rPr lang="es-ES" sz="2400"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multidoméstica</a:t>
            </a:r>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tienen como objetivo satisfacer las necesidades y requisitos de los mercados locales de todo el mundo personalizando y adaptando ampliamente sus productos y servicios.</a:t>
            </a:r>
          </a:p>
        </p:txBody>
      </p:sp>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Resumen</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Rectangle 58">
            <a:extLst>
              <a:ext uri="{FF2B5EF4-FFF2-40B4-BE49-F238E27FC236}">
                <a16:creationId xmlns:a16="http://schemas.microsoft.com/office/drawing/2014/main" id="{DC5D6AA9-5455-9552-81E8-CF2B76572622}"/>
              </a:ext>
            </a:extLst>
          </p:cNvPr>
          <p:cNvSpPr/>
          <p:nvPr/>
        </p:nvSpPr>
        <p:spPr>
          <a:xfrm>
            <a:off x="2620496" y="3449794"/>
            <a:ext cx="4847104" cy="830997"/>
          </a:xfrm>
          <a:prstGeom prst="rect">
            <a:avLst/>
          </a:prstGeom>
        </p:spPr>
        <p:txBody>
          <a:bodyPr wrap="square">
            <a:spAutoFit/>
          </a:bodyPr>
          <a:lstStyle/>
          <a:p>
            <a:r>
              <a:rPr lang="es-E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Estrategia de internacionalización de la empresa</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2139033" y="3515201"/>
            <a:ext cx="370192" cy="445067"/>
          </a:xfrm>
          <a:prstGeom prst="rect">
            <a:avLst/>
          </a:prstGeom>
        </p:spPr>
      </p:pic>
      <p:sp>
        <p:nvSpPr>
          <p:cNvPr id="24" name="Rectángulo 23">
            <a:extLst>
              <a:ext uri="{FF2B5EF4-FFF2-40B4-BE49-F238E27FC236}">
                <a16:creationId xmlns:a16="http://schemas.microsoft.com/office/drawing/2014/main" id="{ACCB46CD-CCFE-C020-E70D-1AE15A76DA06}"/>
              </a:ext>
            </a:extLst>
          </p:cNvPr>
          <p:cNvSpPr/>
          <p:nvPr/>
        </p:nvSpPr>
        <p:spPr>
          <a:xfrm>
            <a:off x="10069063" y="3252682"/>
            <a:ext cx="5280355" cy="3262418"/>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s-ES" dirty="0"/>
          </a:p>
        </p:txBody>
      </p:sp>
      <p:sp>
        <p:nvSpPr>
          <p:cNvPr id="30" name="Rectangle 58">
            <a:extLst>
              <a:ext uri="{FF2B5EF4-FFF2-40B4-BE49-F238E27FC236}">
                <a16:creationId xmlns:a16="http://schemas.microsoft.com/office/drawing/2014/main" id="{FBDB3B8D-AF54-C9D8-640A-2A004C58DEE0}"/>
              </a:ext>
            </a:extLst>
          </p:cNvPr>
          <p:cNvSpPr/>
          <p:nvPr/>
        </p:nvSpPr>
        <p:spPr>
          <a:xfrm>
            <a:off x="10363198" y="3999152"/>
            <a:ext cx="4692084" cy="280076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Establecer objetivos específicos, mensurables, viables y con plazos concretos para entrar en nuevos mercados de todo el mundo es clave para afianzarse en el mercado mundial.</a:t>
            </a:r>
            <a:endPar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endParaRPr lang="en-US" sz="1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endParaRPr lang="en-US"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1" name="object 2">
            <a:extLst>
              <a:ext uri="{FF2B5EF4-FFF2-40B4-BE49-F238E27FC236}">
                <a16:creationId xmlns:a16="http://schemas.microsoft.com/office/drawing/2014/main" id="{60A20428-C5AC-B742-EA84-67B91F011E8D}"/>
              </a:ext>
            </a:extLst>
          </p:cNvPr>
          <p:cNvPicPr/>
          <p:nvPr/>
        </p:nvPicPr>
        <p:blipFill>
          <a:blip r:embed="rId2" cstate="print"/>
          <a:stretch>
            <a:fillRect/>
          </a:stretch>
        </p:blipFill>
        <p:spPr>
          <a:xfrm>
            <a:off x="10896600" y="3515201"/>
            <a:ext cx="311293" cy="395371"/>
          </a:xfrm>
          <a:prstGeom prst="rect">
            <a:avLst/>
          </a:prstGeom>
        </p:spPr>
      </p:pic>
      <p:sp>
        <p:nvSpPr>
          <p:cNvPr id="3" name="CasellaDiTesto 2">
            <a:extLst>
              <a:ext uri="{FF2B5EF4-FFF2-40B4-BE49-F238E27FC236}">
                <a16:creationId xmlns:a16="http://schemas.microsoft.com/office/drawing/2014/main" id="{64C1AB63-9254-4454-9CBC-148B685F5C1B}"/>
              </a:ext>
            </a:extLst>
          </p:cNvPr>
          <p:cNvSpPr txBox="1"/>
          <p:nvPr/>
        </p:nvSpPr>
        <p:spPr>
          <a:xfrm>
            <a:off x="12288054" y="3504360"/>
            <a:ext cx="894545" cy="461665"/>
          </a:xfrm>
          <a:prstGeom prst="rect">
            <a:avLst/>
          </a:prstGeom>
          <a:noFill/>
        </p:spPr>
        <p:txBody>
          <a:bodyPr wrap="square" rtlCol="0">
            <a:spAutoFit/>
          </a:bodyPr>
          <a:lstStyle/>
          <a:p>
            <a:r>
              <a:rPr lang="it-IT"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Meta</a:t>
            </a:r>
          </a:p>
        </p:txBody>
      </p:sp>
    </p:spTree>
    <p:extLst>
      <p:ext uri="{BB962C8B-B14F-4D97-AF65-F5344CB8AC3E}">
        <p14:creationId xmlns:p14="http://schemas.microsoft.com/office/powerpoint/2010/main" val="3377389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0EF6F65C-95A2-EA45-345B-9B19481AC35E}"/>
              </a:ext>
            </a:extLst>
          </p:cNvPr>
          <p:cNvSpPr txBox="1"/>
          <p:nvPr/>
        </p:nvSpPr>
        <p:spPr>
          <a:xfrm>
            <a:off x="914400" y="1409700"/>
            <a:ext cx="70104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2: Estar abierto a las posibilidades</a:t>
            </a: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5" name="PoljeZBesedilom 4">
            <a:extLst>
              <a:ext uri="{FF2B5EF4-FFF2-40B4-BE49-F238E27FC236}">
                <a16:creationId xmlns:a16="http://schemas.microsoft.com/office/drawing/2014/main" id="{4B12F7C2-0838-0D73-2652-84EBBCD36728}"/>
              </a:ext>
            </a:extLst>
          </p:cNvPr>
          <p:cNvSpPr txBox="1"/>
          <p:nvPr/>
        </p:nvSpPr>
        <p:spPr>
          <a:xfrm>
            <a:off x="921707" y="2095501"/>
            <a:ext cx="6698293" cy="523220"/>
          </a:xfrm>
          <a:prstGeom prst="rect">
            <a:avLst/>
          </a:prstGeom>
          <a:noFill/>
        </p:spPr>
        <p:txBody>
          <a:bodyPr wrap="square">
            <a:spAutoFit/>
          </a:bodyPr>
          <a:lstStyle/>
          <a:p>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2.1: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Lograr</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el</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crecimiento</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PoljeZBesedilom 6">
            <a:extLst>
              <a:ext uri="{FF2B5EF4-FFF2-40B4-BE49-F238E27FC236}">
                <a16:creationId xmlns:a16="http://schemas.microsoft.com/office/drawing/2014/main" id="{847128F4-332A-25EF-F104-8A1E21B70E20}"/>
              </a:ext>
            </a:extLst>
          </p:cNvPr>
          <p:cNvSpPr txBox="1"/>
          <p:nvPr/>
        </p:nvSpPr>
        <p:spPr>
          <a:xfrm>
            <a:off x="914400" y="3804672"/>
            <a:ext cx="8991600" cy="2923877"/>
          </a:xfrm>
          <a:prstGeom prst="rect">
            <a:avLst/>
          </a:prstGeom>
          <a:noFill/>
        </p:spPr>
        <p:txBody>
          <a:bodyPr wrap="square">
            <a:spAutoFit/>
          </a:bodyPr>
          <a:lstStyle/>
          <a:p>
            <a:pPr algn="just"/>
            <a:r>
              <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rPr>
              <a:t>El mercado local puede tener una clientela limitada o saturarse con el tiempo, por lo que expandirse al extranjero es la única forma que tienen las empresas de aumentar su cuota de mercado y seguir creciendo.</a:t>
            </a:r>
            <a:endPar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Slika 7">
            <a:extLst>
              <a:ext uri="{FF2B5EF4-FFF2-40B4-BE49-F238E27FC236}">
                <a16:creationId xmlns:a16="http://schemas.microsoft.com/office/drawing/2014/main" id="{4796F150-1D93-3061-1027-DD22D6E53D93}"/>
              </a:ext>
            </a:extLst>
          </p:cNvPr>
          <p:cNvPicPr>
            <a:picLocks noChangeAspect="1"/>
          </p:cNvPicPr>
          <p:nvPr/>
        </p:nvPicPr>
        <p:blipFill>
          <a:blip r:embed="rId2"/>
          <a:stretch>
            <a:fillRect/>
          </a:stretch>
        </p:blipFill>
        <p:spPr>
          <a:xfrm>
            <a:off x="10338955" y="2790696"/>
            <a:ext cx="7034645" cy="4705607"/>
          </a:xfrm>
          <a:prstGeom prst="rect">
            <a:avLst/>
          </a:prstGeom>
        </p:spPr>
        <p:style>
          <a:lnRef idx="0">
            <a:schemeClr val="accent1"/>
          </a:lnRef>
          <a:fillRef idx="3">
            <a:schemeClr val="accent1"/>
          </a:fillRef>
          <a:effectRef idx="3">
            <a:schemeClr val="accent1"/>
          </a:effectRef>
          <a:fontRef idx="minor">
            <a:schemeClr val="lt1"/>
          </a:fontRef>
        </p:style>
      </p:pic>
    </p:spTree>
    <p:extLst>
      <p:ext uri="{BB962C8B-B14F-4D97-AF65-F5344CB8AC3E}">
        <p14:creationId xmlns:p14="http://schemas.microsoft.com/office/powerpoint/2010/main" val="459348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0EF6F65C-95A2-EA45-345B-9B19481AC35E}"/>
              </a:ext>
            </a:extLst>
          </p:cNvPr>
          <p:cNvSpPr txBox="1"/>
          <p:nvPr/>
        </p:nvSpPr>
        <p:spPr>
          <a:xfrm>
            <a:off x="914400" y="1409700"/>
            <a:ext cx="70104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2: Estar abierto a las posibilidades</a:t>
            </a:r>
            <a:r>
              <a:rPr kumimoji="0" lang="en-US" sz="28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5" name="PoljeZBesedilom 4">
            <a:extLst>
              <a:ext uri="{FF2B5EF4-FFF2-40B4-BE49-F238E27FC236}">
                <a16:creationId xmlns:a16="http://schemas.microsoft.com/office/drawing/2014/main" id="{4B12F7C2-0838-0D73-2652-84EBBCD36728}"/>
              </a:ext>
            </a:extLst>
          </p:cNvPr>
          <p:cNvSpPr txBox="1"/>
          <p:nvPr/>
        </p:nvSpPr>
        <p:spPr>
          <a:xfrm>
            <a:off x="921707" y="2095501"/>
            <a:ext cx="6698293" cy="523220"/>
          </a:xfrm>
          <a:prstGeom prst="rect">
            <a:avLst/>
          </a:prstGeom>
          <a:noFill/>
        </p:spPr>
        <p:txBody>
          <a:bodyPr wrap="square">
            <a:spAutoFit/>
          </a:bodyPr>
          <a:lstStyle/>
          <a:p>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2.2: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Mejorar</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 la </a:t>
            </a:r>
            <a:r>
              <a:rPr lang="en-US" sz="2800" b="1" dirty="0" err="1">
                <a:latin typeface="Microsoft Sans Serif" panose="020B0604020202020204" pitchFamily="34" charset="0"/>
                <a:ea typeface="Microsoft Sans Serif" panose="020B0604020202020204" pitchFamily="34" charset="0"/>
                <a:cs typeface="Microsoft Sans Serif" panose="020B0604020202020204" pitchFamily="34" charset="0"/>
              </a:rPr>
              <a:t>rentabilidad</a:t>
            </a:r>
            <a:endPar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PoljeZBesedilom 6">
            <a:extLst>
              <a:ext uri="{FF2B5EF4-FFF2-40B4-BE49-F238E27FC236}">
                <a16:creationId xmlns:a16="http://schemas.microsoft.com/office/drawing/2014/main" id="{847128F4-332A-25EF-F104-8A1E21B70E20}"/>
              </a:ext>
            </a:extLst>
          </p:cNvPr>
          <p:cNvSpPr txBox="1"/>
          <p:nvPr/>
        </p:nvSpPr>
        <p:spPr>
          <a:xfrm>
            <a:off x="914400" y="3727814"/>
            <a:ext cx="9144000" cy="2554545"/>
          </a:xfrm>
          <a:prstGeom prst="rect">
            <a:avLst/>
          </a:prstGeom>
          <a:noFill/>
        </p:spPr>
        <p:txBody>
          <a:bodyPr wrap="square">
            <a:spAutoFit/>
          </a:bodyPr>
          <a:lstStyle/>
          <a:p>
            <a:r>
              <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rPr>
              <a:t>Las empresas internacionales pueden aprovechar las ventajas tecnológicas y de marketing del país de acogida o introducir precios más altos a nuevos clientes para conseguir mayores beneficios.</a:t>
            </a:r>
            <a:endPar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6" name="Immagine 5">
            <a:extLst>
              <a:ext uri="{FF2B5EF4-FFF2-40B4-BE49-F238E27FC236}">
                <a16:creationId xmlns:a16="http://schemas.microsoft.com/office/drawing/2014/main" id="{35276371-EDA7-46F6-8026-CC5BCA52C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3022" y="2745067"/>
            <a:ext cx="7160578" cy="4766260"/>
          </a:xfrm>
          <a:prstGeom prst="rect">
            <a:avLst/>
          </a:prstGeom>
        </p:spPr>
      </p:pic>
    </p:spTree>
    <p:extLst>
      <p:ext uri="{BB962C8B-B14F-4D97-AF65-F5344CB8AC3E}">
        <p14:creationId xmlns:p14="http://schemas.microsoft.com/office/powerpoint/2010/main" val="2403705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11059</TotalTime>
  <Words>2194</Words>
  <Application>Microsoft Office PowerPoint</Application>
  <PresentationFormat>Personalizado</PresentationFormat>
  <Paragraphs>202</Paragraphs>
  <Slides>29</Slides>
  <Notes>0</Notes>
  <HiddenSlides>0</HiddenSlides>
  <MMClips>0</MMClips>
  <ScaleCrop>false</ScaleCrop>
  <HeadingPairs>
    <vt:vector size="8" baseType="variant">
      <vt:variant>
        <vt:lpstr>Fuentes usadas</vt:lpstr>
      </vt:variant>
      <vt:variant>
        <vt:i4>7</vt:i4>
      </vt:variant>
      <vt:variant>
        <vt:lpstr>Tema</vt:lpstr>
      </vt:variant>
      <vt:variant>
        <vt:i4>2</vt:i4>
      </vt:variant>
      <vt:variant>
        <vt:lpstr>Servidores OLE incrustados</vt:lpstr>
      </vt:variant>
      <vt:variant>
        <vt:i4>1</vt:i4>
      </vt:variant>
      <vt:variant>
        <vt:lpstr>Títulos de diapositiva</vt:lpstr>
      </vt:variant>
      <vt:variant>
        <vt:i4>29</vt:i4>
      </vt:variant>
    </vt:vector>
  </HeadingPairs>
  <TitlesOfParts>
    <vt:vector size="39" baseType="lpstr">
      <vt:lpstr>Arial</vt:lpstr>
      <vt:lpstr>Calibri</vt:lpstr>
      <vt:lpstr>Microsoft Sans Serif</vt:lpstr>
      <vt:lpstr>Open Sans</vt:lpstr>
      <vt:lpstr>pnRegular</vt:lpstr>
      <vt:lpstr>preplyinterv</vt:lpstr>
      <vt:lpstr>Proxima Nova</vt:lpstr>
      <vt:lpstr>Office Theme</vt:lpstr>
      <vt:lpstr>Diseño personalizado</vt:lpstr>
      <vt:lpstr>Bitmap Image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E4F PPT TEMPLATE</dc:title>
  <dc:creator>Monia Coppola</dc:creator>
  <cp:keywords>DAE5WsvJFTY,BAEXurJiHZU</cp:keywords>
  <cp:lastModifiedBy>Javier Serón Molina</cp:lastModifiedBy>
  <cp:revision>117</cp:revision>
  <dcterms:created xsi:type="dcterms:W3CDTF">2022-02-25T10:54:18Z</dcterms:created>
  <dcterms:modified xsi:type="dcterms:W3CDTF">2022-12-28T09:54:34Z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2022-02-25T00:00:00Z</vt:filetime>
  </property>
  <property fmtid="{D5CDD505-2E9C-101B-9397-08002B2CF9AE}" pid="3" name="Creator">
    <vt:lpwstr>Canva</vt:lpwstr>
  </property>
  <property fmtid="{D5CDD505-2E9C-101B-9397-08002B2CF9AE}" pid="4" name="LastSaved">
    <vt:filetime>2022-02-25T00:00:00Z</vt:filetime>
  </property>
</Properties>
</file>