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Lst>
  <p:sldIdLst>
    <p:sldId id="256" r:id="rId3"/>
    <p:sldId id="257" r:id="rId4"/>
    <p:sldId id="261" r:id="rId5"/>
    <p:sldId id="258" r:id="rId6"/>
    <p:sldId id="260" r:id="rId7"/>
    <p:sldId id="262" r:id="rId8"/>
    <p:sldId id="263" r:id="rId9"/>
    <p:sldId id="266" r:id="rId10"/>
    <p:sldId id="267" r:id="rId11"/>
    <p:sldId id="268" r:id="rId12"/>
    <p:sldId id="269" r:id="rId13"/>
    <p:sldId id="270" r:id="rId14"/>
    <p:sldId id="271" r:id="rId15"/>
    <p:sldId id="272" r:id="rId16"/>
    <p:sldId id="273" r:id="rId17"/>
    <p:sldId id="274" r:id="rId18"/>
    <p:sldId id="286" r:id="rId19"/>
    <p:sldId id="275" r:id="rId20"/>
    <p:sldId id="287" r:id="rId21"/>
    <p:sldId id="276" r:id="rId22"/>
    <p:sldId id="288" r:id="rId23"/>
    <p:sldId id="277" r:id="rId24"/>
    <p:sldId id="278" r:id="rId25"/>
    <p:sldId id="289" r:id="rId26"/>
    <p:sldId id="279" r:id="rId27"/>
    <p:sldId id="290" r:id="rId28"/>
    <p:sldId id="280" r:id="rId29"/>
    <p:sldId id="291" r:id="rId30"/>
    <p:sldId id="281" r:id="rId31"/>
    <p:sldId id="282" r:id="rId32"/>
    <p:sldId id="283" r:id="rId33"/>
    <p:sldId id="292" r:id="rId34"/>
    <p:sldId id="284" r:id="rId35"/>
    <p:sldId id="293" r:id="rId36"/>
    <p:sldId id="285" r:id="rId37"/>
    <p:sldId id="259" r:id="rId38"/>
  </p:sldIdLst>
  <p:sldSz cx="18288000" cy="10287000"/>
  <p:notesSz cx="18288000" cy="10287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ssandra Messana" initials="AM" lastIdx="12" clrIdx="0">
    <p:extLst>
      <p:ext uri="{19B8F6BF-5375-455C-9EA6-DF929625EA0E}">
        <p15:presenceInfo xmlns:p15="http://schemas.microsoft.com/office/powerpoint/2012/main" userId="S-1-5-21-2922218411-3787962101-831138860-4622" providerId="AD"/>
      </p:ext>
    </p:extLst>
  </p:cmAuthor>
  <p:cmAuthor id="2" name="denis-antoine Herault" initials="dH" lastIdx="4" clrIdx="1">
    <p:extLst>
      <p:ext uri="{19B8F6BF-5375-455C-9EA6-DF929625EA0E}">
        <p15:presenceInfo xmlns:p15="http://schemas.microsoft.com/office/powerpoint/2012/main" userId="3e015e90d0d88af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5894"/>
    <a:srgbClr val="E076D1"/>
    <a:srgbClr val="FFECFC"/>
    <a:srgbClr val="F5D3F0"/>
    <a:srgbClr val="ECAAE3"/>
    <a:srgbClr val="E58B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77F534-978F-44CB-9F43-350C9C8B6324}" v="8" dt="2022-11-08T13:14:40.81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226" y="5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fr-FR"/>
        </a:p>
      </dgm:t>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r>
            <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rPr>
            <a:t>La gestión intercultural es la gestión de las diferencias culturales dentro de una entidad pública o privada</a:t>
          </a: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1" custLinFactNeighborX="10465" custLinFactNeighborY="-932">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fr-FR"/>
        </a:p>
      </dgm:t>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Tener en cuenta la cultura de cada persona permite reconocer y valorar los esfuerzos de todos.</a:t>
          </a:r>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1" custScaleX="94450" custScaleY="53050" custLinFactNeighborX="14890" custLinFactNeighborY="47955">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fr-FR"/>
        </a:p>
      </dgm:t>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Validar los objetivos es bueno, pero el desarrollo personal y profesional de los empleados también debe tenerse en cuenta para el éxito de la empresa.</a:t>
          </a:r>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1" custScaleX="100196" custScaleY="59715" custLinFactNeighborX="-654" custLinFactNeighborY="520">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fr-FR"/>
        </a:p>
      </dgm:t>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Las fuentes de motivación en la empresa son múltiples. Deben llevar al trabajador a superarse y garantizarle un sentimiento de pertenencia y una fuerte implicación en la empresa.</a:t>
          </a:r>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1" custScaleX="100196" custScaleY="59715" custLinFactNeighborX="-1484" custLinFactNeighborY="-5304">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fr-FR"/>
        </a:p>
      </dgm:t>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l"/>
          <a: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Esta visión es diferente para cada persona, ya que el estilo de gestión depende de la personalidad, la cultura y el deseo del grupo al que pertenece</a:t>
          </a:r>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1" custScaleX="94450" custScaleY="53050" custLinFactNeighborX="254" custLinFactNeighborY="6299">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fr-FR"/>
        </a:p>
      </dgm:t>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Para lograr una buena cohesión de equipo, hay que tener en cuenta la cultura y los valores individuales de cada miembro.</a:t>
          </a:r>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1" custScaleX="94450" custScaleY="53050" custLinFactNeighborX="254" custLinFactNeighborY="6299">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fr-FR"/>
        </a:p>
      </dgm:t>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El multiculturalismo fomenta la creatividad y la innovación. Representa una importante ventaja competitiva para una empresa y sus perspectivas de futuro.</a:t>
          </a:r>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1" custScaleX="100196" custScaleY="59715" custLinFactNeighborX="-551" custLinFactNeighborY="4711">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fr-FR"/>
        </a:p>
      </dgm:t>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El responsable de un equipo multicultural está obligado a adaptar su comportamiento en función de sus interlocutores y sus culturas.</a:t>
          </a:r>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E2C9E6A1-4B9B-4664-8190-EDD7EE439F5A}" type="parTrans" cxnId="{4DADC24A-9385-4E34-8E81-05F4DA0405AE}">
      <dgm:prSet/>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1" custScaleX="94450" custScaleY="53050" custLinFactNeighborX="-79" custLinFactNeighborY="4373">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fr-FR"/>
        </a:p>
      </dgm:t>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Hay que llegar a un consenso sobre los medios necesarios para que el equipo funcione correctamente y alcance los objetivos y resultados. Los métodos modernos son ágiles y se adaptan a las situaciones cambiantes</a:t>
          </a:r>
          <a:endPar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1" custScaleX="100000" custScaleY="76958" custLinFactNeighborX="6124" custLinFactNeighborY="290">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fr-FR"/>
        </a:p>
      </dgm:t>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El elemento humano está en el centro de un proyecto de empresa, más aún en un contexto internacional y multicultural.</a:t>
          </a:r>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1" custScaleX="94450" custScaleY="53050" custLinFactNeighborX="254" custLinFactNeighborY="6299">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fr-FR"/>
        </a:p>
      </dgm:t>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Hay que comunicar con claridad y precisión y asegurarse de que los interlocutores entienden. Las herramientas y métodos de trabajo utilizados deben ser accesibles para todos. Es importante mantener una actitud abierta y positiva, creando desde el principio un clima de confianza que favorezca la integración.</a:t>
          </a: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endPar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1" custLinFactNeighborX="-11830" custLinFactNeighborY="2882">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s-ES"/>
        </a:p>
      </dgm:t>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r>
            <a:rPr lang="es-ES" sz="2400" noProof="0" dirty="0">
              <a:latin typeface="Microsoft Sans Serif" panose="020B0604020202020204" pitchFamily="34" charset="0"/>
              <a:ea typeface="Microsoft Sans Serif" panose="020B0604020202020204" pitchFamily="34" charset="0"/>
              <a:cs typeface="Microsoft Sans Serif" panose="020B0604020202020204" pitchFamily="34" charset="0"/>
            </a:rPr>
            <a:t>Es importante tener en cuenta la diversidad a nivel local.
Abrirse y adaptarse al mercado internacional es a veces una condición para la supervivencia de la empresa.</a:t>
          </a:r>
          <a:endParaRPr lang="fr-FR" sz="2400" noProof="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4DFE7E00-A47F-49FC-91E1-BB7CB0C16E56}" type="pres">
      <dgm:prSet presAssocID="{4CE57F6F-AAED-4B75-B840-D6F328661C27}" presName="Name0" presStyleCnt="0">
        <dgm:presLayoutVars>
          <dgm:dir/>
          <dgm:resizeHandles val="exact"/>
        </dgm:presLayoutVars>
      </dgm:prSet>
      <dgm:spPr/>
    </dgm:pt>
    <dgm:pt modelId="{23A3B403-C726-4FE3-A14D-29D9FF92263D}" type="pres">
      <dgm:prSet presAssocID="{09E78CE0-9FD1-41E4-AA18-EB8ACA5E7243}" presName="node" presStyleLbl="node1" presStyleIdx="0" presStyleCnt="1" custLinFactNeighborX="12607" custLinFactNeighborY="12580">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C6F6A859-0CFF-4923-95E2-0D34DEAC4343}" type="presOf" srcId="{4CE57F6F-AAED-4B75-B840-D6F328661C27}" destId="{4DFE7E00-A47F-49FC-91E1-BB7CB0C16E56}" srcOrd="0" destOrd="0" presId="urn:microsoft.com/office/officeart/2005/8/layout/process1"/>
    <dgm:cxn modelId="{A66D95B7-5E53-4DF5-B744-159AAF626149}" type="presOf" srcId="{09E78CE0-9FD1-41E4-AA18-EB8ACA5E7243}" destId="{23A3B403-C726-4FE3-A14D-29D9FF92263D}" srcOrd="0" destOrd="0" presId="urn:microsoft.com/office/officeart/2005/8/layout/process1"/>
    <dgm:cxn modelId="{23E7FE0E-C248-4C62-9760-F82B47BF0C55}" type="presParOf" srcId="{4DFE7E00-A47F-49FC-91E1-BB7CB0C16E56}" destId="{23A3B403-C726-4FE3-A14D-29D9FF92263D}"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fr-FR"/>
        </a:p>
      </dgm:t>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r>
            <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rPr>
            <a:t>Estar informado ayuda a evitar prejuicios, facilita la comunicación con los demás y su implicación en la empresa</a:t>
          </a: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1" custScaleX="86956" custLinFactNeighborX="14890" custLinFactNeighborY="47955">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fr-FR"/>
        </a:p>
      </dgm:t>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l"/>
          <a:r>
            <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rPr>
            <a:t>La comunicación es esencial para gestionar buenas relaciones, organizar su tiempo y mejorar la productividad de su empresa</a:t>
          </a: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1" custLinFactNeighborX="276" custLinFactNeighborY="27975">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fr-FR"/>
        </a:p>
      </dgm:t>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Comunicar bien es algo en lo que hay que trabajar. Aprender a gestionar las emociones, las reacciones y la postura sin olvidarse de elegir las palabras inspira confianza.</a:t>
          </a: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endPar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1" custLinFactNeighborX="1151" custLinFactNeighborY="15122">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fr-FR"/>
        </a:p>
      </dgm:t>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La distancia no es un obstáculo para la gestión, pero es necesario tener en cuenta las especificidades de los empleados y establecer una organización adecuada</a:t>
          </a:r>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1" custLinFactNeighborX="14890" custLinFactNeighborY="47955">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fr-FR"/>
        </a:p>
      </dgm:t>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l"/>
          <a:endPar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l"/>
          <a: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Existen muchas herramientas en el mercado, la forma de utilizarlas es importante. Sobre todo, es importante ser organizado, elaborar plantillas de documentos coherentes que puedan ser utilizadas por todos.</a:t>
          </a:r>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1" custScaleX="92897" custScaleY="68388" custLinFactNeighborX="931" custLinFactNeighborY="5180">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CE57F6F-AAED-4B75-B840-D6F328661C2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fr-FR"/>
        </a:p>
      </dgm:t>
    </dgm:pt>
    <dgm:pt modelId="{09E78CE0-9FD1-41E4-AA18-EB8ACA5E7243}">
      <dgm:prSet phldrT="[Texto]" custT="1">
        <dgm:style>
          <a:lnRef idx="2">
            <a:schemeClr val="dk1"/>
          </a:lnRef>
          <a:fillRef idx="1">
            <a:schemeClr val="lt1"/>
          </a:fillRef>
          <a:effectRef idx="0">
            <a:schemeClr val="dk1"/>
          </a:effectRef>
          <a:fontRef idx="minor">
            <a:schemeClr val="dk1"/>
          </a:fontRef>
        </dgm:style>
      </dgm:prSet>
      <dgm:spPr>
        <a:solidFill>
          <a:srgbClr val="FFECFC"/>
        </a:solidFill>
        <a:ln w="57150">
          <a:solidFill>
            <a:srgbClr val="B05894"/>
          </a:solidFill>
        </a:ln>
      </dgm:spPr>
      <dgm:t>
        <a:bodyPr/>
        <a:lstStyle/>
        <a:p>
          <a:pPr algn="just"/>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l"/>
          <a: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La distancia no es un obstáculo para la gestión, pero es necesario tener en cuenta las especificidades de los empleados y establecer una organización adecuada.</a:t>
          </a:r>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E2C9E6A1-4B9B-4664-8190-EDD7EE439F5A}" type="parTrans" cxnId="{4DADC24A-9385-4E34-8E81-05F4DA0405AE}">
      <dgm:prSet/>
      <dgm:spPr/>
      <dgm:t>
        <a:bodyPr/>
        <a:lstStyle/>
        <a:p>
          <a:endParaRPr lang="es-ES"/>
        </a:p>
      </dgm:t>
    </dgm:pt>
    <dgm:pt modelId="{0073AA99-A9E4-4984-98E6-B6B5CC98A412}" type="sibTrans" cxnId="{4DADC24A-9385-4E34-8E81-05F4DA0405AE}">
      <dgm:prSet/>
      <dgm:spPr>
        <a:solidFill>
          <a:srgbClr val="B05894"/>
        </a:solidFill>
        <a:ln>
          <a:solidFill>
            <a:srgbClr val="B05894"/>
          </a:solidFill>
        </a:ln>
      </dgm:spPr>
      <dgm:t>
        <a:bodyPr/>
        <a:lstStyle/>
        <a:p>
          <a:endParaRPr lang="es-ES"/>
        </a:p>
      </dgm:t>
    </dgm:pt>
    <dgm:pt modelId="{1B0FDF83-6572-46D8-BF9E-343DB8A4C171}" type="pres">
      <dgm:prSet presAssocID="{4CE57F6F-AAED-4B75-B840-D6F328661C27}" presName="Name0" presStyleCnt="0">
        <dgm:presLayoutVars>
          <dgm:dir/>
          <dgm:resizeHandles val="exact"/>
        </dgm:presLayoutVars>
      </dgm:prSet>
      <dgm:spPr/>
    </dgm:pt>
    <dgm:pt modelId="{03CBBE79-C7C7-4BB8-815F-EC9883AE5482}" type="pres">
      <dgm:prSet presAssocID="{09E78CE0-9FD1-41E4-AA18-EB8ACA5E7243}" presName="node" presStyleLbl="node1" presStyleIdx="0" presStyleCnt="1" custLinFactNeighborX="14890" custLinFactNeighborY="47955">
        <dgm:presLayoutVars>
          <dgm:bulletEnabled val="1"/>
        </dgm:presLayoutVars>
      </dgm:prSet>
      <dgm:spPr/>
    </dgm:pt>
  </dgm:ptLst>
  <dgm:cxnLst>
    <dgm:cxn modelId="{4DADC24A-9385-4E34-8E81-05F4DA0405AE}" srcId="{4CE57F6F-AAED-4B75-B840-D6F328661C27}" destId="{09E78CE0-9FD1-41E4-AA18-EB8ACA5E7243}" srcOrd="0" destOrd="0" parTransId="{E2C9E6A1-4B9B-4664-8190-EDD7EE439F5A}" sibTransId="{0073AA99-A9E4-4984-98E6-B6B5CC98A412}"/>
    <dgm:cxn modelId="{2D6AA1AC-160E-4BB6-AC40-E1254C663D48}" type="presOf" srcId="{4CE57F6F-AAED-4B75-B840-D6F328661C27}" destId="{1B0FDF83-6572-46D8-BF9E-343DB8A4C171}" srcOrd="0" destOrd="0" presId="urn:microsoft.com/office/officeart/2005/8/layout/process1"/>
    <dgm:cxn modelId="{813514CF-FE3F-4E43-B5D1-F4FB4E821352}" type="presOf" srcId="{09E78CE0-9FD1-41E4-AA18-EB8ACA5E7243}" destId="{03CBBE79-C7C7-4BB8-815F-EC9883AE5482}" srcOrd="0" destOrd="0" presId="urn:microsoft.com/office/officeart/2005/8/layout/process1"/>
    <dgm:cxn modelId="{1D374B54-98E2-49BE-887D-3742F97612B9}" type="presParOf" srcId="{1B0FDF83-6572-46D8-BF9E-343DB8A4C171}" destId="{03CBBE79-C7C7-4BB8-815F-EC9883AE5482}" srcOrd="0"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5969" y="0"/>
          <a:ext cx="6106942" cy="2224573"/>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es-ES" sz="3200" kern="1200" dirty="0">
              <a:latin typeface="Microsoft Sans Serif" panose="020B0604020202020204" pitchFamily="34" charset="0"/>
              <a:ea typeface="Microsoft Sans Serif" panose="020B0604020202020204" pitchFamily="34" charset="0"/>
              <a:cs typeface="Microsoft Sans Serif" panose="020B0604020202020204" pitchFamily="34" charset="0"/>
            </a:rPr>
            <a:t>La gestión intercultural es la gestión de las diferencias culturales dentro de una entidad pública o privada</a:t>
          </a:r>
        </a:p>
      </dsp:txBody>
      <dsp:txXfrm>
        <a:off x="71125" y="65156"/>
        <a:ext cx="5976630" cy="209426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350537" y="263650"/>
          <a:ext cx="5762374" cy="2098549"/>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endPar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244600">
            <a:lnSpc>
              <a:spcPct val="90000"/>
            </a:lnSpc>
            <a:spcBef>
              <a:spcPct val="0"/>
            </a:spcBef>
            <a:spcAft>
              <a:spcPct val="35000"/>
            </a:spcAft>
            <a:buNone/>
          </a:pPr>
          <a:r>
            <a:rPr lang="es-ES"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Tener en cuenta la cultura de cada persona permite reconocer y valorar los esfuerzos de todos.</a:t>
          </a:r>
          <a:endPar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244600">
            <a:lnSpc>
              <a:spcPct val="90000"/>
            </a:lnSpc>
            <a:spcBef>
              <a:spcPct val="0"/>
            </a:spcBef>
            <a:spcAft>
              <a:spcPct val="35000"/>
            </a:spcAft>
            <a:buNone/>
          </a:pPr>
          <a:endParaRPr lang="es-ES" sz="32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412001" y="325114"/>
        <a:ext cx="5639446" cy="197562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0" y="4614"/>
          <a:ext cx="6100985" cy="2357585"/>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endPar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244600">
            <a:lnSpc>
              <a:spcPct val="90000"/>
            </a:lnSpc>
            <a:spcBef>
              <a:spcPct val="0"/>
            </a:spcBef>
            <a:spcAft>
              <a:spcPct val="35000"/>
            </a:spcAft>
            <a:buNone/>
          </a:pPr>
          <a:r>
            <a:rPr lang="es-ES"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Validar los objetivos es bueno, pero el desarrollo personal y profesional de los empleados también debe tenerse en cuenta para el éxito de la empresa.</a:t>
          </a:r>
          <a:endPar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244600">
            <a:lnSpc>
              <a:spcPct val="90000"/>
            </a:lnSpc>
            <a:spcBef>
              <a:spcPct val="0"/>
            </a:spcBef>
            <a:spcAft>
              <a:spcPct val="35000"/>
            </a:spcAft>
            <a:buNone/>
          </a:pPr>
          <a:endParaRPr lang="es-ES" sz="32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69051" y="73665"/>
        <a:ext cx="5962883" cy="221948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0" y="0"/>
          <a:ext cx="6100985" cy="2362199"/>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endPar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244600">
            <a:lnSpc>
              <a:spcPct val="90000"/>
            </a:lnSpc>
            <a:spcBef>
              <a:spcPct val="0"/>
            </a:spcBef>
            <a:spcAft>
              <a:spcPct val="35000"/>
            </a:spcAft>
            <a:buNone/>
          </a:pPr>
          <a:endParaRPr lang="en-US"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244600">
            <a:lnSpc>
              <a:spcPct val="90000"/>
            </a:lnSpc>
            <a:spcBef>
              <a:spcPct val="0"/>
            </a:spcBef>
            <a:spcAft>
              <a:spcPct val="35000"/>
            </a:spcAft>
            <a:buNone/>
          </a:pPr>
          <a:r>
            <a:rPr lang="es-ES"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Las fuentes de motivación en la empresa son múltiples. Deben llevar al trabajador a superarse y garantizarle un sentimiento de pertenencia y una fuerte implicación en la empresa.</a:t>
          </a:r>
          <a:endPar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244600">
            <a:lnSpc>
              <a:spcPct val="90000"/>
            </a:lnSpc>
            <a:spcBef>
              <a:spcPct val="0"/>
            </a:spcBef>
            <a:spcAft>
              <a:spcPct val="35000"/>
            </a:spcAft>
            <a:buNone/>
          </a:pPr>
          <a:endPar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244600">
            <a:lnSpc>
              <a:spcPct val="90000"/>
            </a:lnSpc>
            <a:spcBef>
              <a:spcPct val="0"/>
            </a:spcBef>
            <a:spcAft>
              <a:spcPct val="35000"/>
            </a:spcAft>
            <a:buNone/>
          </a:pPr>
          <a:endParaRPr lang="es-ES" sz="32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69186" y="69186"/>
        <a:ext cx="5962613" cy="222382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190765" y="263650"/>
          <a:ext cx="5762374" cy="2098549"/>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endPar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l" defTabSz="1244600">
            <a:lnSpc>
              <a:spcPct val="90000"/>
            </a:lnSpc>
            <a:spcBef>
              <a:spcPct val="0"/>
            </a:spcBef>
            <a:spcAft>
              <a:spcPct val="35000"/>
            </a:spcAft>
            <a:buNone/>
          </a:pPr>
          <a:r>
            <a:rPr lang="es-ES"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Esta visión es diferente para cada persona, ya que el estilo de gestión depende de la personalidad, la cultura y el deseo del grupo al que pertenece</a:t>
          </a:r>
          <a:endPar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244600">
            <a:lnSpc>
              <a:spcPct val="90000"/>
            </a:lnSpc>
            <a:spcBef>
              <a:spcPct val="0"/>
            </a:spcBef>
            <a:spcAft>
              <a:spcPct val="35000"/>
            </a:spcAft>
            <a:buNone/>
          </a:pPr>
          <a:endParaRPr lang="es-ES" sz="32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252229" y="325114"/>
        <a:ext cx="5639446" cy="197562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190765" y="263650"/>
          <a:ext cx="5762374" cy="2098549"/>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endPar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244600">
            <a:lnSpc>
              <a:spcPct val="90000"/>
            </a:lnSpc>
            <a:spcBef>
              <a:spcPct val="0"/>
            </a:spcBef>
            <a:spcAft>
              <a:spcPct val="35000"/>
            </a:spcAft>
            <a:buNone/>
          </a:pPr>
          <a:r>
            <a:rPr lang="es-ES"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Para lograr una buena cohesión de equipo, hay que tener en cuenta la cultura y los valores individuales de cada miembro.</a:t>
          </a:r>
          <a:endPar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244600">
            <a:lnSpc>
              <a:spcPct val="90000"/>
            </a:lnSpc>
            <a:spcBef>
              <a:spcPct val="0"/>
            </a:spcBef>
            <a:spcAft>
              <a:spcPct val="35000"/>
            </a:spcAft>
            <a:buNone/>
          </a:pPr>
          <a:endParaRPr lang="es-ES" sz="32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252229" y="325114"/>
        <a:ext cx="5639446" cy="197562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0" y="4614"/>
          <a:ext cx="6100985" cy="2357585"/>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endPar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244600">
            <a:lnSpc>
              <a:spcPct val="90000"/>
            </a:lnSpc>
            <a:spcBef>
              <a:spcPct val="0"/>
            </a:spcBef>
            <a:spcAft>
              <a:spcPct val="35000"/>
            </a:spcAft>
            <a:buNone/>
          </a:pPr>
          <a:r>
            <a:rPr lang="es-ES"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El multiculturalismo fomenta la creatividad y la innovación. Representa una importante ventaja competitiva para una empresa y sus perspectivas de futuro.</a:t>
          </a:r>
          <a:endPar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244600">
            <a:lnSpc>
              <a:spcPct val="90000"/>
            </a:lnSpc>
            <a:spcBef>
              <a:spcPct val="0"/>
            </a:spcBef>
            <a:spcAft>
              <a:spcPct val="35000"/>
            </a:spcAft>
            <a:buNone/>
          </a:pPr>
          <a:endParaRPr lang="es-ES" sz="32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69051" y="73665"/>
        <a:ext cx="5962883" cy="221948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170449" y="263650"/>
          <a:ext cx="5762374" cy="2098549"/>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endPar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244600">
            <a:lnSpc>
              <a:spcPct val="90000"/>
            </a:lnSpc>
            <a:spcBef>
              <a:spcPct val="0"/>
            </a:spcBef>
            <a:spcAft>
              <a:spcPct val="35000"/>
            </a:spcAft>
            <a:buNone/>
          </a:pPr>
          <a:r>
            <a:rPr lang="es-ES"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El responsable de un equipo multicultural está obligado a adaptar su comportamiento en función de sus interlocutores y sus culturas.</a:t>
          </a:r>
          <a:endPar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244600">
            <a:lnSpc>
              <a:spcPct val="90000"/>
            </a:lnSpc>
            <a:spcBef>
              <a:spcPct val="0"/>
            </a:spcBef>
            <a:spcAft>
              <a:spcPct val="35000"/>
            </a:spcAft>
            <a:buNone/>
          </a:pPr>
          <a:endParaRPr lang="es-ES" sz="32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231913" y="325114"/>
        <a:ext cx="5639446" cy="197562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0" y="347878"/>
          <a:ext cx="6629401" cy="3061112"/>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r>
            <a:rPr lang="es-ES"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Hay que llegar a un consenso sobre los medios necesarios para que el equipo funcione correctamente y alcance los objetivos y resultados. Los métodos modernos son ágiles y se adaptan a las situaciones cambiantes</a:t>
          </a:r>
          <a:endParaRPr lang="es-ES" sz="32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89657" y="437535"/>
        <a:ext cx="6450087" cy="288179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190765" y="263650"/>
          <a:ext cx="5762374" cy="2098549"/>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endPar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244600">
            <a:lnSpc>
              <a:spcPct val="90000"/>
            </a:lnSpc>
            <a:spcBef>
              <a:spcPct val="0"/>
            </a:spcBef>
            <a:spcAft>
              <a:spcPct val="35000"/>
            </a:spcAft>
            <a:buNone/>
          </a:pPr>
          <a:r>
            <a:rPr lang="es-ES"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El elemento humano está en el centro de un proyecto de empresa, más aún en un contexto internacional y multicultural.</a:t>
          </a:r>
          <a:endPar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244600">
            <a:lnSpc>
              <a:spcPct val="90000"/>
            </a:lnSpc>
            <a:spcBef>
              <a:spcPct val="0"/>
            </a:spcBef>
            <a:spcAft>
              <a:spcPct val="35000"/>
            </a:spcAft>
            <a:buNone/>
          </a:pPr>
          <a:endParaRPr lang="es-ES" sz="32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252229" y="325114"/>
        <a:ext cx="5639446" cy="19756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0" y="0"/>
          <a:ext cx="9380342" cy="2682753"/>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r>
            <a:rPr lang="es-ES"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Hay que comunicar con claridad y precisión y asegurarse de que los interlocutores entienden. Las herramientas y métodos de trabajo utilizados deben ser accesibles para todos. Es importante mantener una actitud abierta y positiva, creando desde el principio un clima de confianza que favorezca la integración.</a:t>
          </a:r>
          <a:r>
            <a:rPr lang="en-US"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 </a:t>
          </a:r>
          <a:endParaRPr lang="es-ES" sz="32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78575" y="78575"/>
        <a:ext cx="9223192" cy="25256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A3B403-C726-4FE3-A14D-29D9FF92263D}">
      <dsp:nvSpPr>
        <dsp:cNvPr id="0" name=""/>
        <dsp:cNvSpPr/>
      </dsp:nvSpPr>
      <dsp:spPr>
        <a:xfrm>
          <a:off x="5182" y="0"/>
          <a:ext cx="5301603" cy="2954544"/>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es-ES" sz="2400" kern="1200" noProof="0" dirty="0">
              <a:latin typeface="Microsoft Sans Serif" panose="020B0604020202020204" pitchFamily="34" charset="0"/>
              <a:ea typeface="Microsoft Sans Serif" panose="020B0604020202020204" pitchFamily="34" charset="0"/>
              <a:cs typeface="Microsoft Sans Serif" panose="020B0604020202020204" pitchFamily="34" charset="0"/>
            </a:rPr>
            <a:t>Es importante tener en cuenta la diversidad a nivel local.
Abrirse y adaptarse al mercado internacional es a veces una condición para la supervivencia de la empresa.</a:t>
          </a:r>
          <a:endParaRPr lang="fr-FR" sz="2400" kern="1200" noProof="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91718" y="86536"/>
        <a:ext cx="5128531" cy="27814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807745" y="0"/>
          <a:ext cx="5305166" cy="2224573"/>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es-ES" sz="3200" kern="1200" dirty="0">
              <a:latin typeface="Microsoft Sans Serif" panose="020B0604020202020204" pitchFamily="34" charset="0"/>
              <a:ea typeface="Microsoft Sans Serif" panose="020B0604020202020204" pitchFamily="34" charset="0"/>
              <a:cs typeface="Microsoft Sans Serif" panose="020B0604020202020204" pitchFamily="34" charset="0"/>
            </a:rPr>
            <a:t>Estar informado ayuda a evitar prejuicios, facilita la comunicación con los demás y su implicación en la empresa</a:t>
          </a:r>
        </a:p>
      </dsp:txBody>
      <dsp:txXfrm>
        <a:off x="872901" y="65156"/>
        <a:ext cx="5174854" cy="20942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11933" y="0"/>
          <a:ext cx="6100978" cy="2224573"/>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s-ES" sz="3200" kern="1200" dirty="0">
              <a:latin typeface="Microsoft Sans Serif" panose="020B0604020202020204" pitchFamily="34" charset="0"/>
              <a:ea typeface="Microsoft Sans Serif" panose="020B0604020202020204" pitchFamily="34" charset="0"/>
              <a:cs typeface="Microsoft Sans Serif" panose="020B0604020202020204" pitchFamily="34" charset="0"/>
            </a:rPr>
            <a:t>La comunicación es esencial para gestionar buenas relaciones, organizar su tiempo y mejorar la productividad de su empresa</a:t>
          </a:r>
        </a:p>
      </dsp:txBody>
      <dsp:txXfrm>
        <a:off x="77089" y="65156"/>
        <a:ext cx="5970666" cy="20942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11933" y="0"/>
          <a:ext cx="6100978" cy="2481639"/>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r>
            <a:rPr lang="es-ES"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Comunicar bien es algo en lo que hay que trabajar. Aprender a gestionar las emociones, las reacciones y la postura sin olvidarse de elegir las palabras inspira confianza.</a:t>
          </a:r>
          <a:r>
            <a:rPr lang="en-US"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 </a:t>
          </a:r>
          <a:endParaRPr lang="es-ES" sz="32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84618" y="72685"/>
        <a:ext cx="5955608" cy="233626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11933" y="0"/>
          <a:ext cx="6100978" cy="2224573"/>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endPar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244600">
            <a:lnSpc>
              <a:spcPct val="90000"/>
            </a:lnSpc>
            <a:spcBef>
              <a:spcPct val="0"/>
            </a:spcBef>
            <a:spcAft>
              <a:spcPct val="35000"/>
            </a:spcAft>
            <a:buNone/>
          </a:pPr>
          <a:endParaRPr lang="en-US"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244600">
            <a:lnSpc>
              <a:spcPct val="90000"/>
            </a:lnSpc>
            <a:spcBef>
              <a:spcPct val="0"/>
            </a:spcBef>
            <a:spcAft>
              <a:spcPct val="35000"/>
            </a:spcAft>
            <a:buNone/>
          </a:pPr>
          <a:r>
            <a:rPr lang="es-ES"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La distancia no es un obstáculo para la gestión, pero es necesario tener en cuenta las especificidades de los empleados y establecer una organización adecuada</a:t>
          </a:r>
          <a:endPar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244600">
            <a:lnSpc>
              <a:spcPct val="90000"/>
            </a:lnSpc>
            <a:spcBef>
              <a:spcPct val="0"/>
            </a:spcBef>
            <a:spcAft>
              <a:spcPct val="35000"/>
            </a:spcAft>
            <a:buNone/>
          </a:pPr>
          <a:endPar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244600">
            <a:lnSpc>
              <a:spcPct val="90000"/>
            </a:lnSpc>
            <a:spcBef>
              <a:spcPct val="0"/>
            </a:spcBef>
            <a:spcAft>
              <a:spcPct val="35000"/>
            </a:spcAft>
            <a:buNone/>
          </a:pPr>
          <a:endParaRPr lang="es-ES" sz="32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77089" y="65156"/>
        <a:ext cx="5970666" cy="209426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279443" y="0"/>
          <a:ext cx="5667626" cy="2808209"/>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endParaRPr lang="en-US"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l" defTabSz="1244600">
            <a:lnSpc>
              <a:spcPct val="90000"/>
            </a:lnSpc>
            <a:spcBef>
              <a:spcPct val="0"/>
            </a:spcBef>
            <a:spcAft>
              <a:spcPct val="35000"/>
            </a:spcAft>
            <a:buNone/>
          </a:pPr>
          <a:r>
            <a:rPr lang="es-ES"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Existen muchas herramientas en el mercado, la forma de utilizarlas es importante. Sobre todo, es importante ser organizado, elaborar plantillas de documentos coherentes que puedan ser utilizadas por todos.</a:t>
          </a:r>
          <a:endPar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244600">
            <a:lnSpc>
              <a:spcPct val="90000"/>
            </a:lnSpc>
            <a:spcBef>
              <a:spcPct val="0"/>
            </a:spcBef>
            <a:spcAft>
              <a:spcPct val="35000"/>
            </a:spcAft>
            <a:buNone/>
          </a:pPr>
          <a:endParaRPr lang="es-ES" sz="32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361693" y="82250"/>
        <a:ext cx="5503126" cy="264370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BE79-C7C7-4BB8-815F-EC9883AE5482}">
      <dsp:nvSpPr>
        <dsp:cNvPr id="0" name=""/>
        <dsp:cNvSpPr/>
      </dsp:nvSpPr>
      <dsp:spPr>
        <a:xfrm>
          <a:off x="11933" y="0"/>
          <a:ext cx="6100978" cy="2224573"/>
        </a:xfrm>
        <a:prstGeom prst="roundRect">
          <a:avLst>
            <a:gd name="adj" fmla="val 10000"/>
          </a:avLst>
        </a:prstGeom>
        <a:solidFill>
          <a:srgbClr val="FFECFC"/>
        </a:solidFill>
        <a:ln w="57150" cap="flat" cmpd="sng" algn="ctr">
          <a:solidFill>
            <a:srgbClr val="B05894"/>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endPar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l" defTabSz="1244600">
            <a:lnSpc>
              <a:spcPct val="90000"/>
            </a:lnSpc>
            <a:spcBef>
              <a:spcPct val="0"/>
            </a:spcBef>
            <a:spcAft>
              <a:spcPct val="35000"/>
            </a:spcAft>
            <a:buNone/>
          </a:pPr>
          <a:r>
            <a:rPr lang="es-ES" sz="2800" kern="1200" dirty="0">
              <a:latin typeface="Microsoft Sans Serif" panose="020B0604020202020204" pitchFamily="34" charset="0"/>
              <a:ea typeface="Microsoft Sans Serif" panose="020B0604020202020204" pitchFamily="34" charset="0"/>
              <a:cs typeface="Microsoft Sans Serif" panose="020B0604020202020204" pitchFamily="34" charset="0"/>
            </a:rPr>
            <a:t>La distancia no es un obstáculo para la gestión, pero es necesario tener en cuenta las especificidades de los empleados y establecer una organización adecuada.</a:t>
          </a:r>
          <a:endParaRPr lang="fr-FR" sz="28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lvl="0" indent="0" algn="just" defTabSz="1244600">
            <a:lnSpc>
              <a:spcPct val="90000"/>
            </a:lnSpc>
            <a:spcBef>
              <a:spcPct val="0"/>
            </a:spcBef>
            <a:spcAft>
              <a:spcPct val="35000"/>
            </a:spcAft>
            <a:buNone/>
          </a:pPr>
          <a:endParaRPr lang="es-ES" sz="320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77089" y="65156"/>
        <a:ext cx="5970666" cy="209426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30313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userDrawn="1"/>
        </p:nvSpPr>
        <p:spPr>
          <a:xfrm>
            <a:off x="635" y="8883435"/>
            <a:ext cx="18287365" cy="1381125"/>
          </a:xfrm>
          <a:custGeom>
            <a:avLst/>
            <a:gdLst/>
            <a:ahLst/>
            <a:cxnLst/>
            <a:rect l="l" t="t" r="r" b="b"/>
            <a:pathLst>
              <a:path w="18287365" h="1381125">
                <a:moveTo>
                  <a:pt x="18287242" y="1381125"/>
                </a:moveTo>
                <a:lnTo>
                  <a:pt x="0" y="1381125"/>
                </a:lnTo>
                <a:lnTo>
                  <a:pt x="0" y="0"/>
                </a:lnTo>
                <a:lnTo>
                  <a:pt x="18287242" y="0"/>
                </a:lnTo>
                <a:lnTo>
                  <a:pt x="18287242" y="1381125"/>
                </a:lnTo>
                <a:close/>
              </a:path>
            </a:pathLst>
          </a:custGeom>
          <a:solidFill>
            <a:srgbClr val="F6E9F5"/>
          </a:solidFill>
        </p:spPr>
        <p:txBody>
          <a:bodyPr wrap="square" lIns="0" tIns="0" rIns="0" bIns="0" rtlCol="0"/>
          <a:lstStyle/>
          <a:p>
            <a:endParaRPr/>
          </a:p>
        </p:txBody>
      </p:sp>
      <p:pic>
        <p:nvPicPr>
          <p:cNvPr id="17" name="bg object 17"/>
          <p:cNvPicPr/>
          <p:nvPr userDrawn="1"/>
        </p:nvPicPr>
        <p:blipFill>
          <a:blip r:embed="rId3" cstate="email">
            <a:extLst>
              <a:ext uri="{28A0092B-C50C-407E-A947-70E740481C1C}">
                <a14:useLocalDpi xmlns:a14="http://schemas.microsoft.com/office/drawing/2010/main"/>
              </a:ext>
            </a:extLst>
          </a:blip>
          <a:stretch>
            <a:fillRect/>
          </a:stretch>
        </p:blipFill>
        <p:spPr>
          <a:xfrm>
            <a:off x="2045793" y="9240624"/>
            <a:ext cx="3152774" cy="666749"/>
          </a:xfrm>
          <a:prstGeom prst="rect">
            <a:avLst/>
          </a:prstGeom>
        </p:spPr>
      </p:pic>
      <p:sp>
        <p:nvSpPr>
          <p:cNvPr id="18" name="bg object 18"/>
          <p:cNvSpPr/>
          <p:nvPr userDrawn="1"/>
        </p:nvSpPr>
        <p:spPr>
          <a:xfrm>
            <a:off x="42862" y="8856529"/>
            <a:ext cx="18202275" cy="0"/>
          </a:xfrm>
          <a:custGeom>
            <a:avLst/>
            <a:gdLst/>
            <a:ahLst/>
            <a:cxnLst/>
            <a:rect l="l" t="t" r="r" b="b"/>
            <a:pathLst>
              <a:path w="18202275">
                <a:moveTo>
                  <a:pt x="0" y="0"/>
                </a:moveTo>
                <a:lnTo>
                  <a:pt x="18202273" y="0"/>
                </a:lnTo>
              </a:path>
            </a:pathLst>
          </a:custGeom>
          <a:ln w="85724">
            <a:solidFill>
              <a:srgbClr val="B05894"/>
            </a:solidFill>
          </a:ln>
        </p:spPr>
        <p:txBody>
          <a:bodyPr wrap="square" lIns="0" tIns="0" rIns="0" bIns="0" rtlCol="0"/>
          <a:lstStyle/>
          <a:p>
            <a:endParaRPr/>
          </a:p>
        </p:txBody>
      </p:sp>
      <p:grpSp>
        <p:nvGrpSpPr>
          <p:cNvPr id="25" name="object 2">
            <a:extLst>
              <a:ext uri="{FF2B5EF4-FFF2-40B4-BE49-F238E27FC236}">
                <a16:creationId xmlns:a16="http://schemas.microsoft.com/office/drawing/2014/main" id="{3B8A40FF-BCCA-4458-BE33-0DE6267D64E8}"/>
              </a:ext>
            </a:extLst>
          </p:cNvPr>
          <p:cNvGrpSpPr/>
          <p:nvPr userDrawn="1"/>
        </p:nvGrpSpPr>
        <p:grpSpPr>
          <a:xfrm>
            <a:off x="379" y="8813666"/>
            <a:ext cx="18287365" cy="1474470"/>
            <a:chOff x="379" y="8813666"/>
            <a:chExt cx="18287365" cy="1474470"/>
          </a:xfrm>
        </p:grpSpPr>
        <p:sp>
          <p:nvSpPr>
            <p:cNvPr id="26" name="object 3">
              <a:extLst>
                <a:ext uri="{FF2B5EF4-FFF2-40B4-BE49-F238E27FC236}">
                  <a16:creationId xmlns:a16="http://schemas.microsoft.com/office/drawing/2014/main" id="{0E4C1E87-1514-4CA3-BDDE-558D9D270F89}"/>
                </a:ext>
              </a:extLst>
            </p:cNvPr>
            <p:cNvSpPr/>
            <p:nvPr/>
          </p:nvSpPr>
          <p:spPr>
            <a:xfrm>
              <a:off x="597090" y="9475139"/>
              <a:ext cx="434975" cy="532130"/>
            </a:xfrm>
            <a:custGeom>
              <a:avLst/>
              <a:gdLst/>
              <a:ahLst/>
              <a:cxnLst/>
              <a:rect l="l" t="t" r="r" b="b"/>
              <a:pathLst>
                <a:path w="434975" h="532129">
                  <a:moveTo>
                    <a:pt x="434467" y="158457"/>
                  </a:moveTo>
                  <a:lnTo>
                    <a:pt x="434454" y="156476"/>
                  </a:lnTo>
                  <a:lnTo>
                    <a:pt x="431546" y="151726"/>
                  </a:lnTo>
                  <a:lnTo>
                    <a:pt x="422567" y="147167"/>
                  </a:lnTo>
                  <a:lnTo>
                    <a:pt x="406869" y="135699"/>
                  </a:lnTo>
                  <a:lnTo>
                    <a:pt x="406869" y="189826"/>
                  </a:lnTo>
                  <a:lnTo>
                    <a:pt x="406869" y="362940"/>
                  </a:lnTo>
                  <a:lnTo>
                    <a:pt x="231838" y="490931"/>
                  </a:lnTo>
                  <a:lnTo>
                    <a:pt x="231838" y="316026"/>
                  </a:lnTo>
                  <a:lnTo>
                    <a:pt x="265214" y="291947"/>
                  </a:lnTo>
                  <a:lnTo>
                    <a:pt x="406869" y="189826"/>
                  </a:lnTo>
                  <a:lnTo>
                    <a:pt x="406869" y="135699"/>
                  </a:lnTo>
                  <a:lnTo>
                    <a:pt x="396405" y="128041"/>
                  </a:lnTo>
                  <a:lnTo>
                    <a:pt x="396405" y="162229"/>
                  </a:lnTo>
                  <a:lnTo>
                    <a:pt x="217982" y="291934"/>
                  </a:lnTo>
                  <a:lnTo>
                    <a:pt x="204254" y="282117"/>
                  </a:lnTo>
                  <a:lnTo>
                    <a:pt x="204254" y="316052"/>
                  </a:lnTo>
                  <a:lnTo>
                    <a:pt x="204254" y="490842"/>
                  </a:lnTo>
                  <a:lnTo>
                    <a:pt x="27597" y="360870"/>
                  </a:lnTo>
                  <a:lnTo>
                    <a:pt x="27597" y="189699"/>
                  </a:lnTo>
                  <a:lnTo>
                    <a:pt x="204254" y="316052"/>
                  </a:lnTo>
                  <a:lnTo>
                    <a:pt x="204254" y="282117"/>
                  </a:lnTo>
                  <a:lnTo>
                    <a:pt x="77419" y="191389"/>
                  </a:lnTo>
                  <a:lnTo>
                    <a:pt x="75069" y="189699"/>
                  </a:lnTo>
                  <a:lnTo>
                    <a:pt x="60350" y="179184"/>
                  </a:lnTo>
                  <a:lnTo>
                    <a:pt x="37426" y="162775"/>
                  </a:lnTo>
                  <a:lnTo>
                    <a:pt x="218008" y="31775"/>
                  </a:lnTo>
                  <a:lnTo>
                    <a:pt x="396405" y="162229"/>
                  </a:lnTo>
                  <a:lnTo>
                    <a:pt x="396405" y="128041"/>
                  </a:lnTo>
                  <a:lnTo>
                    <a:pt x="264782" y="31775"/>
                  </a:lnTo>
                  <a:lnTo>
                    <a:pt x="221348" y="25"/>
                  </a:lnTo>
                  <a:lnTo>
                    <a:pt x="214795" y="0"/>
                  </a:lnTo>
                  <a:lnTo>
                    <a:pt x="6540" y="151079"/>
                  </a:lnTo>
                  <a:lnTo>
                    <a:pt x="2908" y="152946"/>
                  </a:lnTo>
                  <a:lnTo>
                    <a:pt x="12" y="157683"/>
                  </a:lnTo>
                  <a:lnTo>
                    <a:pt x="12" y="158445"/>
                  </a:lnTo>
                  <a:lnTo>
                    <a:pt x="12" y="162902"/>
                  </a:lnTo>
                  <a:lnTo>
                    <a:pt x="12" y="372249"/>
                  </a:lnTo>
                  <a:lnTo>
                    <a:pt x="2108" y="376377"/>
                  </a:lnTo>
                  <a:lnTo>
                    <a:pt x="206235" y="526580"/>
                  </a:lnTo>
                  <a:lnTo>
                    <a:pt x="207162" y="528078"/>
                  </a:lnTo>
                  <a:lnTo>
                    <a:pt x="210769" y="529920"/>
                  </a:lnTo>
                  <a:lnTo>
                    <a:pt x="212293" y="531025"/>
                  </a:lnTo>
                  <a:lnTo>
                    <a:pt x="215163" y="531939"/>
                  </a:lnTo>
                  <a:lnTo>
                    <a:pt x="215912" y="531939"/>
                  </a:lnTo>
                  <a:lnTo>
                    <a:pt x="220167" y="531939"/>
                  </a:lnTo>
                  <a:lnTo>
                    <a:pt x="220916" y="531939"/>
                  </a:lnTo>
                  <a:lnTo>
                    <a:pt x="223774" y="531037"/>
                  </a:lnTo>
                  <a:lnTo>
                    <a:pt x="225259" y="529945"/>
                  </a:lnTo>
                  <a:lnTo>
                    <a:pt x="228917" y="528091"/>
                  </a:lnTo>
                  <a:lnTo>
                    <a:pt x="229819" y="526618"/>
                  </a:lnTo>
                  <a:lnTo>
                    <a:pt x="278612" y="490931"/>
                  </a:lnTo>
                  <a:lnTo>
                    <a:pt x="432346" y="378510"/>
                  </a:lnTo>
                  <a:lnTo>
                    <a:pt x="434454" y="374370"/>
                  </a:lnTo>
                  <a:lnTo>
                    <a:pt x="434454" y="188760"/>
                  </a:lnTo>
                  <a:lnTo>
                    <a:pt x="434454" y="161429"/>
                  </a:lnTo>
                  <a:lnTo>
                    <a:pt x="434467" y="158457"/>
                  </a:lnTo>
                  <a:close/>
                </a:path>
              </a:pathLst>
            </a:custGeom>
            <a:solidFill>
              <a:srgbClr val="AB4E8E"/>
            </a:solidFill>
          </p:spPr>
          <p:txBody>
            <a:bodyPr wrap="square" lIns="0" tIns="0" rIns="0" bIns="0" rtlCol="0"/>
            <a:lstStyle/>
            <a:p>
              <a:endParaRPr/>
            </a:p>
          </p:txBody>
        </p:sp>
        <p:pic>
          <p:nvPicPr>
            <p:cNvPr id="27" name="object 4">
              <a:extLst>
                <a:ext uri="{FF2B5EF4-FFF2-40B4-BE49-F238E27FC236}">
                  <a16:creationId xmlns:a16="http://schemas.microsoft.com/office/drawing/2014/main" id="{94FA3A65-A307-4ADB-BA2E-7FD2EACD1261}"/>
                </a:ext>
              </a:extLst>
            </p:cNvPr>
            <p:cNvPicPr/>
            <p:nvPr/>
          </p:nvPicPr>
          <p:blipFill>
            <a:blip r:embed="rId4" cstate="email">
              <a:extLst>
                <a:ext uri="{28A0092B-C50C-407E-A947-70E740481C1C}">
                  <a14:useLocalDpi xmlns:a14="http://schemas.microsoft.com/office/drawing/2010/main"/>
                </a:ext>
              </a:extLst>
            </a:blip>
            <a:stretch>
              <a:fillRect/>
            </a:stretch>
          </p:blipFill>
          <p:spPr>
            <a:xfrm>
              <a:off x="596934" y="9689613"/>
              <a:ext cx="435459" cy="254960"/>
            </a:xfrm>
            <a:prstGeom prst="rect">
              <a:avLst/>
            </a:prstGeom>
          </p:spPr>
        </p:pic>
        <p:sp>
          <p:nvSpPr>
            <p:cNvPr id="28" name="object 5">
              <a:extLst>
                <a:ext uri="{FF2B5EF4-FFF2-40B4-BE49-F238E27FC236}">
                  <a16:creationId xmlns:a16="http://schemas.microsoft.com/office/drawing/2014/main" id="{326D29DB-FC6D-447F-BCA1-BAEB3C10C957}"/>
                </a:ext>
              </a:extLst>
            </p:cNvPr>
            <p:cNvSpPr/>
            <p:nvPr/>
          </p:nvSpPr>
          <p:spPr>
            <a:xfrm>
              <a:off x="810056" y="9125191"/>
              <a:ext cx="434975" cy="532130"/>
            </a:xfrm>
            <a:custGeom>
              <a:avLst/>
              <a:gdLst/>
              <a:ahLst/>
              <a:cxnLst/>
              <a:rect l="l" t="t" r="r" b="b"/>
              <a:pathLst>
                <a:path w="434975" h="532129">
                  <a:moveTo>
                    <a:pt x="434454" y="156476"/>
                  </a:moveTo>
                  <a:lnTo>
                    <a:pt x="431533" y="151726"/>
                  </a:lnTo>
                  <a:lnTo>
                    <a:pt x="422579" y="147167"/>
                  </a:lnTo>
                  <a:lnTo>
                    <a:pt x="406869" y="135686"/>
                  </a:lnTo>
                  <a:lnTo>
                    <a:pt x="406869" y="189826"/>
                  </a:lnTo>
                  <a:lnTo>
                    <a:pt x="406869" y="362940"/>
                  </a:lnTo>
                  <a:lnTo>
                    <a:pt x="231838" y="490931"/>
                  </a:lnTo>
                  <a:lnTo>
                    <a:pt x="231838" y="316014"/>
                  </a:lnTo>
                  <a:lnTo>
                    <a:pt x="265214" y="291947"/>
                  </a:lnTo>
                  <a:lnTo>
                    <a:pt x="406869" y="189826"/>
                  </a:lnTo>
                  <a:lnTo>
                    <a:pt x="406869" y="135686"/>
                  </a:lnTo>
                  <a:lnTo>
                    <a:pt x="396405" y="128028"/>
                  </a:lnTo>
                  <a:lnTo>
                    <a:pt x="396405" y="162229"/>
                  </a:lnTo>
                  <a:lnTo>
                    <a:pt x="217982" y="291934"/>
                  </a:lnTo>
                  <a:lnTo>
                    <a:pt x="204241" y="282117"/>
                  </a:lnTo>
                  <a:lnTo>
                    <a:pt x="204241" y="316052"/>
                  </a:lnTo>
                  <a:lnTo>
                    <a:pt x="204241" y="490829"/>
                  </a:lnTo>
                  <a:lnTo>
                    <a:pt x="27597" y="360857"/>
                  </a:lnTo>
                  <a:lnTo>
                    <a:pt x="27597" y="189699"/>
                  </a:lnTo>
                  <a:lnTo>
                    <a:pt x="204241" y="316052"/>
                  </a:lnTo>
                  <a:lnTo>
                    <a:pt x="204241" y="282117"/>
                  </a:lnTo>
                  <a:lnTo>
                    <a:pt x="75057" y="189699"/>
                  </a:lnTo>
                  <a:lnTo>
                    <a:pt x="50393" y="172059"/>
                  </a:lnTo>
                  <a:lnTo>
                    <a:pt x="37426" y="162775"/>
                  </a:lnTo>
                  <a:lnTo>
                    <a:pt x="218008" y="31775"/>
                  </a:lnTo>
                  <a:lnTo>
                    <a:pt x="396405" y="162229"/>
                  </a:lnTo>
                  <a:lnTo>
                    <a:pt x="396405" y="128028"/>
                  </a:lnTo>
                  <a:lnTo>
                    <a:pt x="264769" y="31775"/>
                  </a:lnTo>
                  <a:lnTo>
                    <a:pt x="221335" y="12"/>
                  </a:lnTo>
                  <a:lnTo>
                    <a:pt x="214795" y="0"/>
                  </a:lnTo>
                  <a:lnTo>
                    <a:pt x="6540" y="151079"/>
                  </a:lnTo>
                  <a:lnTo>
                    <a:pt x="2908" y="152946"/>
                  </a:lnTo>
                  <a:lnTo>
                    <a:pt x="12" y="157683"/>
                  </a:lnTo>
                  <a:lnTo>
                    <a:pt x="12" y="158445"/>
                  </a:lnTo>
                  <a:lnTo>
                    <a:pt x="12" y="162902"/>
                  </a:lnTo>
                  <a:lnTo>
                    <a:pt x="12" y="372249"/>
                  </a:lnTo>
                  <a:lnTo>
                    <a:pt x="2108" y="376377"/>
                  </a:lnTo>
                  <a:lnTo>
                    <a:pt x="206235" y="526580"/>
                  </a:lnTo>
                  <a:lnTo>
                    <a:pt x="207162" y="528078"/>
                  </a:lnTo>
                  <a:lnTo>
                    <a:pt x="210794" y="529932"/>
                  </a:lnTo>
                  <a:lnTo>
                    <a:pt x="212293" y="531025"/>
                  </a:lnTo>
                  <a:lnTo>
                    <a:pt x="215163" y="531926"/>
                  </a:lnTo>
                  <a:lnTo>
                    <a:pt x="215912" y="531926"/>
                  </a:lnTo>
                  <a:lnTo>
                    <a:pt x="220167" y="531926"/>
                  </a:lnTo>
                  <a:lnTo>
                    <a:pt x="220916" y="531926"/>
                  </a:lnTo>
                  <a:lnTo>
                    <a:pt x="223774" y="531037"/>
                  </a:lnTo>
                  <a:lnTo>
                    <a:pt x="225285" y="529932"/>
                  </a:lnTo>
                  <a:lnTo>
                    <a:pt x="228917" y="528091"/>
                  </a:lnTo>
                  <a:lnTo>
                    <a:pt x="229819" y="526618"/>
                  </a:lnTo>
                  <a:lnTo>
                    <a:pt x="278612" y="490931"/>
                  </a:lnTo>
                  <a:lnTo>
                    <a:pt x="432346" y="378510"/>
                  </a:lnTo>
                  <a:lnTo>
                    <a:pt x="434454" y="374370"/>
                  </a:lnTo>
                  <a:lnTo>
                    <a:pt x="434454" y="188760"/>
                  </a:lnTo>
                  <a:lnTo>
                    <a:pt x="434454" y="158457"/>
                  </a:lnTo>
                  <a:lnTo>
                    <a:pt x="434454" y="156476"/>
                  </a:lnTo>
                  <a:close/>
                </a:path>
              </a:pathLst>
            </a:custGeom>
            <a:solidFill>
              <a:srgbClr val="AB4E8E"/>
            </a:solidFill>
          </p:spPr>
          <p:txBody>
            <a:bodyPr wrap="square" lIns="0" tIns="0" rIns="0" bIns="0" rtlCol="0"/>
            <a:lstStyle/>
            <a:p>
              <a:endParaRPr/>
            </a:p>
          </p:txBody>
        </p:sp>
        <p:pic>
          <p:nvPicPr>
            <p:cNvPr id="29" name="object 6">
              <a:extLst>
                <a:ext uri="{FF2B5EF4-FFF2-40B4-BE49-F238E27FC236}">
                  <a16:creationId xmlns:a16="http://schemas.microsoft.com/office/drawing/2014/main" id="{432897F3-8DC0-4BA4-896A-9DD05ACCAE7C}"/>
                </a:ext>
              </a:extLst>
            </p:cNvPr>
            <p:cNvPicPr/>
            <p:nvPr/>
          </p:nvPicPr>
          <p:blipFill>
            <a:blip r:embed="rId5" cstate="email">
              <a:extLst>
                <a:ext uri="{28A0092B-C50C-407E-A947-70E740481C1C}">
                  <a14:useLocalDpi xmlns:a14="http://schemas.microsoft.com/office/drawing/2010/main"/>
                </a:ext>
              </a:extLst>
            </a:blip>
            <a:stretch>
              <a:fillRect/>
            </a:stretch>
          </p:blipFill>
          <p:spPr>
            <a:xfrm>
              <a:off x="809897" y="9339661"/>
              <a:ext cx="435459" cy="254959"/>
            </a:xfrm>
            <a:prstGeom prst="rect">
              <a:avLst/>
            </a:prstGeom>
          </p:spPr>
        </p:pic>
        <p:sp>
          <p:nvSpPr>
            <p:cNvPr id="30" name="object 7">
              <a:extLst>
                <a:ext uri="{FF2B5EF4-FFF2-40B4-BE49-F238E27FC236}">
                  <a16:creationId xmlns:a16="http://schemas.microsoft.com/office/drawing/2014/main" id="{9BAFE55B-7408-4744-9BC5-461DF6568996}"/>
                </a:ext>
              </a:extLst>
            </p:cNvPr>
            <p:cNvSpPr/>
            <p:nvPr/>
          </p:nvSpPr>
          <p:spPr>
            <a:xfrm>
              <a:off x="1023010" y="9486582"/>
              <a:ext cx="434975" cy="532130"/>
            </a:xfrm>
            <a:custGeom>
              <a:avLst/>
              <a:gdLst/>
              <a:ahLst/>
              <a:cxnLst/>
              <a:rect l="l" t="t" r="r" b="b"/>
              <a:pathLst>
                <a:path w="434975" h="532129">
                  <a:moveTo>
                    <a:pt x="434467" y="158457"/>
                  </a:moveTo>
                  <a:lnTo>
                    <a:pt x="434454" y="156476"/>
                  </a:lnTo>
                  <a:lnTo>
                    <a:pt x="431546" y="151714"/>
                  </a:lnTo>
                  <a:lnTo>
                    <a:pt x="422567" y="147154"/>
                  </a:lnTo>
                  <a:lnTo>
                    <a:pt x="406869" y="135686"/>
                  </a:lnTo>
                  <a:lnTo>
                    <a:pt x="406869" y="189826"/>
                  </a:lnTo>
                  <a:lnTo>
                    <a:pt x="406869" y="362940"/>
                  </a:lnTo>
                  <a:lnTo>
                    <a:pt x="231838" y="490931"/>
                  </a:lnTo>
                  <a:lnTo>
                    <a:pt x="231838" y="316014"/>
                  </a:lnTo>
                  <a:lnTo>
                    <a:pt x="265214" y="291947"/>
                  </a:lnTo>
                  <a:lnTo>
                    <a:pt x="406869" y="189826"/>
                  </a:lnTo>
                  <a:lnTo>
                    <a:pt x="406869" y="135686"/>
                  </a:lnTo>
                  <a:lnTo>
                    <a:pt x="396405" y="128028"/>
                  </a:lnTo>
                  <a:lnTo>
                    <a:pt x="396405" y="162229"/>
                  </a:lnTo>
                  <a:lnTo>
                    <a:pt x="217970" y="291922"/>
                  </a:lnTo>
                  <a:lnTo>
                    <a:pt x="204254" y="282117"/>
                  </a:lnTo>
                  <a:lnTo>
                    <a:pt x="204254" y="316052"/>
                  </a:lnTo>
                  <a:lnTo>
                    <a:pt x="204254" y="490829"/>
                  </a:lnTo>
                  <a:lnTo>
                    <a:pt x="27597" y="360857"/>
                  </a:lnTo>
                  <a:lnTo>
                    <a:pt x="27597" y="189687"/>
                  </a:lnTo>
                  <a:lnTo>
                    <a:pt x="204254" y="316052"/>
                  </a:lnTo>
                  <a:lnTo>
                    <a:pt x="204254" y="282117"/>
                  </a:lnTo>
                  <a:lnTo>
                    <a:pt x="152933" y="245402"/>
                  </a:lnTo>
                  <a:lnTo>
                    <a:pt x="75069" y="189687"/>
                  </a:lnTo>
                  <a:lnTo>
                    <a:pt x="37426" y="162775"/>
                  </a:lnTo>
                  <a:lnTo>
                    <a:pt x="218008" y="31775"/>
                  </a:lnTo>
                  <a:lnTo>
                    <a:pt x="396405" y="162229"/>
                  </a:lnTo>
                  <a:lnTo>
                    <a:pt x="396405" y="128028"/>
                  </a:lnTo>
                  <a:lnTo>
                    <a:pt x="264782" y="31775"/>
                  </a:lnTo>
                  <a:lnTo>
                    <a:pt x="221348" y="12"/>
                  </a:lnTo>
                  <a:lnTo>
                    <a:pt x="214795" y="0"/>
                  </a:lnTo>
                  <a:lnTo>
                    <a:pt x="6565" y="151053"/>
                  </a:lnTo>
                  <a:lnTo>
                    <a:pt x="2908" y="152946"/>
                  </a:lnTo>
                  <a:lnTo>
                    <a:pt x="12" y="157683"/>
                  </a:lnTo>
                  <a:lnTo>
                    <a:pt x="12" y="158445"/>
                  </a:lnTo>
                  <a:lnTo>
                    <a:pt x="12" y="162902"/>
                  </a:lnTo>
                  <a:lnTo>
                    <a:pt x="12" y="372249"/>
                  </a:lnTo>
                  <a:lnTo>
                    <a:pt x="2108" y="376377"/>
                  </a:lnTo>
                  <a:lnTo>
                    <a:pt x="206235" y="526567"/>
                  </a:lnTo>
                  <a:lnTo>
                    <a:pt x="207162" y="528066"/>
                  </a:lnTo>
                  <a:lnTo>
                    <a:pt x="210820" y="529945"/>
                  </a:lnTo>
                  <a:lnTo>
                    <a:pt x="212293" y="531012"/>
                  </a:lnTo>
                  <a:lnTo>
                    <a:pt x="215163" y="531926"/>
                  </a:lnTo>
                  <a:lnTo>
                    <a:pt x="215912" y="531926"/>
                  </a:lnTo>
                  <a:lnTo>
                    <a:pt x="220167" y="531926"/>
                  </a:lnTo>
                  <a:lnTo>
                    <a:pt x="220916" y="531926"/>
                  </a:lnTo>
                  <a:lnTo>
                    <a:pt x="223774" y="531025"/>
                  </a:lnTo>
                  <a:lnTo>
                    <a:pt x="225247" y="529958"/>
                  </a:lnTo>
                  <a:lnTo>
                    <a:pt x="228917" y="528091"/>
                  </a:lnTo>
                  <a:lnTo>
                    <a:pt x="229831" y="526592"/>
                  </a:lnTo>
                  <a:lnTo>
                    <a:pt x="278612" y="490931"/>
                  </a:lnTo>
                  <a:lnTo>
                    <a:pt x="432346" y="378510"/>
                  </a:lnTo>
                  <a:lnTo>
                    <a:pt x="434454" y="374357"/>
                  </a:lnTo>
                  <a:lnTo>
                    <a:pt x="434454" y="188760"/>
                  </a:lnTo>
                  <a:lnTo>
                    <a:pt x="434454" y="161429"/>
                  </a:lnTo>
                  <a:lnTo>
                    <a:pt x="434467" y="158457"/>
                  </a:lnTo>
                  <a:close/>
                </a:path>
              </a:pathLst>
            </a:custGeom>
            <a:solidFill>
              <a:srgbClr val="AB4E8E"/>
            </a:solidFill>
          </p:spPr>
          <p:txBody>
            <a:bodyPr wrap="square" lIns="0" tIns="0" rIns="0" bIns="0" rtlCol="0"/>
            <a:lstStyle/>
            <a:p>
              <a:endParaRPr/>
            </a:p>
          </p:txBody>
        </p:sp>
        <p:pic>
          <p:nvPicPr>
            <p:cNvPr id="31" name="object 8">
              <a:extLst>
                <a:ext uri="{FF2B5EF4-FFF2-40B4-BE49-F238E27FC236}">
                  <a16:creationId xmlns:a16="http://schemas.microsoft.com/office/drawing/2014/main" id="{0DF0045C-60C2-4FAF-B4AC-8012DA50A29C}"/>
                </a:ext>
              </a:extLst>
            </p:cNvPr>
            <p:cNvPicPr/>
            <p:nvPr/>
          </p:nvPicPr>
          <p:blipFill>
            <a:blip r:embed="rId5" cstate="email">
              <a:extLst>
                <a:ext uri="{28A0092B-C50C-407E-A947-70E740481C1C}">
                  <a14:useLocalDpi xmlns:a14="http://schemas.microsoft.com/office/drawing/2010/main"/>
                </a:ext>
              </a:extLst>
            </a:blip>
            <a:stretch>
              <a:fillRect/>
            </a:stretch>
          </p:blipFill>
          <p:spPr>
            <a:xfrm>
              <a:off x="1022853" y="9701048"/>
              <a:ext cx="435459" cy="254959"/>
            </a:xfrm>
            <a:prstGeom prst="rect">
              <a:avLst/>
            </a:prstGeom>
          </p:spPr>
        </p:pic>
      </p:grpSp>
      <p:sp>
        <p:nvSpPr>
          <p:cNvPr id="37" name="CuadroTexto 36">
            <a:extLst>
              <a:ext uri="{FF2B5EF4-FFF2-40B4-BE49-F238E27FC236}">
                <a16:creationId xmlns:a16="http://schemas.microsoft.com/office/drawing/2014/main" id="{521C10D7-2AAC-4F4D-A7C0-605FC39B7E80}"/>
              </a:ext>
            </a:extLst>
          </p:cNvPr>
          <p:cNvSpPr txBox="1"/>
          <p:nvPr userDrawn="1"/>
        </p:nvSpPr>
        <p:spPr>
          <a:xfrm>
            <a:off x="5105400" y="9283125"/>
            <a:ext cx="12344400" cy="584775"/>
          </a:xfrm>
          <a:prstGeom prst="rect">
            <a:avLst/>
          </a:prstGeom>
          <a:noFill/>
        </p:spPr>
        <p:txBody>
          <a:bodyPr wrap="square">
            <a:spAutoFit/>
          </a:bodyPr>
          <a:lstStyle/>
          <a:p>
            <a:pPr algn="just">
              <a:spcBef>
                <a:spcPts val="30"/>
              </a:spcBef>
            </a:pPr>
            <a:r>
              <a:rPr lang="en-US" sz="1600" dirty="0"/>
              <a:t> "The</a:t>
            </a:r>
            <a:r>
              <a:rPr lang="en-US" sz="1600" spc="-15" dirty="0"/>
              <a:t> </a:t>
            </a:r>
            <a:r>
              <a:rPr lang="en-US" sz="1600" dirty="0"/>
              <a:t>European</a:t>
            </a:r>
            <a:r>
              <a:rPr lang="en-US" sz="1600" spc="-15" dirty="0"/>
              <a:t> </a:t>
            </a:r>
            <a:r>
              <a:rPr lang="en-US" sz="1600" dirty="0"/>
              <a:t>Commission</a:t>
            </a:r>
            <a:r>
              <a:rPr lang="en-US" sz="1600" spc="-10" dirty="0"/>
              <a:t> </a:t>
            </a:r>
            <a:r>
              <a:rPr lang="en-US" sz="1600" dirty="0"/>
              <a:t>support</a:t>
            </a:r>
            <a:r>
              <a:rPr lang="en-US" sz="1600" spc="-15" dirty="0"/>
              <a:t> </a:t>
            </a:r>
            <a:r>
              <a:rPr lang="en-US" sz="1600" dirty="0"/>
              <a:t>for</a:t>
            </a:r>
            <a:r>
              <a:rPr lang="en-US" sz="1600" spc="-10" dirty="0"/>
              <a:t> </a:t>
            </a:r>
            <a:r>
              <a:rPr lang="en-US" sz="1600" dirty="0"/>
              <a:t>the</a:t>
            </a:r>
            <a:r>
              <a:rPr lang="en-US" sz="1600" spc="-15" dirty="0"/>
              <a:t> </a:t>
            </a:r>
            <a:r>
              <a:rPr lang="en-US" sz="1600" dirty="0"/>
              <a:t>production</a:t>
            </a:r>
            <a:r>
              <a:rPr lang="en-US" sz="1600" spc="-10" dirty="0"/>
              <a:t> </a:t>
            </a:r>
            <a:r>
              <a:rPr lang="en-US" sz="1600" dirty="0"/>
              <a:t>of</a:t>
            </a:r>
            <a:r>
              <a:rPr lang="en-US" sz="1600" spc="-15" dirty="0"/>
              <a:t> </a:t>
            </a:r>
            <a:r>
              <a:rPr lang="en-US" sz="1600" dirty="0"/>
              <a:t>this</a:t>
            </a:r>
            <a:r>
              <a:rPr lang="en-US" sz="1600" spc="-15" dirty="0"/>
              <a:t> </a:t>
            </a:r>
            <a:r>
              <a:rPr lang="en-US" sz="1600" dirty="0"/>
              <a:t>publication</a:t>
            </a:r>
            <a:r>
              <a:rPr lang="en-US" sz="1600" spc="-10" dirty="0"/>
              <a:t> </a:t>
            </a:r>
            <a:r>
              <a:rPr lang="en-US" sz="1600" dirty="0"/>
              <a:t>does</a:t>
            </a:r>
            <a:r>
              <a:rPr lang="en-US" sz="1600" spc="-15" dirty="0"/>
              <a:t> </a:t>
            </a:r>
            <a:r>
              <a:rPr lang="en-US" sz="1600" dirty="0"/>
              <a:t>not</a:t>
            </a:r>
            <a:r>
              <a:rPr lang="en-US" sz="1600" spc="-10" dirty="0"/>
              <a:t> </a:t>
            </a:r>
            <a:r>
              <a:rPr lang="en-US" sz="1600" dirty="0"/>
              <a:t>constitute</a:t>
            </a:r>
            <a:r>
              <a:rPr lang="en-US" sz="1600" spc="-15" dirty="0"/>
              <a:t> </a:t>
            </a:r>
            <a:r>
              <a:rPr lang="en-US" sz="1600" dirty="0"/>
              <a:t>endorsement</a:t>
            </a:r>
            <a:r>
              <a:rPr lang="en-US" sz="1600" spc="-10" dirty="0"/>
              <a:t> </a:t>
            </a:r>
            <a:r>
              <a:rPr lang="en-US" sz="1600" dirty="0"/>
              <a:t>of</a:t>
            </a:r>
            <a:r>
              <a:rPr lang="en-US" sz="1600" spc="-15" dirty="0"/>
              <a:t> </a:t>
            </a:r>
            <a:r>
              <a:rPr lang="en-US" sz="1600" dirty="0"/>
              <a:t>the</a:t>
            </a:r>
            <a:r>
              <a:rPr lang="en-US" sz="1600" spc="-15" dirty="0"/>
              <a:t> </a:t>
            </a:r>
            <a:r>
              <a:rPr lang="en-US" sz="1600" dirty="0"/>
              <a:t>contents</a:t>
            </a:r>
            <a:r>
              <a:rPr lang="en-US" sz="1600" spc="-10" dirty="0"/>
              <a:t> </a:t>
            </a:r>
            <a:r>
              <a:rPr lang="en-US" sz="1600" dirty="0"/>
              <a:t>which</a:t>
            </a:r>
            <a:r>
              <a:rPr lang="en-US" sz="1600" spc="-155" dirty="0"/>
              <a:t> </a:t>
            </a:r>
            <a:r>
              <a:rPr lang="en-US" sz="1600" dirty="0"/>
              <a:t>reflects the views only of the authors, and the Commission cannot be held responsible for any use which may be made of the</a:t>
            </a:r>
            <a:r>
              <a:rPr lang="en-US" sz="1600" spc="5" dirty="0"/>
              <a:t> </a:t>
            </a:r>
            <a:r>
              <a:rPr lang="en-US" sz="1600" dirty="0"/>
              <a:t>information contained therein."</a:t>
            </a:r>
            <a:endParaRPr lang="es-ES" sz="1600" dirty="0"/>
          </a:p>
        </p:txBody>
      </p:sp>
      <p:grpSp>
        <p:nvGrpSpPr>
          <p:cNvPr id="19" name="Grupo 18">
            <a:extLst>
              <a:ext uri="{FF2B5EF4-FFF2-40B4-BE49-F238E27FC236}">
                <a16:creationId xmlns:a16="http://schemas.microsoft.com/office/drawing/2014/main" id="{262FFA7B-73B6-441C-A2CC-6EA9F6EE7337}"/>
              </a:ext>
            </a:extLst>
          </p:cNvPr>
          <p:cNvGrpSpPr/>
          <p:nvPr userDrawn="1"/>
        </p:nvGrpSpPr>
        <p:grpSpPr>
          <a:xfrm>
            <a:off x="0" y="1775463"/>
            <a:ext cx="18288000" cy="3595707"/>
            <a:chOff x="-24581" y="1790700"/>
            <a:chExt cx="18288000" cy="3595707"/>
          </a:xfrm>
        </p:grpSpPr>
        <p:sp>
          <p:nvSpPr>
            <p:cNvPr id="20" name="object 10">
              <a:extLst>
                <a:ext uri="{FF2B5EF4-FFF2-40B4-BE49-F238E27FC236}">
                  <a16:creationId xmlns:a16="http://schemas.microsoft.com/office/drawing/2014/main" id="{11F37E96-FE8D-476B-BFB0-28ED7F39709E}"/>
                </a:ext>
              </a:extLst>
            </p:cNvPr>
            <p:cNvSpPr/>
            <p:nvPr/>
          </p:nvSpPr>
          <p:spPr>
            <a:xfrm>
              <a:off x="-24581" y="3473853"/>
              <a:ext cx="18288000" cy="514350"/>
            </a:xfrm>
            <a:custGeom>
              <a:avLst/>
              <a:gdLst/>
              <a:ahLst/>
              <a:cxnLst/>
              <a:rect l="l" t="t" r="r" b="b"/>
              <a:pathLst>
                <a:path w="18288000" h="514350">
                  <a:moveTo>
                    <a:pt x="0" y="514349"/>
                  </a:moveTo>
                  <a:lnTo>
                    <a:pt x="0" y="0"/>
                  </a:lnTo>
                  <a:lnTo>
                    <a:pt x="18288000" y="0"/>
                  </a:lnTo>
                  <a:lnTo>
                    <a:pt x="18288000" y="514349"/>
                  </a:lnTo>
                  <a:lnTo>
                    <a:pt x="0" y="514349"/>
                  </a:lnTo>
                  <a:close/>
                </a:path>
              </a:pathLst>
            </a:custGeom>
            <a:solidFill>
              <a:srgbClr val="B05894"/>
            </a:solidFill>
          </p:spPr>
          <p:txBody>
            <a:bodyPr wrap="square" lIns="0" tIns="0" rIns="0" bIns="0" rtlCol="0"/>
            <a:lstStyle/>
            <a:p>
              <a:endParaRPr/>
            </a:p>
          </p:txBody>
        </p:sp>
        <p:pic>
          <p:nvPicPr>
            <p:cNvPr id="21" name="Imagen 20">
              <a:extLst>
                <a:ext uri="{FF2B5EF4-FFF2-40B4-BE49-F238E27FC236}">
                  <a16:creationId xmlns:a16="http://schemas.microsoft.com/office/drawing/2014/main" id="{EB0E2C8F-4A84-4AD4-8BC1-F61351B590C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81800" y="1790700"/>
              <a:ext cx="3876674" cy="3595707"/>
            </a:xfrm>
            <a:prstGeom prst="rect">
              <a:avLst/>
            </a:prstGeom>
          </p:spPr>
        </p:pic>
      </p:grpSp>
    </p:spTree>
  </p:cSld>
  <p:clrMap bg1="lt1" tx1="dk1" bg2="lt2" tx2="dk2" accent1="accent1" accent2="accent2" accent3="accent3" accent4="accent4" accent5="accent5" accent6="accent6" hlink="hlink" folHlink="folHlink"/>
  <p:sldLayoutIdLst>
    <p:sldLayoutId id="2147483665"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g object 16">
            <a:extLst>
              <a:ext uri="{FF2B5EF4-FFF2-40B4-BE49-F238E27FC236}">
                <a16:creationId xmlns:a16="http://schemas.microsoft.com/office/drawing/2014/main" id="{E95E46FD-F467-4ADE-ABD0-E6A4A9FE2A87}"/>
              </a:ext>
            </a:extLst>
          </p:cNvPr>
          <p:cNvSpPr/>
          <p:nvPr userDrawn="1"/>
        </p:nvSpPr>
        <p:spPr>
          <a:xfrm>
            <a:off x="635" y="8883435"/>
            <a:ext cx="18287365" cy="1381125"/>
          </a:xfrm>
          <a:custGeom>
            <a:avLst/>
            <a:gdLst/>
            <a:ahLst/>
            <a:cxnLst/>
            <a:rect l="l" t="t" r="r" b="b"/>
            <a:pathLst>
              <a:path w="18287365" h="1381125">
                <a:moveTo>
                  <a:pt x="18287242" y="1381125"/>
                </a:moveTo>
                <a:lnTo>
                  <a:pt x="0" y="1381125"/>
                </a:lnTo>
                <a:lnTo>
                  <a:pt x="0" y="0"/>
                </a:lnTo>
                <a:lnTo>
                  <a:pt x="18287242" y="0"/>
                </a:lnTo>
                <a:lnTo>
                  <a:pt x="18287242" y="1381125"/>
                </a:lnTo>
                <a:close/>
              </a:path>
            </a:pathLst>
          </a:custGeom>
          <a:solidFill>
            <a:srgbClr val="F6E9F5"/>
          </a:solidFill>
        </p:spPr>
        <p:txBody>
          <a:bodyPr wrap="square" lIns="0" tIns="0" rIns="0" bIns="0" rtlCol="0"/>
          <a:lstStyle/>
          <a:p>
            <a:endParaRPr/>
          </a:p>
        </p:txBody>
      </p:sp>
      <p:pic>
        <p:nvPicPr>
          <p:cNvPr id="8" name="bg object 17">
            <a:extLst>
              <a:ext uri="{FF2B5EF4-FFF2-40B4-BE49-F238E27FC236}">
                <a16:creationId xmlns:a16="http://schemas.microsoft.com/office/drawing/2014/main" id="{D778CF7E-9520-4B30-8263-3DF7E2FD8C1A}"/>
              </a:ext>
            </a:extLst>
          </p:cNvPr>
          <p:cNvPicPr/>
          <p:nvPr userDrawn="1"/>
        </p:nvPicPr>
        <p:blipFill>
          <a:blip r:embed="rId3" cstate="email">
            <a:extLst>
              <a:ext uri="{28A0092B-C50C-407E-A947-70E740481C1C}">
                <a14:useLocalDpi xmlns:a14="http://schemas.microsoft.com/office/drawing/2010/main"/>
              </a:ext>
            </a:extLst>
          </a:blip>
          <a:stretch>
            <a:fillRect/>
          </a:stretch>
        </p:blipFill>
        <p:spPr>
          <a:xfrm>
            <a:off x="2045793" y="9240624"/>
            <a:ext cx="3152774" cy="666749"/>
          </a:xfrm>
          <a:prstGeom prst="rect">
            <a:avLst/>
          </a:prstGeom>
        </p:spPr>
      </p:pic>
      <p:sp>
        <p:nvSpPr>
          <p:cNvPr id="9" name="bg object 18">
            <a:extLst>
              <a:ext uri="{FF2B5EF4-FFF2-40B4-BE49-F238E27FC236}">
                <a16:creationId xmlns:a16="http://schemas.microsoft.com/office/drawing/2014/main" id="{596AACBD-3C44-44F7-A794-D07294759216}"/>
              </a:ext>
            </a:extLst>
          </p:cNvPr>
          <p:cNvSpPr/>
          <p:nvPr userDrawn="1"/>
        </p:nvSpPr>
        <p:spPr>
          <a:xfrm>
            <a:off x="42862" y="8856529"/>
            <a:ext cx="18202275" cy="0"/>
          </a:xfrm>
          <a:custGeom>
            <a:avLst/>
            <a:gdLst/>
            <a:ahLst/>
            <a:cxnLst/>
            <a:rect l="l" t="t" r="r" b="b"/>
            <a:pathLst>
              <a:path w="18202275">
                <a:moveTo>
                  <a:pt x="0" y="0"/>
                </a:moveTo>
                <a:lnTo>
                  <a:pt x="18202273" y="0"/>
                </a:lnTo>
              </a:path>
            </a:pathLst>
          </a:custGeom>
          <a:ln w="85724">
            <a:solidFill>
              <a:srgbClr val="B05894"/>
            </a:solidFill>
          </a:ln>
        </p:spPr>
        <p:txBody>
          <a:bodyPr wrap="square" lIns="0" tIns="0" rIns="0" bIns="0" rtlCol="0"/>
          <a:lstStyle/>
          <a:p>
            <a:endParaRPr/>
          </a:p>
        </p:txBody>
      </p:sp>
      <p:grpSp>
        <p:nvGrpSpPr>
          <p:cNvPr id="10" name="object 2">
            <a:extLst>
              <a:ext uri="{FF2B5EF4-FFF2-40B4-BE49-F238E27FC236}">
                <a16:creationId xmlns:a16="http://schemas.microsoft.com/office/drawing/2014/main" id="{DC67AE64-9ED4-47FE-8345-37E800B47F7D}"/>
              </a:ext>
            </a:extLst>
          </p:cNvPr>
          <p:cNvGrpSpPr/>
          <p:nvPr userDrawn="1"/>
        </p:nvGrpSpPr>
        <p:grpSpPr>
          <a:xfrm>
            <a:off x="379" y="8813666"/>
            <a:ext cx="18287365" cy="1474470"/>
            <a:chOff x="379" y="8813666"/>
            <a:chExt cx="18287365" cy="1474470"/>
          </a:xfrm>
        </p:grpSpPr>
        <p:sp>
          <p:nvSpPr>
            <p:cNvPr id="11" name="object 3">
              <a:extLst>
                <a:ext uri="{FF2B5EF4-FFF2-40B4-BE49-F238E27FC236}">
                  <a16:creationId xmlns:a16="http://schemas.microsoft.com/office/drawing/2014/main" id="{ACB47688-E4F5-4E94-9C96-F9D5A61FA187}"/>
                </a:ext>
              </a:extLst>
            </p:cNvPr>
            <p:cNvSpPr/>
            <p:nvPr/>
          </p:nvSpPr>
          <p:spPr>
            <a:xfrm>
              <a:off x="597090" y="9475139"/>
              <a:ext cx="434975" cy="532130"/>
            </a:xfrm>
            <a:custGeom>
              <a:avLst/>
              <a:gdLst/>
              <a:ahLst/>
              <a:cxnLst/>
              <a:rect l="l" t="t" r="r" b="b"/>
              <a:pathLst>
                <a:path w="434975" h="532129">
                  <a:moveTo>
                    <a:pt x="434467" y="158457"/>
                  </a:moveTo>
                  <a:lnTo>
                    <a:pt x="434454" y="156476"/>
                  </a:lnTo>
                  <a:lnTo>
                    <a:pt x="431546" y="151726"/>
                  </a:lnTo>
                  <a:lnTo>
                    <a:pt x="422567" y="147167"/>
                  </a:lnTo>
                  <a:lnTo>
                    <a:pt x="406869" y="135699"/>
                  </a:lnTo>
                  <a:lnTo>
                    <a:pt x="406869" y="189826"/>
                  </a:lnTo>
                  <a:lnTo>
                    <a:pt x="406869" y="362940"/>
                  </a:lnTo>
                  <a:lnTo>
                    <a:pt x="231838" y="490931"/>
                  </a:lnTo>
                  <a:lnTo>
                    <a:pt x="231838" y="316026"/>
                  </a:lnTo>
                  <a:lnTo>
                    <a:pt x="265214" y="291947"/>
                  </a:lnTo>
                  <a:lnTo>
                    <a:pt x="406869" y="189826"/>
                  </a:lnTo>
                  <a:lnTo>
                    <a:pt x="406869" y="135699"/>
                  </a:lnTo>
                  <a:lnTo>
                    <a:pt x="396405" y="128041"/>
                  </a:lnTo>
                  <a:lnTo>
                    <a:pt x="396405" y="162229"/>
                  </a:lnTo>
                  <a:lnTo>
                    <a:pt x="217982" y="291934"/>
                  </a:lnTo>
                  <a:lnTo>
                    <a:pt x="204254" y="282117"/>
                  </a:lnTo>
                  <a:lnTo>
                    <a:pt x="204254" y="316052"/>
                  </a:lnTo>
                  <a:lnTo>
                    <a:pt x="204254" y="490842"/>
                  </a:lnTo>
                  <a:lnTo>
                    <a:pt x="27597" y="360870"/>
                  </a:lnTo>
                  <a:lnTo>
                    <a:pt x="27597" y="189699"/>
                  </a:lnTo>
                  <a:lnTo>
                    <a:pt x="204254" y="316052"/>
                  </a:lnTo>
                  <a:lnTo>
                    <a:pt x="204254" y="282117"/>
                  </a:lnTo>
                  <a:lnTo>
                    <a:pt x="77419" y="191389"/>
                  </a:lnTo>
                  <a:lnTo>
                    <a:pt x="75069" y="189699"/>
                  </a:lnTo>
                  <a:lnTo>
                    <a:pt x="60350" y="179184"/>
                  </a:lnTo>
                  <a:lnTo>
                    <a:pt x="37426" y="162775"/>
                  </a:lnTo>
                  <a:lnTo>
                    <a:pt x="218008" y="31775"/>
                  </a:lnTo>
                  <a:lnTo>
                    <a:pt x="396405" y="162229"/>
                  </a:lnTo>
                  <a:lnTo>
                    <a:pt x="396405" y="128041"/>
                  </a:lnTo>
                  <a:lnTo>
                    <a:pt x="264782" y="31775"/>
                  </a:lnTo>
                  <a:lnTo>
                    <a:pt x="221348" y="25"/>
                  </a:lnTo>
                  <a:lnTo>
                    <a:pt x="214795" y="0"/>
                  </a:lnTo>
                  <a:lnTo>
                    <a:pt x="6540" y="151079"/>
                  </a:lnTo>
                  <a:lnTo>
                    <a:pt x="2908" y="152946"/>
                  </a:lnTo>
                  <a:lnTo>
                    <a:pt x="12" y="157683"/>
                  </a:lnTo>
                  <a:lnTo>
                    <a:pt x="12" y="158445"/>
                  </a:lnTo>
                  <a:lnTo>
                    <a:pt x="12" y="162902"/>
                  </a:lnTo>
                  <a:lnTo>
                    <a:pt x="12" y="372249"/>
                  </a:lnTo>
                  <a:lnTo>
                    <a:pt x="2108" y="376377"/>
                  </a:lnTo>
                  <a:lnTo>
                    <a:pt x="206235" y="526580"/>
                  </a:lnTo>
                  <a:lnTo>
                    <a:pt x="207162" y="528078"/>
                  </a:lnTo>
                  <a:lnTo>
                    <a:pt x="210769" y="529920"/>
                  </a:lnTo>
                  <a:lnTo>
                    <a:pt x="212293" y="531025"/>
                  </a:lnTo>
                  <a:lnTo>
                    <a:pt x="215163" y="531939"/>
                  </a:lnTo>
                  <a:lnTo>
                    <a:pt x="215912" y="531939"/>
                  </a:lnTo>
                  <a:lnTo>
                    <a:pt x="220167" y="531939"/>
                  </a:lnTo>
                  <a:lnTo>
                    <a:pt x="220916" y="531939"/>
                  </a:lnTo>
                  <a:lnTo>
                    <a:pt x="223774" y="531037"/>
                  </a:lnTo>
                  <a:lnTo>
                    <a:pt x="225259" y="529945"/>
                  </a:lnTo>
                  <a:lnTo>
                    <a:pt x="228917" y="528091"/>
                  </a:lnTo>
                  <a:lnTo>
                    <a:pt x="229819" y="526618"/>
                  </a:lnTo>
                  <a:lnTo>
                    <a:pt x="278612" y="490931"/>
                  </a:lnTo>
                  <a:lnTo>
                    <a:pt x="432346" y="378510"/>
                  </a:lnTo>
                  <a:lnTo>
                    <a:pt x="434454" y="374370"/>
                  </a:lnTo>
                  <a:lnTo>
                    <a:pt x="434454" y="188760"/>
                  </a:lnTo>
                  <a:lnTo>
                    <a:pt x="434454" y="161429"/>
                  </a:lnTo>
                  <a:lnTo>
                    <a:pt x="434467" y="158457"/>
                  </a:lnTo>
                  <a:close/>
                </a:path>
              </a:pathLst>
            </a:custGeom>
            <a:solidFill>
              <a:srgbClr val="AB4E8E"/>
            </a:solidFill>
          </p:spPr>
          <p:txBody>
            <a:bodyPr wrap="square" lIns="0" tIns="0" rIns="0" bIns="0" rtlCol="0"/>
            <a:lstStyle/>
            <a:p>
              <a:endParaRPr/>
            </a:p>
          </p:txBody>
        </p:sp>
        <p:pic>
          <p:nvPicPr>
            <p:cNvPr id="12" name="object 4">
              <a:extLst>
                <a:ext uri="{FF2B5EF4-FFF2-40B4-BE49-F238E27FC236}">
                  <a16:creationId xmlns:a16="http://schemas.microsoft.com/office/drawing/2014/main" id="{E5F35078-FC84-46BA-8493-4689CDB1AA6E}"/>
                </a:ext>
              </a:extLst>
            </p:cNvPr>
            <p:cNvPicPr/>
            <p:nvPr/>
          </p:nvPicPr>
          <p:blipFill>
            <a:blip r:embed="rId4" cstate="email">
              <a:extLst>
                <a:ext uri="{28A0092B-C50C-407E-A947-70E740481C1C}">
                  <a14:useLocalDpi xmlns:a14="http://schemas.microsoft.com/office/drawing/2010/main"/>
                </a:ext>
              </a:extLst>
            </a:blip>
            <a:stretch>
              <a:fillRect/>
            </a:stretch>
          </p:blipFill>
          <p:spPr>
            <a:xfrm>
              <a:off x="596934" y="9689613"/>
              <a:ext cx="435459" cy="254960"/>
            </a:xfrm>
            <a:prstGeom prst="rect">
              <a:avLst/>
            </a:prstGeom>
          </p:spPr>
        </p:pic>
        <p:sp>
          <p:nvSpPr>
            <p:cNvPr id="13" name="object 5">
              <a:extLst>
                <a:ext uri="{FF2B5EF4-FFF2-40B4-BE49-F238E27FC236}">
                  <a16:creationId xmlns:a16="http://schemas.microsoft.com/office/drawing/2014/main" id="{9201DC64-4478-4EB9-9025-51D6079FF496}"/>
                </a:ext>
              </a:extLst>
            </p:cNvPr>
            <p:cNvSpPr/>
            <p:nvPr/>
          </p:nvSpPr>
          <p:spPr>
            <a:xfrm>
              <a:off x="810056" y="9125191"/>
              <a:ext cx="434975" cy="532130"/>
            </a:xfrm>
            <a:custGeom>
              <a:avLst/>
              <a:gdLst/>
              <a:ahLst/>
              <a:cxnLst/>
              <a:rect l="l" t="t" r="r" b="b"/>
              <a:pathLst>
                <a:path w="434975" h="532129">
                  <a:moveTo>
                    <a:pt x="434454" y="156476"/>
                  </a:moveTo>
                  <a:lnTo>
                    <a:pt x="431533" y="151726"/>
                  </a:lnTo>
                  <a:lnTo>
                    <a:pt x="422579" y="147167"/>
                  </a:lnTo>
                  <a:lnTo>
                    <a:pt x="406869" y="135686"/>
                  </a:lnTo>
                  <a:lnTo>
                    <a:pt x="406869" y="189826"/>
                  </a:lnTo>
                  <a:lnTo>
                    <a:pt x="406869" y="362940"/>
                  </a:lnTo>
                  <a:lnTo>
                    <a:pt x="231838" y="490931"/>
                  </a:lnTo>
                  <a:lnTo>
                    <a:pt x="231838" y="316014"/>
                  </a:lnTo>
                  <a:lnTo>
                    <a:pt x="265214" y="291947"/>
                  </a:lnTo>
                  <a:lnTo>
                    <a:pt x="406869" y="189826"/>
                  </a:lnTo>
                  <a:lnTo>
                    <a:pt x="406869" y="135686"/>
                  </a:lnTo>
                  <a:lnTo>
                    <a:pt x="396405" y="128028"/>
                  </a:lnTo>
                  <a:lnTo>
                    <a:pt x="396405" y="162229"/>
                  </a:lnTo>
                  <a:lnTo>
                    <a:pt x="217982" y="291934"/>
                  </a:lnTo>
                  <a:lnTo>
                    <a:pt x="204241" y="282117"/>
                  </a:lnTo>
                  <a:lnTo>
                    <a:pt x="204241" y="316052"/>
                  </a:lnTo>
                  <a:lnTo>
                    <a:pt x="204241" y="490829"/>
                  </a:lnTo>
                  <a:lnTo>
                    <a:pt x="27597" y="360857"/>
                  </a:lnTo>
                  <a:lnTo>
                    <a:pt x="27597" y="189699"/>
                  </a:lnTo>
                  <a:lnTo>
                    <a:pt x="204241" y="316052"/>
                  </a:lnTo>
                  <a:lnTo>
                    <a:pt x="204241" y="282117"/>
                  </a:lnTo>
                  <a:lnTo>
                    <a:pt x="75057" y="189699"/>
                  </a:lnTo>
                  <a:lnTo>
                    <a:pt x="50393" y="172059"/>
                  </a:lnTo>
                  <a:lnTo>
                    <a:pt x="37426" y="162775"/>
                  </a:lnTo>
                  <a:lnTo>
                    <a:pt x="218008" y="31775"/>
                  </a:lnTo>
                  <a:lnTo>
                    <a:pt x="396405" y="162229"/>
                  </a:lnTo>
                  <a:lnTo>
                    <a:pt x="396405" y="128028"/>
                  </a:lnTo>
                  <a:lnTo>
                    <a:pt x="264769" y="31775"/>
                  </a:lnTo>
                  <a:lnTo>
                    <a:pt x="221335" y="12"/>
                  </a:lnTo>
                  <a:lnTo>
                    <a:pt x="214795" y="0"/>
                  </a:lnTo>
                  <a:lnTo>
                    <a:pt x="6540" y="151079"/>
                  </a:lnTo>
                  <a:lnTo>
                    <a:pt x="2908" y="152946"/>
                  </a:lnTo>
                  <a:lnTo>
                    <a:pt x="12" y="157683"/>
                  </a:lnTo>
                  <a:lnTo>
                    <a:pt x="12" y="158445"/>
                  </a:lnTo>
                  <a:lnTo>
                    <a:pt x="12" y="162902"/>
                  </a:lnTo>
                  <a:lnTo>
                    <a:pt x="12" y="372249"/>
                  </a:lnTo>
                  <a:lnTo>
                    <a:pt x="2108" y="376377"/>
                  </a:lnTo>
                  <a:lnTo>
                    <a:pt x="206235" y="526580"/>
                  </a:lnTo>
                  <a:lnTo>
                    <a:pt x="207162" y="528078"/>
                  </a:lnTo>
                  <a:lnTo>
                    <a:pt x="210794" y="529932"/>
                  </a:lnTo>
                  <a:lnTo>
                    <a:pt x="212293" y="531025"/>
                  </a:lnTo>
                  <a:lnTo>
                    <a:pt x="215163" y="531926"/>
                  </a:lnTo>
                  <a:lnTo>
                    <a:pt x="215912" y="531926"/>
                  </a:lnTo>
                  <a:lnTo>
                    <a:pt x="220167" y="531926"/>
                  </a:lnTo>
                  <a:lnTo>
                    <a:pt x="220916" y="531926"/>
                  </a:lnTo>
                  <a:lnTo>
                    <a:pt x="223774" y="531037"/>
                  </a:lnTo>
                  <a:lnTo>
                    <a:pt x="225285" y="529932"/>
                  </a:lnTo>
                  <a:lnTo>
                    <a:pt x="228917" y="528091"/>
                  </a:lnTo>
                  <a:lnTo>
                    <a:pt x="229819" y="526618"/>
                  </a:lnTo>
                  <a:lnTo>
                    <a:pt x="278612" y="490931"/>
                  </a:lnTo>
                  <a:lnTo>
                    <a:pt x="432346" y="378510"/>
                  </a:lnTo>
                  <a:lnTo>
                    <a:pt x="434454" y="374370"/>
                  </a:lnTo>
                  <a:lnTo>
                    <a:pt x="434454" y="188760"/>
                  </a:lnTo>
                  <a:lnTo>
                    <a:pt x="434454" y="158457"/>
                  </a:lnTo>
                  <a:lnTo>
                    <a:pt x="434454" y="156476"/>
                  </a:lnTo>
                  <a:close/>
                </a:path>
              </a:pathLst>
            </a:custGeom>
            <a:solidFill>
              <a:srgbClr val="AB4E8E"/>
            </a:solidFill>
          </p:spPr>
          <p:txBody>
            <a:bodyPr wrap="square" lIns="0" tIns="0" rIns="0" bIns="0" rtlCol="0"/>
            <a:lstStyle/>
            <a:p>
              <a:endParaRPr/>
            </a:p>
          </p:txBody>
        </p:sp>
        <p:pic>
          <p:nvPicPr>
            <p:cNvPr id="14" name="object 6">
              <a:extLst>
                <a:ext uri="{FF2B5EF4-FFF2-40B4-BE49-F238E27FC236}">
                  <a16:creationId xmlns:a16="http://schemas.microsoft.com/office/drawing/2014/main" id="{5C346AD7-BE02-4237-8C03-A128D4DB66D4}"/>
                </a:ext>
              </a:extLst>
            </p:cNvPr>
            <p:cNvPicPr/>
            <p:nvPr/>
          </p:nvPicPr>
          <p:blipFill>
            <a:blip r:embed="rId5" cstate="email">
              <a:extLst>
                <a:ext uri="{28A0092B-C50C-407E-A947-70E740481C1C}">
                  <a14:useLocalDpi xmlns:a14="http://schemas.microsoft.com/office/drawing/2010/main"/>
                </a:ext>
              </a:extLst>
            </a:blip>
            <a:stretch>
              <a:fillRect/>
            </a:stretch>
          </p:blipFill>
          <p:spPr>
            <a:xfrm>
              <a:off x="809897" y="9339661"/>
              <a:ext cx="435459" cy="254959"/>
            </a:xfrm>
            <a:prstGeom prst="rect">
              <a:avLst/>
            </a:prstGeom>
          </p:spPr>
        </p:pic>
        <p:sp>
          <p:nvSpPr>
            <p:cNvPr id="15" name="object 7">
              <a:extLst>
                <a:ext uri="{FF2B5EF4-FFF2-40B4-BE49-F238E27FC236}">
                  <a16:creationId xmlns:a16="http://schemas.microsoft.com/office/drawing/2014/main" id="{675C40D4-E192-496A-B2DE-5B4634DF9FD1}"/>
                </a:ext>
              </a:extLst>
            </p:cNvPr>
            <p:cNvSpPr/>
            <p:nvPr/>
          </p:nvSpPr>
          <p:spPr>
            <a:xfrm>
              <a:off x="1023010" y="9486582"/>
              <a:ext cx="434975" cy="532130"/>
            </a:xfrm>
            <a:custGeom>
              <a:avLst/>
              <a:gdLst/>
              <a:ahLst/>
              <a:cxnLst/>
              <a:rect l="l" t="t" r="r" b="b"/>
              <a:pathLst>
                <a:path w="434975" h="532129">
                  <a:moveTo>
                    <a:pt x="434467" y="158457"/>
                  </a:moveTo>
                  <a:lnTo>
                    <a:pt x="434454" y="156476"/>
                  </a:lnTo>
                  <a:lnTo>
                    <a:pt x="431546" y="151714"/>
                  </a:lnTo>
                  <a:lnTo>
                    <a:pt x="422567" y="147154"/>
                  </a:lnTo>
                  <a:lnTo>
                    <a:pt x="406869" y="135686"/>
                  </a:lnTo>
                  <a:lnTo>
                    <a:pt x="406869" y="189826"/>
                  </a:lnTo>
                  <a:lnTo>
                    <a:pt x="406869" y="362940"/>
                  </a:lnTo>
                  <a:lnTo>
                    <a:pt x="231838" y="490931"/>
                  </a:lnTo>
                  <a:lnTo>
                    <a:pt x="231838" y="316014"/>
                  </a:lnTo>
                  <a:lnTo>
                    <a:pt x="265214" y="291947"/>
                  </a:lnTo>
                  <a:lnTo>
                    <a:pt x="406869" y="189826"/>
                  </a:lnTo>
                  <a:lnTo>
                    <a:pt x="406869" y="135686"/>
                  </a:lnTo>
                  <a:lnTo>
                    <a:pt x="396405" y="128028"/>
                  </a:lnTo>
                  <a:lnTo>
                    <a:pt x="396405" y="162229"/>
                  </a:lnTo>
                  <a:lnTo>
                    <a:pt x="217970" y="291922"/>
                  </a:lnTo>
                  <a:lnTo>
                    <a:pt x="204254" y="282117"/>
                  </a:lnTo>
                  <a:lnTo>
                    <a:pt x="204254" y="316052"/>
                  </a:lnTo>
                  <a:lnTo>
                    <a:pt x="204254" y="490829"/>
                  </a:lnTo>
                  <a:lnTo>
                    <a:pt x="27597" y="360857"/>
                  </a:lnTo>
                  <a:lnTo>
                    <a:pt x="27597" y="189687"/>
                  </a:lnTo>
                  <a:lnTo>
                    <a:pt x="204254" y="316052"/>
                  </a:lnTo>
                  <a:lnTo>
                    <a:pt x="204254" y="282117"/>
                  </a:lnTo>
                  <a:lnTo>
                    <a:pt x="152933" y="245402"/>
                  </a:lnTo>
                  <a:lnTo>
                    <a:pt x="75069" y="189687"/>
                  </a:lnTo>
                  <a:lnTo>
                    <a:pt x="37426" y="162775"/>
                  </a:lnTo>
                  <a:lnTo>
                    <a:pt x="218008" y="31775"/>
                  </a:lnTo>
                  <a:lnTo>
                    <a:pt x="396405" y="162229"/>
                  </a:lnTo>
                  <a:lnTo>
                    <a:pt x="396405" y="128028"/>
                  </a:lnTo>
                  <a:lnTo>
                    <a:pt x="264782" y="31775"/>
                  </a:lnTo>
                  <a:lnTo>
                    <a:pt x="221348" y="12"/>
                  </a:lnTo>
                  <a:lnTo>
                    <a:pt x="214795" y="0"/>
                  </a:lnTo>
                  <a:lnTo>
                    <a:pt x="6565" y="151053"/>
                  </a:lnTo>
                  <a:lnTo>
                    <a:pt x="2908" y="152946"/>
                  </a:lnTo>
                  <a:lnTo>
                    <a:pt x="12" y="157683"/>
                  </a:lnTo>
                  <a:lnTo>
                    <a:pt x="12" y="158445"/>
                  </a:lnTo>
                  <a:lnTo>
                    <a:pt x="12" y="162902"/>
                  </a:lnTo>
                  <a:lnTo>
                    <a:pt x="12" y="372249"/>
                  </a:lnTo>
                  <a:lnTo>
                    <a:pt x="2108" y="376377"/>
                  </a:lnTo>
                  <a:lnTo>
                    <a:pt x="206235" y="526567"/>
                  </a:lnTo>
                  <a:lnTo>
                    <a:pt x="207162" y="528066"/>
                  </a:lnTo>
                  <a:lnTo>
                    <a:pt x="210820" y="529945"/>
                  </a:lnTo>
                  <a:lnTo>
                    <a:pt x="212293" y="531012"/>
                  </a:lnTo>
                  <a:lnTo>
                    <a:pt x="215163" y="531926"/>
                  </a:lnTo>
                  <a:lnTo>
                    <a:pt x="215912" y="531926"/>
                  </a:lnTo>
                  <a:lnTo>
                    <a:pt x="220167" y="531926"/>
                  </a:lnTo>
                  <a:lnTo>
                    <a:pt x="220916" y="531926"/>
                  </a:lnTo>
                  <a:lnTo>
                    <a:pt x="223774" y="531025"/>
                  </a:lnTo>
                  <a:lnTo>
                    <a:pt x="225247" y="529958"/>
                  </a:lnTo>
                  <a:lnTo>
                    <a:pt x="228917" y="528091"/>
                  </a:lnTo>
                  <a:lnTo>
                    <a:pt x="229831" y="526592"/>
                  </a:lnTo>
                  <a:lnTo>
                    <a:pt x="278612" y="490931"/>
                  </a:lnTo>
                  <a:lnTo>
                    <a:pt x="432346" y="378510"/>
                  </a:lnTo>
                  <a:lnTo>
                    <a:pt x="434454" y="374357"/>
                  </a:lnTo>
                  <a:lnTo>
                    <a:pt x="434454" y="188760"/>
                  </a:lnTo>
                  <a:lnTo>
                    <a:pt x="434454" y="161429"/>
                  </a:lnTo>
                  <a:lnTo>
                    <a:pt x="434467" y="158457"/>
                  </a:lnTo>
                  <a:close/>
                </a:path>
              </a:pathLst>
            </a:custGeom>
            <a:solidFill>
              <a:srgbClr val="AB4E8E"/>
            </a:solidFill>
          </p:spPr>
          <p:txBody>
            <a:bodyPr wrap="square" lIns="0" tIns="0" rIns="0" bIns="0" rtlCol="0"/>
            <a:lstStyle/>
            <a:p>
              <a:endParaRPr/>
            </a:p>
          </p:txBody>
        </p:sp>
        <p:pic>
          <p:nvPicPr>
            <p:cNvPr id="16" name="object 8">
              <a:extLst>
                <a:ext uri="{FF2B5EF4-FFF2-40B4-BE49-F238E27FC236}">
                  <a16:creationId xmlns:a16="http://schemas.microsoft.com/office/drawing/2014/main" id="{492B8A7E-0267-433F-BD96-9BA3EC33D5D3}"/>
                </a:ext>
              </a:extLst>
            </p:cNvPr>
            <p:cNvPicPr/>
            <p:nvPr/>
          </p:nvPicPr>
          <p:blipFill>
            <a:blip r:embed="rId5" cstate="email">
              <a:extLst>
                <a:ext uri="{28A0092B-C50C-407E-A947-70E740481C1C}">
                  <a14:useLocalDpi xmlns:a14="http://schemas.microsoft.com/office/drawing/2010/main"/>
                </a:ext>
              </a:extLst>
            </a:blip>
            <a:stretch>
              <a:fillRect/>
            </a:stretch>
          </p:blipFill>
          <p:spPr>
            <a:xfrm>
              <a:off x="1022853" y="9701048"/>
              <a:ext cx="435459" cy="254959"/>
            </a:xfrm>
            <a:prstGeom prst="rect">
              <a:avLst/>
            </a:prstGeom>
          </p:spPr>
        </p:pic>
      </p:grpSp>
      <p:sp>
        <p:nvSpPr>
          <p:cNvPr id="23" name="CuadroTexto 22">
            <a:extLst>
              <a:ext uri="{FF2B5EF4-FFF2-40B4-BE49-F238E27FC236}">
                <a16:creationId xmlns:a16="http://schemas.microsoft.com/office/drawing/2014/main" id="{1D54CE27-4B34-4A2D-BBA3-5AAF26A98167}"/>
              </a:ext>
            </a:extLst>
          </p:cNvPr>
          <p:cNvSpPr txBox="1"/>
          <p:nvPr userDrawn="1"/>
        </p:nvSpPr>
        <p:spPr>
          <a:xfrm>
            <a:off x="5105400" y="9283125"/>
            <a:ext cx="12344400" cy="584775"/>
          </a:xfrm>
          <a:prstGeom prst="rect">
            <a:avLst/>
          </a:prstGeom>
          <a:noFill/>
        </p:spPr>
        <p:txBody>
          <a:bodyPr wrap="square">
            <a:spAutoFit/>
          </a:bodyPr>
          <a:lstStyle/>
          <a:p>
            <a:pPr algn="just">
              <a:spcBef>
                <a:spcPts val="30"/>
              </a:spcBef>
            </a:pPr>
            <a:r>
              <a:rPr lang="en-US" sz="1600" dirty="0"/>
              <a:t> "The</a:t>
            </a:r>
            <a:r>
              <a:rPr lang="en-US" sz="1600" spc="-15" dirty="0"/>
              <a:t> </a:t>
            </a:r>
            <a:r>
              <a:rPr lang="en-US" sz="1600" dirty="0"/>
              <a:t>European</a:t>
            </a:r>
            <a:r>
              <a:rPr lang="en-US" sz="1600" spc="-15" dirty="0"/>
              <a:t> </a:t>
            </a:r>
            <a:r>
              <a:rPr lang="en-US" sz="1600" dirty="0"/>
              <a:t>Commission</a:t>
            </a:r>
            <a:r>
              <a:rPr lang="en-US" sz="1600" spc="-10" dirty="0"/>
              <a:t> </a:t>
            </a:r>
            <a:r>
              <a:rPr lang="en-US" sz="1600" dirty="0"/>
              <a:t>support</a:t>
            </a:r>
            <a:r>
              <a:rPr lang="en-US" sz="1600" spc="-15" dirty="0"/>
              <a:t> </a:t>
            </a:r>
            <a:r>
              <a:rPr lang="en-US" sz="1600" dirty="0"/>
              <a:t>for</a:t>
            </a:r>
            <a:r>
              <a:rPr lang="en-US" sz="1600" spc="-10" dirty="0"/>
              <a:t> </a:t>
            </a:r>
            <a:r>
              <a:rPr lang="en-US" sz="1600" dirty="0"/>
              <a:t>the</a:t>
            </a:r>
            <a:r>
              <a:rPr lang="en-US" sz="1600" spc="-15" dirty="0"/>
              <a:t> </a:t>
            </a:r>
            <a:r>
              <a:rPr lang="en-US" sz="1600" dirty="0"/>
              <a:t>production</a:t>
            </a:r>
            <a:r>
              <a:rPr lang="en-US" sz="1600" spc="-10" dirty="0"/>
              <a:t> </a:t>
            </a:r>
            <a:r>
              <a:rPr lang="en-US" sz="1600" dirty="0"/>
              <a:t>of</a:t>
            </a:r>
            <a:r>
              <a:rPr lang="en-US" sz="1600" spc="-15" dirty="0"/>
              <a:t> </a:t>
            </a:r>
            <a:r>
              <a:rPr lang="en-US" sz="1600" dirty="0"/>
              <a:t>this</a:t>
            </a:r>
            <a:r>
              <a:rPr lang="en-US" sz="1600" spc="-15" dirty="0"/>
              <a:t> </a:t>
            </a:r>
            <a:r>
              <a:rPr lang="en-US" sz="1600" dirty="0"/>
              <a:t>publication</a:t>
            </a:r>
            <a:r>
              <a:rPr lang="en-US" sz="1600" spc="-10" dirty="0"/>
              <a:t> </a:t>
            </a:r>
            <a:r>
              <a:rPr lang="en-US" sz="1600" dirty="0"/>
              <a:t>does</a:t>
            </a:r>
            <a:r>
              <a:rPr lang="en-US" sz="1600" spc="-15" dirty="0"/>
              <a:t> </a:t>
            </a:r>
            <a:r>
              <a:rPr lang="en-US" sz="1600" dirty="0"/>
              <a:t>not</a:t>
            </a:r>
            <a:r>
              <a:rPr lang="en-US" sz="1600" spc="-10" dirty="0"/>
              <a:t> </a:t>
            </a:r>
            <a:r>
              <a:rPr lang="en-US" sz="1600" dirty="0"/>
              <a:t>constitute</a:t>
            </a:r>
            <a:r>
              <a:rPr lang="en-US" sz="1600" spc="-15" dirty="0"/>
              <a:t> </a:t>
            </a:r>
            <a:r>
              <a:rPr lang="en-US" sz="1600" dirty="0"/>
              <a:t>endorsement</a:t>
            </a:r>
            <a:r>
              <a:rPr lang="en-US" sz="1600" spc="-10" dirty="0"/>
              <a:t> </a:t>
            </a:r>
            <a:r>
              <a:rPr lang="en-US" sz="1600" dirty="0"/>
              <a:t>of</a:t>
            </a:r>
            <a:r>
              <a:rPr lang="en-US" sz="1600" spc="-15" dirty="0"/>
              <a:t> </a:t>
            </a:r>
            <a:r>
              <a:rPr lang="en-US" sz="1600" dirty="0"/>
              <a:t>the</a:t>
            </a:r>
            <a:r>
              <a:rPr lang="en-US" sz="1600" spc="-15" dirty="0"/>
              <a:t> </a:t>
            </a:r>
            <a:r>
              <a:rPr lang="en-US" sz="1600" dirty="0"/>
              <a:t>contents</a:t>
            </a:r>
            <a:r>
              <a:rPr lang="en-US" sz="1600" spc="-10" dirty="0"/>
              <a:t> </a:t>
            </a:r>
            <a:r>
              <a:rPr lang="en-US" sz="1600" dirty="0"/>
              <a:t>which</a:t>
            </a:r>
            <a:r>
              <a:rPr lang="en-US" sz="1600" spc="-155" dirty="0"/>
              <a:t> </a:t>
            </a:r>
            <a:r>
              <a:rPr lang="en-US" sz="1600" dirty="0"/>
              <a:t>reflects the views only of the authors, and the Commission cannot be held responsible for any use which may be made of the</a:t>
            </a:r>
            <a:r>
              <a:rPr lang="en-US" sz="1600" spc="5" dirty="0"/>
              <a:t> </a:t>
            </a:r>
            <a:r>
              <a:rPr lang="en-US" sz="1600" dirty="0"/>
              <a:t>information contained therein."</a:t>
            </a:r>
            <a:endParaRPr lang="es-ES" sz="1600" dirty="0"/>
          </a:p>
        </p:txBody>
      </p:sp>
      <p:pic>
        <p:nvPicPr>
          <p:cNvPr id="3" name="Imagen 2">
            <a:extLst>
              <a:ext uri="{FF2B5EF4-FFF2-40B4-BE49-F238E27FC236}">
                <a16:creationId xmlns:a16="http://schemas.microsoft.com/office/drawing/2014/main" id="{B39E953B-CAA4-449F-ACCE-41955DA3CD1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002000" y="453887"/>
            <a:ext cx="1711842" cy="1587774"/>
          </a:xfrm>
          <a:prstGeom prst="rect">
            <a:avLst/>
          </a:prstGeom>
        </p:spPr>
      </p:pic>
    </p:spTree>
    <p:extLst>
      <p:ext uri="{BB962C8B-B14F-4D97-AF65-F5344CB8AC3E}">
        <p14:creationId xmlns:p14="http://schemas.microsoft.com/office/powerpoint/2010/main" val="4013780680"/>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hyperlink" Target="https://e4f-network.eu/" TargetMode="External"/></Relationships>
</file>

<file path=ppt/slides/_rels/slide1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5.wmf"/><Relationship Id="rId7" Type="http://schemas.openxmlformats.org/officeDocument/2006/relationships/diagramColors" Target="../diagrams/colors6.xml"/><Relationship Id="rId2" Type="http://schemas.openxmlformats.org/officeDocument/2006/relationships/oleObject" Target="../embeddings/oleObject6.bin"/><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6.wmf"/><Relationship Id="rId7" Type="http://schemas.openxmlformats.org/officeDocument/2006/relationships/diagramColors" Target="../diagrams/colors7.xml"/><Relationship Id="rId2" Type="http://schemas.openxmlformats.org/officeDocument/2006/relationships/oleObject" Target="../embeddings/oleObject7.bin"/><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7.wmf"/><Relationship Id="rId7" Type="http://schemas.openxmlformats.org/officeDocument/2006/relationships/diagramColors" Target="../diagrams/colors8.xml"/><Relationship Id="rId2" Type="http://schemas.openxmlformats.org/officeDocument/2006/relationships/oleObject" Target="../embeddings/oleObject8.bin"/><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4.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8.wmf"/><Relationship Id="rId7" Type="http://schemas.openxmlformats.org/officeDocument/2006/relationships/diagramColors" Target="../diagrams/colors9.xml"/><Relationship Id="rId2" Type="http://schemas.openxmlformats.org/officeDocument/2006/relationships/oleObject" Target="../embeddings/oleObject9.bin"/><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oleObject" Target="../embeddings/oleObject10.bin"/><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9.wmf"/><Relationship Id="rId7" Type="http://schemas.openxmlformats.org/officeDocument/2006/relationships/diagramColors" Target="../diagrams/colors10.xml"/><Relationship Id="rId2" Type="http://schemas.openxmlformats.org/officeDocument/2006/relationships/oleObject" Target="../embeddings/oleObject10.bin"/><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8.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oleObject" Target="../embeddings/oleObject11.bin"/><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diagramLayout" Target="../diagrams/layout11.xml"/><Relationship Id="rId7" Type="http://schemas.openxmlformats.org/officeDocument/2006/relationships/oleObject" Target="../embeddings/oleObject11.bin"/><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oleObject" Target="../embeddings/oleObject12.bin"/><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21.wmf"/><Relationship Id="rId7" Type="http://schemas.openxmlformats.org/officeDocument/2006/relationships/diagramColors" Target="../diagrams/colors12.xml"/><Relationship Id="rId2" Type="http://schemas.openxmlformats.org/officeDocument/2006/relationships/oleObject" Target="../embeddings/oleObject12.bin"/><Relationship Id="rId1" Type="http://schemas.openxmlformats.org/officeDocument/2006/relationships/slideLayout" Target="../slideLayouts/slideLayout2.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oleObject" Target="../embeddings/oleObject13.bin"/><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diagramLayout" Target="../diagrams/layout13.xml"/><Relationship Id="rId7" Type="http://schemas.openxmlformats.org/officeDocument/2006/relationships/oleObject" Target="../embeddings/oleObject13.bin"/><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5.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oleObject" Target="../embeddings/oleObject14.bin"/><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diagramLayout" Target="../diagrams/layout14.xml"/><Relationship Id="rId7" Type="http://schemas.openxmlformats.org/officeDocument/2006/relationships/oleObject" Target="../embeddings/oleObject15.bin"/><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7.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oleObject" Target="../embeddings/oleObject16.bin"/><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24.wmf"/><Relationship Id="rId7" Type="http://schemas.openxmlformats.org/officeDocument/2006/relationships/diagramColors" Target="../diagrams/colors15.xml"/><Relationship Id="rId2" Type="http://schemas.openxmlformats.org/officeDocument/2006/relationships/oleObject" Target="../embeddings/oleObject16.bin"/><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diagramLayout" Target="../diagrams/layout16.xml"/><Relationship Id="rId7" Type="http://schemas.openxmlformats.org/officeDocument/2006/relationships/oleObject" Target="../embeddings/oleObject17.bin"/><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1.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oleObject" Target="../embeddings/oleObject18.bin"/><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26.wmf"/><Relationship Id="rId7" Type="http://schemas.openxmlformats.org/officeDocument/2006/relationships/diagramColors" Target="../diagrams/colors17.xml"/><Relationship Id="rId2" Type="http://schemas.openxmlformats.org/officeDocument/2006/relationships/oleObject" Target="../embeddings/oleObject18.bin"/><Relationship Id="rId1" Type="http://schemas.openxmlformats.org/officeDocument/2006/relationships/slideLayout" Target="../slideLayouts/slideLayout2.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33.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oleObject" Target="../embeddings/oleObject19.bin"/><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diagramLayout" Target="../diagrams/layout18.xml"/><Relationship Id="rId7" Type="http://schemas.openxmlformats.org/officeDocument/2006/relationships/oleObject" Target="../embeddings/oleObject19.bin"/><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e4f-network.eu/"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wmf"/><Relationship Id="rId7" Type="http://schemas.openxmlformats.org/officeDocument/2006/relationships/diagramColors" Target="../diagrams/colors1.xml"/><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0.wmf"/><Relationship Id="rId7" Type="http://schemas.openxmlformats.org/officeDocument/2006/relationships/diagramQuickStyle" Target="../diagrams/quickStyle2.xml"/><Relationship Id="rId2" Type="http://schemas.openxmlformats.org/officeDocument/2006/relationships/oleObject" Target="../embeddings/oleObject2.bin"/><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1.png"/><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diagramLayout" Target="../diagrams/layout3.xml"/><Relationship Id="rId7" Type="http://schemas.openxmlformats.org/officeDocument/2006/relationships/oleObject" Target="../embeddings/oleObject3.bin"/><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3.wmf"/><Relationship Id="rId7" Type="http://schemas.openxmlformats.org/officeDocument/2006/relationships/diagramColors" Target="../diagrams/colors4.xml"/><Relationship Id="rId2" Type="http://schemas.openxmlformats.org/officeDocument/2006/relationships/oleObject" Target="../embeddings/oleObject4.bin"/><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4.wmf"/><Relationship Id="rId7" Type="http://schemas.openxmlformats.org/officeDocument/2006/relationships/diagramColors" Target="../diagrams/colors5.xml"/><Relationship Id="rId2" Type="http://schemas.openxmlformats.org/officeDocument/2006/relationships/oleObject" Target="../embeddings/oleObject5.bin"/><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79" y="8813666"/>
            <a:ext cx="18287365" cy="1474470"/>
            <a:chOff x="379" y="8813666"/>
            <a:chExt cx="18287365" cy="1474470"/>
          </a:xfrm>
        </p:grpSpPr>
        <p:sp>
          <p:nvSpPr>
            <p:cNvPr id="3" name="object 3"/>
            <p:cNvSpPr/>
            <p:nvPr/>
          </p:nvSpPr>
          <p:spPr>
            <a:xfrm>
              <a:off x="597090" y="9475139"/>
              <a:ext cx="434975" cy="532130"/>
            </a:xfrm>
            <a:custGeom>
              <a:avLst/>
              <a:gdLst/>
              <a:ahLst/>
              <a:cxnLst/>
              <a:rect l="l" t="t" r="r" b="b"/>
              <a:pathLst>
                <a:path w="434975" h="532129">
                  <a:moveTo>
                    <a:pt x="434467" y="158457"/>
                  </a:moveTo>
                  <a:lnTo>
                    <a:pt x="434454" y="156476"/>
                  </a:lnTo>
                  <a:lnTo>
                    <a:pt x="431546" y="151726"/>
                  </a:lnTo>
                  <a:lnTo>
                    <a:pt x="422567" y="147167"/>
                  </a:lnTo>
                  <a:lnTo>
                    <a:pt x="406869" y="135699"/>
                  </a:lnTo>
                  <a:lnTo>
                    <a:pt x="406869" y="189826"/>
                  </a:lnTo>
                  <a:lnTo>
                    <a:pt x="406869" y="362940"/>
                  </a:lnTo>
                  <a:lnTo>
                    <a:pt x="231838" y="490931"/>
                  </a:lnTo>
                  <a:lnTo>
                    <a:pt x="231838" y="316026"/>
                  </a:lnTo>
                  <a:lnTo>
                    <a:pt x="265214" y="291947"/>
                  </a:lnTo>
                  <a:lnTo>
                    <a:pt x="406869" y="189826"/>
                  </a:lnTo>
                  <a:lnTo>
                    <a:pt x="406869" y="135699"/>
                  </a:lnTo>
                  <a:lnTo>
                    <a:pt x="396405" y="128041"/>
                  </a:lnTo>
                  <a:lnTo>
                    <a:pt x="396405" y="162229"/>
                  </a:lnTo>
                  <a:lnTo>
                    <a:pt x="217982" y="291934"/>
                  </a:lnTo>
                  <a:lnTo>
                    <a:pt x="204254" y="282117"/>
                  </a:lnTo>
                  <a:lnTo>
                    <a:pt x="204254" y="316052"/>
                  </a:lnTo>
                  <a:lnTo>
                    <a:pt x="204254" y="490842"/>
                  </a:lnTo>
                  <a:lnTo>
                    <a:pt x="27597" y="360870"/>
                  </a:lnTo>
                  <a:lnTo>
                    <a:pt x="27597" y="189699"/>
                  </a:lnTo>
                  <a:lnTo>
                    <a:pt x="204254" y="316052"/>
                  </a:lnTo>
                  <a:lnTo>
                    <a:pt x="204254" y="282117"/>
                  </a:lnTo>
                  <a:lnTo>
                    <a:pt x="77419" y="191389"/>
                  </a:lnTo>
                  <a:lnTo>
                    <a:pt x="75069" y="189699"/>
                  </a:lnTo>
                  <a:lnTo>
                    <a:pt x="60350" y="179184"/>
                  </a:lnTo>
                  <a:lnTo>
                    <a:pt x="37426" y="162775"/>
                  </a:lnTo>
                  <a:lnTo>
                    <a:pt x="218008" y="31775"/>
                  </a:lnTo>
                  <a:lnTo>
                    <a:pt x="396405" y="162229"/>
                  </a:lnTo>
                  <a:lnTo>
                    <a:pt x="396405" y="128041"/>
                  </a:lnTo>
                  <a:lnTo>
                    <a:pt x="264782" y="31775"/>
                  </a:lnTo>
                  <a:lnTo>
                    <a:pt x="221348" y="25"/>
                  </a:lnTo>
                  <a:lnTo>
                    <a:pt x="214795" y="0"/>
                  </a:lnTo>
                  <a:lnTo>
                    <a:pt x="6540" y="151079"/>
                  </a:lnTo>
                  <a:lnTo>
                    <a:pt x="2908" y="152946"/>
                  </a:lnTo>
                  <a:lnTo>
                    <a:pt x="12" y="157683"/>
                  </a:lnTo>
                  <a:lnTo>
                    <a:pt x="12" y="158445"/>
                  </a:lnTo>
                  <a:lnTo>
                    <a:pt x="12" y="162902"/>
                  </a:lnTo>
                  <a:lnTo>
                    <a:pt x="12" y="372249"/>
                  </a:lnTo>
                  <a:lnTo>
                    <a:pt x="2108" y="376377"/>
                  </a:lnTo>
                  <a:lnTo>
                    <a:pt x="206235" y="526580"/>
                  </a:lnTo>
                  <a:lnTo>
                    <a:pt x="207162" y="528078"/>
                  </a:lnTo>
                  <a:lnTo>
                    <a:pt x="210769" y="529920"/>
                  </a:lnTo>
                  <a:lnTo>
                    <a:pt x="212293" y="531025"/>
                  </a:lnTo>
                  <a:lnTo>
                    <a:pt x="215163" y="531939"/>
                  </a:lnTo>
                  <a:lnTo>
                    <a:pt x="215912" y="531939"/>
                  </a:lnTo>
                  <a:lnTo>
                    <a:pt x="220167" y="531939"/>
                  </a:lnTo>
                  <a:lnTo>
                    <a:pt x="220916" y="531939"/>
                  </a:lnTo>
                  <a:lnTo>
                    <a:pt x="223774" y="531037"/>
                  </a:lnTo>
                  <a:lnTo>
                    <a:pt x="225259" y="529945"/>
                  </a:lnTo>
                  <a:lnTo>
                    <a:pt x="228917" y="528091"/>
                  </a:lnTo>
                  <a:lnTo>
                    <a:pt x="229819" y="526618"/>
                  </a:lnTo>
                  <a:lnTo>
                    <a:pt x="278612" y="490931"/>
                  </a:lnTo>
                  <a:lnTo>
                    <a:pt x="432346" y="378510"/>
                  </a:lnTo>
                  <a:lnTo>
                    <a:pt x="434454" y="374370"/>
                  </a:lnTo>
                  <a:lnTo>
                    <a:pt x="434454" y="188760"/>
                  </a:lnTo>
                  <a:lnTo>
                    <a:pt x="434454" y="161429"/>
                  </a:lnTo>
                  <a:lnTo>
                    <a:pt x="434467" y="158457"/>
                  </a:lnTo>
                  <a:close/>
                </a:path>
              </a:pathLst>
            </a:custGeom>
            <a:solidFill>
              <a:srgbClr val="AB4E8E"/>
            </a:solidFill>
          </p:spPr>
          <p:txBody>
            <a:bodyPr wrap="square" lIns="0" tIns="0" rIns="0" bIns="0" rtlCol="0"/>
            <a:lstStyle/>
            <a:p>
              <a:endParaRPr/>
            </a:p>
          </p:txBody>
        </p:sp>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596934" y="9689613"/>
              <a:ext cx="435459" cy="254960"/>
            </a:xfrm>
            <a:prstGeom prst="rect">
              <a:avLst/>
            </a:prstGeom>
          </p:spPr>
        </p:pic>
        <p:sp>
          <p:nvSpPr>
            <p:cNvPr id="5" name="object 5"/>
            <p:cNvSpPr/>
            <p:nvPr/>
          </p:nvSpPr>
          <p:spPr>
            <a:xfrm>
              <a:off x="810056" y="9125191"/>
              <a:ext cx="434975" cy="532130"/>
            </a:xfrm>
            <a:custGeom>
              <a:avLst/>
              <a:gdLst/>
              <a:ahLst/>
              <a:cxnLst/>
              <a:rect l="l" t="t" r="r" b="b"/>
              <a:pathLst>
                <a:path w="434975" h="532129">
                  <a:moveTo>
                    <a:pt x="434454" y="156476"/>
                  </a:moveTo>
                  <a:lnTo>
                    <a:pt x="431533" y="151726"/>
                  </a:lnTo>
                  <a:lnTo>
                    <a:pt x="422579" y="147167"/>
                  </a:lnTo>
                  <a:lnTo>
                    <a:pt x="406869" y="135686"/>
                  </a:lnTo>
                  <a:lnTo>
                    <a:pt x="406869" y="189826"/>
                  </a:lnTo>
                  <a:lnTo>
                    <a:pt x="406869" y="362940"/>
                  </a:lnTo>
                  <a:lnTo>
                    <a:pt x="231838" y="490931"/>
                  </a:lnTo>
                  <a:lnTo>
                    <a:pt x="231838" y="316014"/>
                  </a:lnTo>
                  <a:lnTo>
                    <a:pt x="265214" y="291947"/>
                  </a:lnTo>
                  <a:lnTo>
                    <a:pt x="406869" y="189826"/>
                  </a:lnTo>
                  <a:lnTo>
                    <a:pt x="406869" y="135686"/>
                  </a:lnTo>
                  <a:lnTo>
                    <a:pt x="396405" y="128028"/>
                  </a:lnTo>
                  <a:lnTo>
                    <a:pt x="396405" y="162229"/>
                  </a:lnTo>
                  <a:lnTo>
                    <a:pt x="217982" y="291934"/>
                  </a:lnTo>
                  <a:lnTo>
                    <a:pt x="204241" y="282117"/>
                  </a:lnTo>
                  <a:lnTo>
                    <a:pt x="204241" y="316052"/>
                  </a:lnTo>
                  <a:lnTo>
                    <a:pt x="204241" y="490829"/>
                  </a:lnTo>
                  <a:lnTo>
                    <a:pt x="27597" y="360857"/>
                  </a:lnTo>
                  <a:lnTo>
                    <a:pt x="27597" y="189699"/>
                  </a:lnTo>
                  <a:lnTo>
                    <a:pt x="204241" y="316052"/>
                  </a:lnTo>
                  <a:lnTo>
                    <a:pt x="204241" y="282117"/>
                  </a:lnTo>
                  <a:lnTo>
                    <a:pt x="75057" y="189699"/>
                  </a:lnTo>
                  <a:lnTo>
                    <a:pt x="50393" y="172059"/>
                  </a:lnTo>
                  <a:lnTo>
                    <a:pt x="37426" y="162775"/>
                  </a:lnTo>
                  <a:lnTo>
                    <a:pt x="218008" y="31775"/>
                  </a:lnTo>
                  <a:lnTo>
                    <a:pt x="396405" y="162229"/>
                  </a:lnTo>
                  <a:lnTo>
                    <a:pt x="396405" y="128028"/>
                  </a:lnTo>
                  <a:lnTo>
                    <a:pt x="264769" y="31775"/>
                  </a:lnTo>
                  <a:lnTo>
                    <a:pt x="221335" y="12"/>
                  </a:lnTo>
                  <a:lnTo>
                    <a:pt x="214795" y="0"/>
                  </a:lnTo>
                  <a:lnTo>
                    <a:pt x="6540" y="151079"/>
                  </a:lnTo>
                  <a:lnTo>
                    <a:pt x="2908" y="152946"/>
                  </a:lnTo>
                  <a:lnTo>
                    <a:pt x="12" y="157683"/>
                  </a:lnTo>
                  <a:lnTo>
                    <a:pt x="12" y="158445"/>
                  </a:lnTo>
                  <a:lnTo>
                    <a:pt x="12" y="162902"/>
                  </a:lnTo>
                  <a:lnTo>
                    <a:pt x="12" y="372249"/>
                  </a:lnTo>
                  <a:lnTo>
                    <a:pt x="2108" y="376377"/>
                  </a:lnTo>
                  <a:lnTo>
                    <a:pt x="206235" y="526580"/>
                  </a:lnTo>
                  <a:lnTo>
                    <a:pt x="207162" y="528078"/>
                  </a:lnTo>
                  <a:lnTo>
                    <a:pt x="210794" y="529932"/>
                  </a:lnTo>
                  <a:lnTo>
                    <a:pt x="212293" y="531025"/>
                  </a:lnTo>
                  <a:lnTo>
                    <a:pt x="215163" y="531926"/>
                  </a:lnTo>
                  <a:lnTo>
                    <a:pt x="215912" y="531926"/>
                  </a:lnTo>
                  <a:lnTo>
                    <a:pt x="220167" y="531926"/>
                  </a:lnTo>
                  <a:lnTo>
                    <a:pt x="220916" y="531926"/>
                  </a:lnTo>
                  <a:lnTo>
                    <a:pt x="223774" y="531037"/>
                  </a:lnTo>
                  <a:lnTo>
                    <a:pt x="225285" y="529932"/>
                  </a:lnTo>
                  <a:lnTo>
                    <a:pt x="228917" y="528091"/>
                  </a:lnTo>
                  <a:lnTo>
                    <a:pt x="229819" y="526618"/>
                  </a:lnTo>
                  <a:lnTo>
                    <a:pt x="278612" y="490931"/>
                  </a:lnTo>
                  <a:lnTo>
                    <a:pt x="432346" y="378510"/>
                  </a:lnTo>
                  <a:lnTo>
                    <a:pt x="434454" y="374370"/>
                  </a:lnTo>
                  <a:lnTo>
                    <a:pt x="434454" y="188760"/>
                  </a:lnTo>
                  <a:lnTo>
                    <a:pt x="434454" y="158457"/>
                  </a:lnTo>
                  <a:lnTo>
                    <a:pt x="434454" y="156476"/>
                  </a:lnTo>
                  <a:close/>
                </a:path>
              </a:pathLst>
            </a:custGeom>
            <a:solidFill>
              <a:srgbClr val="AB4E8E"/>
            </a:solidFill>
          </p:spPr>
          <p:txBody>
            <a:bodyPr wrap="square" lIns="0" tIns="0" rIns="0" bIns="0" rtlCol="0"/>
            <a:lstStyle/>
            <a:p>
              <a:endParaRPr/>
            </a:p>
          </p:txBody>
        </p:sp>
        <p:pic>
          <p:nvPicPr>
            <p:cNvPr id="6" name="object 6"/>
            <p:cNvPicPr/>
            <p:nvPr/>
          </p:nvPicPr>
          <p:blipFill>
            <a:blip r:embed="rId3" cstate="email">
              <a:extLst>
                <a:ext uri="{28A0092B-C50C-407E-A947-70E740481C1C}">
                  <a14:useLocalDpi xmlns:a14="http://schemas.microsoft.com/office/drawing/2010/main"/>
                </a:ext>
              </a:extLst>
            </a:blip>
            <a:stretch>
              <a:fillRect/>
            </a:stretch>
          </p:blipFill>
          <p:spPr>
            <a:xfrm>
              <a:off x="809897" y="9339661"/>
              <a:ext cx="435459" cy="254959"/>
            </a:xfrm>
            <a:prstGeom prst="rect">
              <a:avLst/>
            </a:prstGeom>
          </p:spPr>
        </p:pic>
        <p:sp>
          <p:nvSpPr>
            <p:cNvPr id="7" name="object 7"/>
            <p:cNvSpPr/>
            <p:nvPr/>
          </p:nvSpPr>
          <p:spPr>
            <a:xfrm>
              <a:off x="1023010" y="9486582"/>
              <a:ext cx="434975" cy="532130"/>
            </a:xfrm>
            <a:custGeom>
              <a:avLst/>
              <a:gdLst/>
              <a:ahLst/>
              <a:cxnLst/>
              <a:rect l="l" t="t" r="r" b="b"/>
              <a:pathLst>
                <a:path w="434975" h="532129">
                  <a:moveTo>
                    <a:pt x="434467" y="158457"/>
                  </a:moveTo>
                  <a:lnTo>
                    <a:pt x="434454" y="156476"/>
                  </a:lnTo>
                  <a:lnTo>
                    <a:pt x="431546" y="151714"/>
                  </a:lnTo>
                  <a:lnTo>
                    <a:pt x="422567" y="147154"/>
                  </a:lnTo>
                  <a:lnTo>
                    <a:pt x="406869" y="135686"/>
                  </a:lnTo>
                  <a:lnTo>
                    <a:pt x="406869" y="189826"/>
                  </a:lnTo>
                  <a:lnTo>
                    <a:pt x="406869" y="362940"/>
                  </a:lnTo>
                  <a:lnTo>
                    <a:pt x="231838" y="490931"/>
                  </a:lnTo>
                  <a:lnTo>
                    <a:pt x="231838" y="316014"/>
                  </a:lnTo>
                  <a:lnTo>
                    <a:pt x="265214" y="291947"/>
                  </a:lnTo>
                  <a:lnTo>
                    <a:pt x="406869" y="189826"/>
                  </a:lnTo>
                  <a:lnTo>
                    <a:pt x="406869" y="135686"/>
                  </a:lnTo>
                  <a:lnTo>
                    <a:pt x="396405" y="128028"/>
                  </a:lnTo>
                  <a:lnTo>
                    <a:pt x="396405" y="162229"/>
                  </a:lnTo>
                  <a:lnTo>
                    <a:pt x="217970" y="291922"/>
                  </a:lnTo>
                  <a:lnTo>
                    <a:pt x="204254" y="282117"/>
                  </a:lnTo>
                  <a:lnTo>
                    <a:pt x="204254" y="316052"/>
                  </a:lnTo>
                  <a:lnTo>
                    <a:pt x="204254" y="490829"/>
                  </a:lnTo>
                  <a:lnTo>
                    <a:pt x="27597" y="360857"/>
                  </a:lnTo>
                  <a:lnTo>
                    <a:pt x="27597" y="189687"/>
                  </a:lnTo>
                  <a:lnTo>
                    <a:pt x="204254" y="316052"/>
                  </a:lnTo>
                  <a:lnTo>
                    <a:pt x="204254" y="282117"/>
                  </a:lnTo>
                  <a:lnTo>
                    <a:pt x="152933" y="245402"/>
                  </a:lnTo>
                  <a:lnTo>
                    <a:pt x="75069" y="189687"/>
                  </a:lnTo>
                  <a:lnTo>
                    <a:pt x="37426" y="162775"/>
                  </a:lnTo>
                  <a:lnTo>
                    <a:pt x="218008" y="31775"/>
                  </a:lnTo>
                  <a:lnTo>
                    <a:pt x="396405" y="162229"/>
                  </a:lnTo>
                  <a:lnTo>
                    <a:pt x="396405" y="128028"/>
                  </a:lnTo>
                  <a:lnTo>
                    <a:pt x="264782" y="31775"/>
                  </a:lnTo>
                  <a:lnTo>
                    <a:pt x="221348" y="12"/>
                  </a:lnTo>
                  <a:lnTo>
                    <a:pt x="214795" y="0"/>
                  </a:lnTo>
                  <a:lnTo>
                    <a:pt x="6565" y="151053"/>
                  </a:lnTo>
                  <a:lnTo>
                    <a:pt x="2908" y="152946"/>
                  </a:lnTo>
                  <a:lnTo>
                    <a:pt x="12" y="157683"/>
                  </a:lnTo>
                  <a:lnTo>
                    <a:pt x="12" y="158445"/>
                  </a:lnTo>
                  <a:lnTo>
                    <a:pt x="12" y="162902"/>
                  </a:lnTo>
                  <a:lnTo>
                    <a:pt x="12" y="372249"/>
                  </a:lnTo>
                  <a:lnTo>
                    <a:pt x="2108" y="376377"/>
                  </a:lnTo>
                  <a:lnTo>
                    <a:pt x="206235" y="526567"/>
                  </a:lnTo>
                  <a:lnTo>
                    <a:pt x="207162" y="528066"/>
                  </a:lnTo>
                  <a:lnTo>
                    <a:pt x="210820" y="529945"/>
                  </a:lnTo>
                  <a:lnTo>
                    <a:pt x="212293" y="531012"/>
                  </a:lnTo>
                  <a:lnTo>
                    <a:pt x="215163" y="531926"/>
                  </a:lnTo>
                  <a:lnTo>
                    <a:pt x="215912" y="531926"/>
                  </a:lnTo>
                  <a:lnTo>
                    <a:pt x="220167" y="531926"/>
                  </a:lnTo>
                  <a:lnTo>
                    <a:pt x="220916" y="531926"/>
                  </a:lnTo>
                  <a:lnTo>
                    <a:pt x="223774" y="531025"/>
                  </a:lnTo>
                  <a:lnTo>
                    <a:pt x="225247" y="529958"/>
                  </a:lnTo>
                  <a:lnTo>
                    <a:pt x="228917" y="528091"/>
                  </a:lnTo>
                  <a:lnTo>
                    <a:pt x="229831" y="526592"/>
                  </a:lnTo>
                  <a:lnTo>
                    <a:pt x="278612" y="490931"/>
                  </a:lnTo>
                  <a:lnTo>
                    <a:pt x="432346" y="378510"/>
                  </a:lnTo>
                  <a:lnTo>
                    <a:pt x="434454" y="374357"/>
                  </a:lnTo>
                  <a:lnTo>
                    <a:pt x="434454" y="188760"/>
                  </a:lnTo>
                  <a:lnTo>
                    <a:pt x="434454" y="161429"/>
                  </a:lnTo>
                  <a:lnTo>
                    <a:pt x="434467" y="158457"/>
                  </a:lnTo>
                  <a:close/>
                </a:path>
              </a:pathLst>
            </a:custGeom>
            <a:solidFill>
              <a:srgbClr val="AB4E8E"/>
            </a:solidFill>
          </p:spPr>
          <p:txBody>
            <a:bodyPr wrap="square" lIns="0" tIns="0" rIns="0" bIns="0" rtlCol="0"/>
            <a:lstStyle/>
            <a:p>
              <a:endParaRPr/>
            </a:p>
          </p:txBody>
        </p:sp>
        <p:pic>
          <p:nvPicPr>
            <p:cNvPr id="8" name="object 8"/>
            <p:cNvPicPr/>
            <p:nvPr/>
          </p:nvPicPr>
          <p:blipFill>
            <a:blip r:embed="rId3" cstate="email">
              <a:extLst>
                <a:ext uri="{28A0092B-C50C-407E-A947-70E740481C1C}">
                  <a14:useLocalDpi xmlns:a14="http://schemas.microsoft.com/office/drawing/2010/main"/>
                </a:ext>
              </a:extLst>
            </a:blip>
            <a:stretch>
              <a:fillRect/>
            </a:stretch>
          </p:blipFill>
          <p:spPr>
            <a:xfrm>
              <a:off x="1022853" y="9701048"/>
              <a:ext cx="435459" cy="254959"/>
            </a:xfrm>
            <a:prstGeom prst="rect">
              <a:avLst/>
            </a:prstGeom>
          </p:spPr>
        </p:pic>
      </p:grpSp>
      <p:sp>
        <p:nvSpPr>
          <p:cNvPr id="14" name="CuadroTexto 13">
            <a:extLst>
              <a:ext uri="{FF2B5EF4-FFF2-40B4-BE49-F238E27FC236}">
                <a16:creationId xmlns:a16="http://schemas.microsoft.com/office/drawing/2014/main" id="{8B22E22E-102D-4F39-871D-A47062F5E08F}"/>
              </a:ext>
            </a:extLst>
          </p:cNvPr>
          <p:cNvSpPr txBox="1"/>
          <p:nvPr/>
        </p:nvSpPr>
        <p:spPr>
          <a:xfrm>
            <a:off x="5295900" y="6515100"/>
            <a:ext cx="8077200" cy="1446550"/>
          </a:xfrm>
          <a:prstGeom prst="rect">
            <a:avLst/>
          </a:prstGeom>
          <a:noFill/>
        </p:spPr>
        <p:txBody>
          <a:bodyPr wrap="square">
            <a:spAutoFit/>
          </a:bodyPr>
          <a:lstStyle/>
          <a:p>
            <a:pPr algn="ctr">
              <a:spcBef>
                <a:spcPts val="5"/>
              </a:spcBef>
              <a:tabLst>
                <a:tab pos="1205230" algn="l"/>
                <a:tab pos="1926589" algn="l"/>
                <a:tab pos="2915920" algn="l"/>
                <a:tab pos="3444875" algn="l"/>
                <a:tab pos="4383405" algn="l"/>
                <a:tab pos="6796405" algn="l"/>
              </a:tabLst>
              <a:defRPr/>
            </a:pPr>
            <a:r>
              <a:rPr lang="es-ES" sz="4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Título del módulo de formación:</a:t>
            </a:r>
            <a:endParaRPr lang="en-US" sz="4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ctr">
              <a:spcBef>
                <a:spcPts val="5"/>
              </a:spcBef>
              <a:tabLst>
                <a:tab pos="1205230" algn="l"/>
                <a:tab pos="1926589" algn="l"/>
                <a:tab pos="2915920" algn="l"/>
                <a:tab pos="3444875" algn="l"/>
                <a:tab pos="4383405" algn="l"/>
                <a:tab pos="6796405" algn="l"/>
              </a:tabLst>
              <a:defRPr/>
            </a:pPr>
            <a:r>
              <a:rPr lang="en-US" sz="4400"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Gestión</a:t>
            </a:r>
            <a:r>
              <a:rPr lang="en-US" sz="4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intercultural</a:t>
            </a:r>
          </a:p>
        </p:txBody>
      </p:sp>
      <p:sp>
        <p:nvSpPr>
          <p:cNvPr id="10" name="CuadroTexto 9">
            <a:extLst>
              <a:ext uri="{FF2B5EF4-FFF2-40B4-BE49-F238E27FC236}">
                <a16:creationId xmlns:a16="http://schemas.microsoft.com/office/drawing/2014/main" id="{F8FF77D8-BE9E-336F-6009-FF57C57DF311}"/>
              </a:ext>
            </a:extLst>
          </p:cNvPr>
          <p:cNvSpPr txBox="1"/>
          <p:nvPr/>
        </p:nvSpPr>
        <p:spPr>
          <a:xfrm>
            <a:off x="4229100" y="5753100"/>
            <a:ext cx="9144000" cy="461665"/>
          </a:xfrm>
          <a:prstGeom prst="rect">
            <a:avLst/>
          </a:prstGeom>
          <a:noFill/>
        </p:spPr>
        <p:txBody>
          <a:bodyPr wrap="square">
            <a:spAutoFit/>
          </a:bodyPr>
          <a:lstStyle/>
          <a:p>
            <a:pPr marL="2416810" marR="2413635" algn="ctr">
              <a:spcBef>
                <a:spcPts val="415"/>
              </a:spcBef>
              <a:spcAft>
                <a:spcPts val="0"/>
              </a:spcAft>
            </a:pPr>
            <a:r>
              <a:rPr lang="en-US" sz="2400" b="1" u="sng" dirty="0">
                <a:solidFill>
                  <a:srgbClr val="B05894"/>
                </a:solidFill>
                <a:effectLst/>
                <a:latin typeface="Microsoft Sans Serif" panose="020B0604020202020204" pitchFamily="34" charset="0"/>
                <a:ea typeface="Microsoft Sans Serif" panose="020B0604020202020204" pitchFamily="34" charset="0"/>
                <a:hlinkClick r:id="rId4">
                  <a:extLst>
                    <a:ext uri="{A12FA001-AC4F-418D-AE19-62706E023703}">
                      <ahyp:hlinkClr xmlns:ahyp="http://schemas.microsoft.com/office/drawing/2018/hyperlinkcolor" val="tx"/>
                    </a:ext>
                  </a:extLst>
                </a:hlinkClick>
              </a:rPr>
              <a:t>e4f-network.eu</a:t>
            </a:r>
            <a:endParaRPr lang="es-ES" sz="2400" u="sng" dirty="0">
              <a:solidFill>
                <a:srgbClr val="B05894"/>
              </a:solidFill>
              <a:effectLst/>
              <a:latin typeface="Microsoft Sans Serif" panose="020B0604020202020204" pitchFamily="34" charset="0"/>
              <a:ea typeface="Microsoft Sans Serif" panose="020B0604020202020204" pitchFamily="34" charset="0"/>
            </a:endParaRPr>
          </a:p>
        </p:txBody>
      </p:sp>
      <p:pic>
        <p:nvPicPr>
          <p:cNvPr id="11" name="Imagen 10">
            <a:extLst>
              <a:ext uri="{FF2B5EF4-FFF2-40B4-BE49-F238E27FC236}">
                <a16:creationId xmlns:a16="http://schemas.microsoft.com/office/drawing/2014/main" id="{7DD2F895-7262-9633-90DA-F2BB33FD25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39000" y="5748635"/>
            <a:ext cx="472319" cy="4616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625E0BC-2C03-4133-9CEF-1FF5F8AB3A15}"/>
              </a:ext>
            </a:extLst>
          </p:cNvPr>
          <p:cNvSpPr txBox="1"/>
          <p:nvPr/>
        </p:nvSpPr>
        <p:spPr>
          <a:xfrm>
            <a:off x="1305473" y="887175"/>
            <a:ext cx="11430000" cy="707886"/>
          </a:xfrm>
          <a:prstGeom prst="rect">
            <a:avLst/>
          </a:prstGeom>
          <a:noFill/>
        </p:spPr>
        <p:txBody>
          <a:bodyPr wrap="square" rtlCol="0">
            <a:spAutoFit/>
          </a:bodyPr>
          <a:lstStyle/>
          <a:p>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Unidad 2: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Comunicar</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2C042FF-D434-4A38-93CB-0832511D99F8}"/>
              </a:ext>
            </a:extLst>
          </p:cNvPr>
          <p:cNvSpPr txBox="1"/>
          <p:nvPr/>
        </p:nvSpPr>
        <p:spPr>
          <a:xfrm>
            <a:off x="1305473" y="1675248"/>
            <a:ext cx="7384026" cy="584775"/>
          </a:xfrm>
          <a:prstGeom prst="rect">
            <a:avLst/>
          </a:prstGeom>
          <a:noFill/>
        </p:spPr>
        <p:txBody>
          <a:bodyPr wrap="square" rtlCol="0">
            <a:spAutoFit/>
          </a:bodyPr>
          <a:lstStyle/>
          <a:p>
            <a:r>
              <a:rPr lang="en-US"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2.3</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3200" b="1" dirty="0" err="1">
                <a:latin typeface="Microsoft Sans Serif" panose="020B0604020202020204" pitchFamily="34" charset="0"/>
                <a:ea typeface="Microsoft Sans Serif" panose="020B0604020202020204" pitchFamily="34" charset="0"/>
                <a:cs typeface="Microsoft Sans Serif" panose="020B0604020202020204" pitchFamily="34" charset="0"/>
              </a:rPr>
              <a:t>Controlar</a:t>
            </a:r>
            <a:r>
              <a:rPr lang="en-US" sz="3200" b="1" dirty="0">
                <a:latin typeface="Microsoft Sans Serif" panose="020B0604020202020204" pitchFamily="34" charset="0"/>
                <a:ea typeface="Microsoft Sans Serif" panose="020B0604020202020204" pitchFamily="34" charset="0"/>
                <a:cs typeface="Microsoft Sans Serif" panose="020B0604020202020204" pitchFamily="34" charset="0"/>
              </a:rPr>
              <a:t> las </a:t>
            </a:r>
            <a:r>
              <a:rPr lang="en-US" sz="3200" b="1" dirty="0" err="1">
                <a:latin typeface="Microsoft Sans Serif" panose="020B0604020202020204" pitchFamily="34" charset="0"/>
                <a:ea typeface="Microsoft Sans Serif" panose="020B0604020202020204" pitchFamily="34" charset="0"/>
                <a:cs typeface="Microsoft Sans Serif" panose="020B0604020202020204" pitchFamily="34" charset="0"/>
              </a:rPr>
              <a:t>emociones</a:t>
            </a:r>
            <a:endParaRPr lang="en-US" sz="32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228599" y="2486998"/>
            <a:ext cx="9982201" cy="6124754"/>
          </a:xfrm>
          <a:prstGeom prst="rect">
            <a:avLst/>
          </a:prstGeom>
          <a:noFill/>
        </p:spPr>
        <p:txBody>
          <a:bodyPr wrap="square" rtlCol="0">
            <a:spAutoFit/>
          </a:bodyPr>
          <a:lstStyle/>
          <a:p>
            <a:pPr marL="342900" indent="-342900" algn="just">
              <a:buFontTx/>
              <a:buChar char="-"/>
            </a:pPr>
            <a:r>
              <a:rPr lang="es-ES" sz="2800" dirty="0">
                <a:solidFill>
                  <a:srgbClr val="000000"/>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El impacto de las emociones en la comunicación con los demás es muy importante. Pueden tanto favorecer como entorpecer la comunicación. Por eso, </a:t>
            </a:r>
            <a:r>
              <a:rPr lang="es-ES" sz="2800" b="1" dirty="0">
                <a:solidFill>
                  <a:srgbClr val="000000"/>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debe identificar sus emociones y saber gestionarlas</a:t>
            </a:r>
            <a:r>
              <a:rPr lang="es-ES" sz="2800" dirty="0">
                <a:solidFill>
                  <a:srgbClr val="000000"/>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fr-FR" sz="2800" b="1" dirty="0">
              <a:solidFill>
                <a:srgbClr val="000000"/>
              </a:solidFill>
              <a:effectLst/>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342900" indent="-342900" algn="just">
              <a:buFontTx/>
              <a:buChar char="-"/>
            </a:pPr>
            <a: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Filtre sus emociones, aíslese unos instantes, dé un paso atrás;</a:t>
            </a:r>
            <a:endPar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342900" indent="-342900">
              <a:buFontTx/>
              <a:buChar char="-"/>
            </a:pPr>
            <a: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Utilizar la inteligencia emocional significa saber adaptarse a una situación. También es útil </a:t>
            </a:r>
            <a:r>
              <a:rPr lang="es-ES" sz="2800" b="1" dirty="0">
                <a:latin typeface="Microsoft Sans Serif" panose="020B0604020202020204" pitchFamily="34" charset="0"/>
                <a:ea typeface="Microsoft Sans Serif" panose="020B0604020202020204" pitchFamily="34" charset="0"/>
                <a:cs typeface="Microsoft Sans Serif" panose="020B0604020202020204" pitchFamily="34" charset="0"/>
              </a:rPr>
              <a:t>mostrar empatía con los demás</a:t>
            </a:r>
            <a: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controlando y utilizando las emociones para comunicarse y compartir mejor;</a:t>
            </a:r>
            <a:endPar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342900" indent="-342900" algn="just">
              <a:buFontTx/>
              <a:buChar char="-"/>
            </a:pPr>
            <a: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Adoptar una actitud positiva, expulsar los pensamientos negativos centrándose en lo positivo y convertirse uno mismo en un imán de ondas positivas. En efecto, lo positivo atrae lo positivo: ¡atraemos aquello en lo que pensamos!</a:t>
            </a:r>
            <a:endPar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aphicFrame>
        <p:nvGraphicFramePr>
          <p:cNvPr id="4" name="Objet 3">
            <a:extLst>
              <a:ext uri="{FF2B5EF4-FFF2-40B4-BE49-F238E27FC236}">
                <a16:creationId xmlns:a16="http://schemas.microsoft.com/office/drawing/2014/main" id="{7F12ACD8-721F-C3A7-2A40-EA1AEC0271E7}"/>
              </a:ext>
            </a:extLst>
          </p:cNvPr>
          <p:cNvGraphicFramePr>
            <a:graphicFrameLocks noChangeAspect="1"/>
          </p:cNvGraphicFramePr>
          <p:nvPr>
            <p:extLst>
              <p:ext uri="{D42A27DB-BD31-4B8C-83A1-F6EECF244321}">
                <p14:modId xmlns:p14="http://schemas.microsoft.com/office/powerpoint/2010/main" val="1945314701"/>
              </p:ext>
            </p:extLst>
          </p:nvPr>
        </p:nvGraphicFramePr>
        <p:xfrm>
          <a:off x="10820400" y="2313632"/>
          <a:ext cx="6869297" cy="4616549"/>
        </p:xfrm>
        <a:graphic>
          <a:graphicData uri="http://schemas.openxmlformats.org/presentationml/2006/ole">
            <mc:AlternateContent xmlns:mc="http://schemas.openxmlformats.org/markup-compatibility/2006">
              <mc:Choice xmlns:v="urn:schemas-microsoft-com:vml" Requires="v">
                <p:oleObj name="Bitmap Image" r:id="rId2" imgW="5499000" imgH="3695760" progId="PBrush">
                  <p:embed/>
                </p:oleObj>
              </mc:Choice>
              <mc:Fallback>
                <p:oleObj name="Bitmap Image" r:id="rId2" imgW="5499000" imgH="3695760" progId="PBrush">
                  <p:embed/>
                  <p:pic>
                    <p:nvPicPr>
                      <p:cNvPr id="4" name="Objet 3">
                        <a:extLst>
                          <a:ext uri="{FF2B5EF4-FFF2-40B4-BE49-F238E27FC236}">
                            <a16:creationId xmlns:a16="http://schemas.microsoft.com/office/drawing/2014/main" id="{7F12ACD8-721F-C3A7-2A40-EA1AEC0271E7}"/>
                          </a:ext>
                        </a:extLst>
                      </p:cNvPr>
                      <p:cNvPicPr/>
                      <p:nvPr/>
                    </p:nvPicPr>
                    <p:blipFill>
                      <a:blip r:embed="rId3"/>
                      <a:stretch>
                        <a:fillRect/>
                      </a:stretch>
                    </p:blipFill>
                    <p:spPr>
                      <a:xfrm>
                        <a:off x="10820400" y="2313632"/>
                        <a:ext cx="6869297" cy="4616549"/>
                      </a:xfrm>
                      <a:prstGeom prst="rect">
                        <a:avLst/>
                      </a:prstGeom>
                    </p:spPr>
                  </p:pic>
                </p:oleObj>
              </mc:Fallback>
            </mc:AlternateContent>
          </a:graphicData>
        </a:graphic>
      </p:graphicFrame>
      <p:graphicFrame>
        <p:nvGraphicFramePr>
          <p:cNvPr id="9" name="Diagrama 11">
            <a:extLst>
              <a:ext uri="{FF2B5EF4-FFF2-40B4-BE49-F238E27FC236}">
                <a16:creationId xmlns:a16="http://schemas.microsoft.com/office/drawing/2014/main" id="{1B4E81B3-7632-2271-412C-9F24767CAC84}"/>
              </a:ext>
            </a:extLst>
          </p:cNvPr>
          <p:cNvGraphicFramePr/>
          <p:nvPr>
            <p:extLst>
              <p:ext uri="{D42A27DB-BD31-4B8C-83A1-F6EECF244321}">
                <p14:modId xmlns:p14="http://schemas.microsoft.com/office/powerpoint/2010/main" val="3914092851"/>
              </p:ext>
            </p:extLst>
          </p:nvPr>
        </p:nvGraphicFramePr>
        <p:xfrm>
          <a:off x="11811000" y="6210300"/>
          <a:ext cx="6112912" cy="24816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11577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785C1DB3-25FB-3AD4-CCC1-4D6B982DAABA}"/>
              </a:ext>
            </a:extLst>
          </p:cNvPr>
          <p:cNvSpPr/>
          <p:nvPr/>
        </p:nvSpPr>
        <p:spPr>
          <a:xfrm>
            <a:off x="11116244" y="3514646"/>
            <a:ext cx="4199955" cy="2602431"/>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9" name="Rectángulo 18">
            <a:extLst>
              <a:ext uri="{FF2B5EF4-FFF2-40B4-BE49-F238E27FC236}">
                <a16:creationId xmlns:a16="http://schemas.microsoft.com/office/drawing/2014/main" id="{FC7E83DD-3641-D2F1-E241-532A461817B2}"/>
              </a:ext>
            </a:extLst>
          </p:cNvPr>
          <p:cNvSpPr/>
          <p:nvPr/>
        </p:nvSpPr>
        <p:spPr>
          <a:xfrm>
            <a:off x="6206715" y="3438441"/>
            <a:ext cx="3978051" cy="2618400"/>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953B3577-D9C0-67CB-B8BD-0E33B29CFE77}"/>
              </a:ext>
            </a:extLst>
          </p:cNvPr>
          <p:cNvSpPr/>
          <p:nvPr/>
        </p:nvSpPr>
        <p:spPr>
          <a:xfrm>
            <a:off x="1445681" y="3473594"/>
            <a:ext cx="3829776" cy="2684537"/>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B55D1384-6811-342B-65B8-F85E2C0DA244}"/>
              </a:ext>
            </a:extLst>
          </p:cNvPr>
          <p:cNvSpPr txBox="1"/>
          <p:nvPr/>
        </p:nvSpPr>
        <p:spPr>
          <a:xfrm>
            <a:off x="1447800" y="1573291"/>
            <a:ext cx="3124200" cy="707886"/>
          </a:xfrm>
          <a:prstGeom prst="rect">
            <a:avLst/>
          </a:prstGeom>
          <a:noFill/>
        </p:spPr>
        <p:txBody>
          <a:bodyPr wrap="square" rtlCol="0">
            <a:spAutoFit/>
          </a:bodyPr>
          <a:lstStyle/>
          <a:p>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Resumen</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TextBox 57">
            <a:extLst>
              <a:ext uri="{FF2B5EF4-FFF2-40B4-BE49-F238E27FC236}">
                <a16:creationId xmlns:a16="http://schemas.microsoft.com/office/drawing/2014/main" id="{D4275EA0-5D83-57E3-4C70-3D5BE7896015}"/>
              </a:ext>
            </a:extLst>
          </p:cNvPr>
          <p:cNvSpPr txBox="1"/>
          <p:nvPr/>
        </p:nvSpPr>
        <p:spPr>
          <a:xfrm>
            <a:off x="1735107" y="4496325"/>
            <a:ext cx="3124200" cy="938719"/>
          </a:xfrm>
          <a:prstGeom prst="rect">
            <a:avLst/>
          </a:prstGeom>
          <a:noFill/>
        </p:spPr>
        <p:txBody>
          <a:bodyPr wrap="square" rtlCol="0">
            <a:spAutoFit/>
          </a:bodyPr>
          <a:lstStyle/>
          <a:p>
            <a:pPr algn="just">
              <a:lnSpc>
                <a:spcPts val="2220"/>
              </a:lnSpc>
            </a:pPr>
            <a:r>
              <a:rPr lang="es-E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Estar informado evita prejuicios, facilita la comunicación</a:t>
            </a:r>
            <a:endParaRPr lang="en-U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 name="Rectangle 58">
            <a:extLst>
              <a:ext uri="{FF2B5EF4-FFF2-40B4-BE49-F238E27FC236}">
                <a16:creationId xmlns:a16="http://schemas.microsoft.com/office/drawing/2014/main" id="{C19CE81B-88B7-56D0-835C-580EF1D39AEA}"/>
              </a:ext>
            </a:extLst>
          </p:cNvPr>
          <p:cNvSpPr/>
          <p:nvPr/>
        </p:nvSpPr>
        <p:spPr>
          <a:xfrm>
            <a:off x="2220450" y="3484417"/>
            <a:ext cx="2420856" cy="461665"/>
          </a:xfrm>
          <a:prstGeom prst="rect">
            <a:avLst/>
          </a:prstGeom>
        </p:spPr>
        <p:txBody>
          <a:bodyPr wrap="none">
            <a:spAutoFit/>
          </a:bodyPr>
          <a:lstStyle/>
          <a:p>
            <a:pPr algn="ct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Saber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escuchar</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pic>
        <p:nvPicPr>
          <p:cNvPr id="5" name="object 2">
            <a:extLst>
              <a:ext uri="{FF2B5EF4-FFF2-40B4-BE49-F238E27FC236}">
                <a16:creationId xmlns:a16="http://schemas.microsoft.com/office/drawing/2014/main" id="{194018B4-B354-3889-61E1-72BFFF89DBEB}"/>
              </a:ext>
            </a:extLst>
          </p:cNvPr>
          <p:cNvPicPr/>
          <p:nvPr/>
        </p:nvPicPr>
        <p:blipFill>
          <a:blip r:embed="rId2" cstate="print"/>
          <a:stretch>
            <a:fillRect/>
          </a:stretch>
        </p:blipFill>
        <p:spPr>
          <a:xfrm>
            <a:off x="1525314" y="3717343"/>
            <a:ext cx="435185" cy="510356"/>
          </a:xfrm>
          <a:prstGeom prst="rect">
            <a:avLst/>
          </a:prstGeom>
        </p:spPr>
      </p:pic>
      <p:sp>
        <p:nvSpPr>
          <p:cNvPr id="6" name="TextBox 57">
            <a:extLst>
              <a:ext uri="{FF2B5EF4-FFF2-40B4-BE49-F238E27FC236}">
                <a16:creationId xmlns:a16="http://schemas.microsoft.com/office/drawing/2014/main" id="{64E2E20B-DA1F-09F0-F092-713BEF926EBD}"/>
              </a:ext>
            </a:extLst>
          </p:cNvPr>
          <p:cNvSpPr txBox="1"/>
          <p:nvPr/>
        </p:nvSpPr>
        <p:spPr>
          <a:xfrm>
            <a:off x="6424596" y="4296725"/>
            <a:ext cx="3509852" cy="1569660"/>
          </a:xfrm>
          <a:prstGeom prst="rect">
            <a:avLst/>
          </a:prstGeom>
          <a:noFill/>
        </p:spPr>
        <p:txBody>
          <a:bodyPr wrap="square" rtlCol="0">
            <a:spAutoFit/>
          </a:bodyPr>
          <a:lstStyle/>
          <a:p>
            <a:pPr lvl="0"/>
            <a:r>
              <a:rPr lang="es-E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Es esencial gestionar bien las relaciones, el tiempo y mejorar la productividad</a:t>
            </a:r>
            <a:endParaRPr lang="fr-FR"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7" name="Rectangle 58">
            <a:extLst>
              <a:ext uri="{FF2B5EF4-FFF2-40B4-BE49-F238E27FC236}">
                <a16:creationId xmlns:a16="http://schemas.microsoft.com/office/drawing/2014/main" id="{DC5D6AA9-5455-9552-81E8-CF2B76572622}"/>
              </a:ext>
            </a:extLst>
          </p:cNvPr>
          <p:cNvSpPr/>
          <p:nvPr/>
        </p:nvSpPr>
        <p:spPr>
          <a:xfrm>
            <a:off x="6721924" y="3452085"/>
            <a:ext cx="3760170" cy="830997"/>
          </a:xfrm>
          <a:prstGeom prst="rect">
            <a:avLst/>
          </a:prstGeom>
        </p:spPr>
        <p:txBody>
          <a:bodyPr wrap="square">
            <a:spAutoFit/>
          </a:bodyPr>
          <a:lstStyle/>
          <a:p>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s-E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Cuidar su expresión oral y escrita</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8" name="object 2">
            <a:extLst>
              <a:ext uri="{FF2B5EF4-FFF2-40B4-BE49-F238E27FC236}">
                <a16:creationId xmlns:a16="http://schemas.microsoft.com/office/drawing/2014/main" id="{49413C0B-8236-CA4A-DD00-985667C34D37}"/>
              </a:ext>
            </a:extLst>
          </p:cNvPr>
          <p:cNvPicPr/>
          <p:nvPr/>
        </p:nvPicPr>
        <p:blipFill>
          <a:blip r:embed="rId2" cstate="print"/>
          <a:stretch>
            <a:fillRect/>
          </a:stretch>
        </p:blipFill>
        <p:spPr>
          <a:xfrm>
            <a:off x="6336195" y="3682922"/>
            <a:ext cx="435185" cy="510356"/>
          </a:xfrm>
          <a:prstGeom prst="rect">
            <a:avLst/>
          </a:prstGeom>
        </p:spPr>
      </p:pic>
      <p:sp>
        <p:nvSpPr>
          <p:cNvPr id="9" name="TextBox 57">
            <a:extLst>
              <a:ext uri="{FF2B5EF4-FFF2-40B4-BE49-F238E27FC236}">
                <a16:creationId xmlns:a16="http://schemas.microsoft.com/office/drawing/2014/main" id="{0526B356-5E70-9BBD-E39E-C59022D936D5}"/>
              </a:ext>
            </a:extLst>
          </p:cNvPr>
          <p:cNvSpPr txBox="1"/>
          <p:nvPr/>
        </p:nvSpPr>
        <p:spPr>
          <a:xfrm>
            <a:off x="11300167" y="4533076"/>
            <a:ext cx="3417682" cy="1220847"/>
          </a:xfrm>
          <a:prstGeom prst="rect">
            <a:avLst/>
          </a:prstGeom>
          <a:noFill/>
        </p:spPr>
        <p:txBody>
          <a:bodyPr wrap="square" rtlCol="0">
            <a:spAutoFit/>
          </a:bodyPr>
          <a:lstStyle/>
          <a:p>
            <a:pPr>
              <a:lnSpc>
                <a:spcPts val="2220"/>
              </a:lnSpc>
            </a:pPr>
            <a:r>
              <a:rPr lang="es-E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Aprenda a gestionar sus emociones, sus reacciones y su actitud con las palabras</a:t>
            </a:r>
            <a:endParaRPr lang="fr-FR"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0" name="Rectangle 58">
            <a:extLst>
              <a:ext uri="{FF2B5EF4-FFF2-40B4-BE49-F238E27FC236}">
                <a16:creationId xmlns:a16="http://schemas.microsoft.com/office/drawing/2014/main" id="{57A4DE11-6DBD-D00A-3E1D-605EE186F6F6}"/>
              </a:ext>
            </a:extLst>
          </p:cNvPr>
          <p:cNvSpPr/>
          <p:nvPr/>
        </p:nvSpPr>
        <p:spPr>
          <a:xfrm>
            <a:off x="11926207" y="3530583"/>
            <a:ext cx="3008993" cy="830997"/>
          </a:xfrm>
          <a:prstGeom prst="rect">
            <a:avLst/>
          </a:prstGeom>
        </p:spPr>
        <p:txBody>
          <a:bodyPr wrap="square">
            <a:spAutoFit/>
          </a:bodyPr>
          <a:lstStyle/>
          <a:p>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Controlar</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las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emociones</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pic>
        <p:nvPicPr>
          <p:cNvPr id="11" name="object 2">
            <a:extLst>
              <a:ext uri="{FF2B5EF4-FFF2-40B4-BE49-F238E27FC236}">
                <a16:creationId xmlns:a16="http://schemas.microsoft.com/office/drawing/2014/main" id="{AD4F969A-85AE-A98D-87DE-D66181C2F1E0}"/>
              </a:ext>
            </a:extLst>
          </p:cNvPr>
          <p:cNvPicPr/>
          <p:nvPr/>
        </p:nvPicPr>
        <p:blipFill>
          <a:blip r:embed="rId2" cstate="print"/>
          <a:stretch>
            <a:fillRect/>
          </a:stretch>
        </p:blipFill>
        <p:spPr>
          <a:xfrm>
            <a:off x="11303633" y="3727561"/>
            <a:ext cx="435185" cy="510356"/>
          </a:xfrm>
          <a:prstGeom prst="rect">
            <a:avLst/>
          </a:prstGeom>
        </p:spPr>
      </p:pic>
    </p:spTree>
    <p:extLst>
      <p:ext uri="{BB962C8B-B14F-4D97-AF65-F5344CB8AC3E}">
        <p14:creationId xmlns:p14="http://schemas.microsoft.com/office/powerpoint/2010/main" val="3725270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 5">
            <a:extLst>
              <a:ext uri="{FF2B5EF4-FFF2-40B4-BE49-F238E27FC236}">
                <a16:creationId xmlns:a16="http://schemas.microsoft.com/office/drawing/2014/main" id="{3E2113F3-06BF-FD6A-FED5-2637BC7D8106}"/>
              </a:ext>
            </a:extLst>
          </p:cNvPr>
          <p:cNvGraphicFramePr>
            <a:graphicFrameLocks noChangeAspect="1"/>
          </p:cNvGraphicFramePr>
          <p:nvPr>
            <p:extLst>
              <p:ext uri="{D42A27DB-BD31-4B8C-83A1-F6EECF244321}">
                <p14:modId xmlns:p14="http://schemas.microsoft.com/office/powerpoint/2010/main" val="2573601252"/>
              </p:ext>
            </p:extLst>
          </p:nvPr>
        </p:nvGraphicFramePr>
        <p:xfrm>
          <a:off x="10660962" y="2509382"/>
          <a:ext cx="7045394" cy="3951743"/>
        </p:xfrm>
        <a:graphic>
          <a:graphicData uri="http://schemas.openxmlformats.org/presentationml/2006/ole">
            <mc:AlternateContent xmlns:mc="http://schemas.openxmlformats.org/markup-compatibility/2006">
              <mc:Choice xmlns:v="urn:schemas-microsoft-com:vml" Requires="v">
                <p:oleObj name="Bitmap Image" r:id="rId2" imgW="1981080" imgH="1111320" progId="PBrush">
                  <p:embed/>
                </p:oleObj>
              </mc:Choice>
              <mc:Fallback>
                <p:oleObj name="Bitmap Image" r:id="rId2" imgW="1981080" imgH="1111320" progId="PBrush">
                  <p:embed/>
                  <p:pic>
                    <p:nvPicPr>
                      <p:cNvPr id="6" name="Objet 5">
                        <a:extLst>
                          <a:ext uri="{FF2B5EF4-FFF2-40B4-BE49-F238E27FC236}">
                            <a16:creationId xmlns:a16="http://schemas.microsoft.com/office/drawing/2014/main" id="{3E2113F3-06BF-FD6A-FED5-2637BC7D8106}"/>
                          </a:ext>
                        </a:extLst>
                      </p:cNvPr>
                      <p:cNvPicPr/>
                      <p:nvPr/>
                    </p:nvPicPr>
                    <p:blipFill>
                      <a:blip r:embed="rId3"/>
                      <a:stretch>
                        <a:fillRect/>
                      </a:stretch>
                    </p:blipFill>
                    <p:spPr>
                      <a:xfrm>
                        <a:off x="10660962" y="2509382"/>
                        <a:ext cx="7045394" cy="3951743"/>
                      </a:xfrm>
                      <a:prstGeom prst="rect">
                        <a:avLst/>
                      </a:prstGeom>
                    </p:spPr>
                  </p:pic>
                </p:oleObj>
              </mc:Fallback>
            </mc:AlternateContent>
          </a:graphicData>
        </a:graphic>
      </p:graphicFrame>
      <p:sp>
        <p:nvSpPr>
          <p:cNvPr id="2" name="CuadroTexto 1">
            <a:extLst>
              <a:ext uri="{FF2B5EF4-FFF2-40B4-BE49-F238E27FC236}">
                <a16:creationId xmlns:a16="http://schemas.microsoft.com/office/drawing/2014/main" id="{E625E0BC-2C03-4133-9CEF-1FF5F8AB3A15}"/>
              </a:ext>
            </a:extLst>
          </p:cNvPr>
          <p:cNvSpPr txBox="1"/>
          <p:nvPr/>
        </p:nvSpPr>
        <p:spPr>
          <a:xfrm>
            <a:off x="1295400" y="1079094"/>
            <a:ext cx="11430000" cy="707886"/>
          </a:xfrm>
          <a:prstGeom prst="rect">
            <a:avLst/>
          </a:prstGeom>
          <a:noFill/>
        </p:spPr>
        <p:txBody>
          <a:bodyPr wrap="square" rtlCol="0">
            <a:spAutoFit/>
          </a:bodyPr>
          <a:lstStyle/>
          <a:p>
            <a:r>
              <a:rPr lang="es-E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Unidad 3: Gestión a distancia</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2C042FF-D434-4A38-93CB-0832511D99F8}"/>
              </a:ext>
            </a:extLst>
          </p:cNvPr>
          <p:cNvSpPr txBox="1"/>
          <p:nvPr/>
        </p:nvSpPr>
        <p:spPr>
          <a:xfrm>
            <a:off x="1295400" y="1924607"/>
            <a:ext cx="10040186" cy="584775"/>
          </a:xfrm>
          <a:prstGeom prst="rect">
            <a:avLst/>
          </a:prstGeom>
          <a:noFill/>
        </p:spPr>
        <p:txBody>
          <a:bodyPr wrap="square" rtlCol="0">
            <a:spAutoFit/>
          </a:bodyPr>
          <a:lstStyle/>
          <a:p>
            <a:r>
              <a:rPr lang="en-US"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3.1</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rPr>
              <a:t>Establecer las normas definir las funciones</a:t>
            </a:r>
            <a:endParaRPr lang="en-US" sz="32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364088" y="2592796"/>
            <a:ext cx="9541912" cy="6124754"/>
          </a:xfrm>
          <a:prstGeom prst="rect">
            <a:avLst/>
          </a:prstGeom>
          <a:noFill/>
        </p:spPr>
        <p:txBody>
          <a:bodyPr wrap="square" rtlCol="0">
            <a:spAutoFit/>
          </a:bodyPr>
          <a:lstStyle/>
          <a:p>
            <a:pPr marL="457200" indent="-457200">
              <a:buFontTx/>
              <a:buChar char="-"/>
            </a:pPr>
            <a: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En primer lugar, hay que tener en cuenta las zonas horarias de cada uno;</a:t>
            </a:r>
            <a:endPar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indent="-457200">
              <a:buFontTx/>
              <a:buChar char="-"/>
            </a:pPr>
            <a: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Si es posible, organice las reuniones por zonas geográficas,</a:t>
            </a:r>
            <a:endPar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indent="-457200">
              <a:buFontTx/>
              <a:buChar char="-"/>
            </a:pPr>
            <a: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Establecer normas relativas a las reuniones, código de vestimenta, periodicidad, contenido, gestión del orden del día;</a:t>
            </a:r>
            <a:endPar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indent="-457200">
              <a:buFontTx/>
              <a:buChar char="-"/>
            </a:pPr>
            <a: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Defina las funciones y responsabilidades de cada persona;</a:t>
            </a:r>
            <a:endPar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indent="-457200">
              <a:buFontTx/>
              <a:buChar char="-"/>
            </a:pPr>
            <a: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Planificar proyectos y tareas y asignarlos a los distintos participantes;</a:t>
            </a:r>
            <a:endPar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indent="-457200">
              <a:buFontTx/>
              <a:buChar char="-"/>
            </a:pPr>
            <a: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Establecer estos diferentes puntos en concertación con los equipos, para tener en cuenta las particularidades, como los días festivos, los días no laborables.</a:t>
            </a:r>
            <a:endPar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aphicFrame>
        <p:nvGraphicFramePr>
          <p:cNvPr id="9" name="Diagrama 11">
            <a:extLst>
              <a:ext uri="{FF2B5EF4-FFF2-40B4-BE49-F238E27FC236}">
                <a16:creationId xmlns:a16="http://schemas.microsoft.com/office/drawing/2014/main" id="{1B4E81B3-7632-2271-412C-9F24767CAC84}"/>
              </a:ext>
            </a:extLst>
          </p:cNvPr>
          <p:cNvGraphicFramePr/>
          <p:nvPr>
            <p:extLst>
              <p:ext uri="{D42A27DB-BD31-4B8C-83A1-F6EECF244321}">
                <p14:modId xmlns:p14="http://schemas.microsoft.com/office/powerpoint/2010/main" val="3626121937"/>
              </p:ext>
            </p:extLst>
          </p:nvPr>
        </p:nvGraphicFramePr>
        <p:xfrm>
          <a:off x="11811000" y="6134100"/>
          <a:ext cx="6112912" cy="22245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34063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3180F0D4-7215-EC87-51F4-57692D10168B}"/>
              </a:ext>
            </a:extLst>
          </p:cNvPr>
          <p:cNvGraphicFramePr>
            <a:graphicFrameLocks noChangeAspect="1"/>
          </p:cNvGraphicFramePr>
          <p:nvPr>
            <p:extLst>
              <p:ext uri="{D42A27DB-BD31-4B8C-83A1-F6EECF244321}">
                <p14:modId xmlns:p14="http://schemas.microsoft.com/office/powerpoint/2010/main" val="2174647108"/>
              </p:ext>
            </p:extLst>
          </p:nvPr>
        </p:nvGraphicFramePr>
        <p:xfrm>
          <a:off x="10603593" y="2598196"/>
          <a:ext cx="6052316" cy="3829826"/>
        </p:xfrm>
        <a:graphic>
          <a:graphicData uri="http://schemas.openxmlformats.org/presentationml/2006/ole">
            <mc:AlternateContent xmlns:mc="http://schemas.openxmlformats.org/markup-compatibility/2006">
              <mc:Choice xmlns:v="urn:schemas-microsoft-com:vml" Requires="v">
                <p:oleObj name="Bitmap Image" r:id="rId2" imgW="1936800" imgH="1225440" progId="PBrush">
                  <p:embed/>
                </p:oleObj>
              </mc:Choice>
              <mc:Fallback>
                <p:oleObj name="Bitmap Image" r:id="rId2" imgW="1936800" imgH="1225440" progId="PBrush">
                  <p:embed/>
                  <p:pic>
                    <p:nvPicPr>
                      <p:cNvPr id="4" name="Objet 3">
                        <a:extLst>
                          <a:ext uri="{FF2B5EF4-FFF2-40B4-BE49-F238E27FC236}">
                            <a16:creationId xmlns:a16="http://schemas.microsoft.com/office/drawing/2014/main" id="{3180F0D4-7215-EC87-51F4-57692D10168B}"/>
                          </a:ext>
                        </a:extLst>
                      </p:cNvPr>
                      <p:cNvPicPr/>
                      <p:nvPr/>
                    </p:nvPicPr>
                    <p:blipFill>
                      <a:blip r:embed="rId3"/>
                      <a:stretch>
                        <a:fillRect/>
                      </a:stretch>
                    </p:blipFill>
                    <p:spPr>
                      <a:xfrm>
                        <a:off x="10603593" y="2598196"/>
                        <a:ext cx="6052316" cy="3829826"/>
                      </a:xfrm>
                      <a:prstGeom prst="rect">
                        <a:avLst/>
                      </a:prstGeom>
                    </p:spPr>
                  </p:pic>
                </p:oleObj>
              </mc:Fallback>
            </mc:AlternateContent>
          </a:graphicData>
        </a:graphic>
      </p:graphicFrame>
      <p:sp>
        <p:nvSpPr>
          <p:cNvPr id="2" name="CuadroTexto 1">
            <a:extLst>
              <a:ext uri="{FF2B5EF4-FFF2-40B4-BE49-F238E27FC236}">
                <a16:creationId xmlns:a16="http://schemas.microsoft.com/office/drawing/2014/main" id="{E625E0BC-2C03-4133-9CEF-1FF5F8AB3A15}"/>
              </a:ext>
            </a:extLst>
          </p:cNvPr>
          <p:cNvSpPr txBox="1"/>
          <p:nvPr/>
        </p:nvSpPr>
        <p:spPr>
          <a:xfrm>
            <a:off x="1143000" y="854823"/>
            <a:ext cx="11430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Unidad 3: Gestión a distancia</a:t>
            </a:r>
            <a:endPar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2C042FF-D434-4A38-93CB-0832511D99F8}"/>
              </a:ext>
            </a:extLst>
          </p:cNvPr>
          <p:cNvSpPr txBox="1"/>
          <p:nvPr/>
        </p:nvSpPr>
        <p:spPr>
          <a:xfrm>
            <a:off x="1143000" y="1792535"/>
            <a:ext cx="100401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kumimoji="0" lang="en-US" sz="2800" b="1" i="0" u="none" strike="noStrike" kern="1200" cap="none" spc="0" normalizeH="0" baseline="0" noProof="0" dirty="0">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3.2</a:t>
            </a:r>
            <a:r>
              <a:rPr kumimoji="0" lang="en-US" sz="2800" b="1" i="0" u="none" strike="noStrike" kern="1200" cap="none" spc="0" normalizeH="0" baseline="0" noProof="0" dirty="0">
                <a:ln>
                  <a:noFill/>
                </a:ln>
                <a:solidFill>
                  <a:srgbClr val="ECAAE3"/>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3200" dirty="0" err="1">
                <a:latin typeface="Microsoft Sans Serif" panose="020B0604020202020204" pitchFamily="34" charset="0"/>
                <a:ea typeface="Microsoft Sans Serif" panose="020B0604020202020204" pitchFamily="34" charset="0"/>
                <a:cs typeface="Microsoft Sans Serif" panose="020B0604020202020204" pitchFamily="34" charset="0"/>
              </a:rPr>
              <a:t>Utilizar</a:t>
            </a:r>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3200" dirty="0" err="1">
                <a:latin typeface="Microsoft Sans Serif" panose="020B0604020202020204" pitchFamily="34" charset="0"/>
                <a:ea typeface="Microsoft Sans Serif" panose="020B0604020202020204" pitchFamily="34" charset="0"/>
                <a:cs typeface="Microsoft Sans Serif" panose="020B0604020202020204" pitchFamily="34" charset="0"/>
              </a:rPr>
              <a:t>herramientas</a:t>
            </a:r>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3200" dirty="0" err="1">
                <a:latin typeface="Microsoft Sans Serif" panose="020B0604020202020204" pitchFamily="34" charset="0"/>
                <a:ea typeface="Microsoft Sans Serif" panose="020B0604020202020204" pitchFamily="34" charset="0"/>
                <a:cs typeface="Microsoft Sans Serif" panose="020B0604020202020204" pitchFamily="34" charset="0"/>
              </a:rPr>
              <a:t>adaptadas</a:t>
            </a:r>
            <a:endParaRPr kumimoji="0" lang="en-US" sz="3200" b="1"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216959" y="2397858"/>
            <a:ext cx="9640345" cy="6555641"/>
          </a:xfrm>
          <a:prstGeom prst="rect">
            <a:avLst/>
          </a:prstGeom>
          <a:noFill/>
        </p:spPr>
        <p:txBody>
          <a:bodyPr wrap="square" rtlCol="0">
            <a:spAutoFit/>
          </a:bodyPr>
          <a:lstStyle/>
          <a:p>
            <a:pPr marL="457200" marR="0" lvl="0" indent="-457200" defTabSz="914400" rtl="0" eaLnBrk="1" fontAlgn="auto" latinLnBrk="0" hangingPunct="1">
              <a:lnSpc>
                <a:spcPct val="100000"/>
              </a:lnSpc>
              <a:spcBef>
                <a:spcPts val="0"/>
              </a:spcBef>
              <a:spcAft>
                <a:spcPts val="0"/>
              </a:spcAft>
              <a:buClrTx/>
              <a:buSzTx/>
              <a:buFontTx/>
              <a:buChar char="-"/>
              <a:tabLst/>
              <a:defRPr/>
            </a:pPr>
            <a:r>
              <a:rPr lang="en-U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Elaborar</a:t>
            </a:r>
            <a:r>
              <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y </a:t>
            </a:r>
            <a:r>
              <a:rPr lang="en-U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crear</a:t>
            </a:r>
            <a:r>
              <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los </a:t>
            </a:r>
            <a:r>
              <a:rPr lang="en-U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diferentes</a:t>
            </a:r>
            <a:r>
              <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documentos</a:t>
            </a:r>
            <a:r>
              <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de </a:t>
            </a:r>
            <a:r>
              <a:rPr lang="en-U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actividades</a:t>
            </a:r>
            <a:r>
              <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e </a:t>
            </a:r>
            <a:r>
              <a:rPr lang="en-U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informes</a:t>
            </a:r>
            <a:r>
              <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agenda, hojas de </a:t>
            </a:r>
            <a:r>
              <a:rPr lang="en-U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tiempo</a:t>
            </a:r>
            <a:r>
              <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actividades</a:t>
            </a:r>
            <a:r>
              <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por </a:t>
            </a:r>
            <a:r>
              <a:rPr lang="en-U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proyecto</a:t>
            </a:r>
            <a:r>
              <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gastos</a:t>
            </a:r>
            <a:r>
              <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documentos</a:t>
            </a:r>
            <a:r>
              <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de marketing, </a:t>
            </a:r>
            <a:r>
              <a:rPr lang="en-U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tarjetas</a:t>
            </a:r>
            <a:r>
              <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de </a:t>
            </a:r>
            <a:r>
              <a:rPr lang="en-U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visita</a:t>
            </a:r>
            <a:r>
              <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credenciales</a:t>
            </a:r>
            <a:r>
              <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a:t>
            </a:r>
          </a:p>
          <a:p>
            <a:pPr marL="457200" marR="0" lvl="0" indent="-457200" defTabSz="914400" rtl="0" eaLnBrk="1" fontAlgn="auto" latinLnBrk="0" hangingPunct="1">
              <a:lnSpc>
                <a:spcPct val="100000"/>
              </a:lnSpc>
              <a:spcBef>
                <a:spcPts val="0"/>
              </a:spcBef>
              <a:spcAft>
                <a:spcPts val="0"/>
              </a:spcAft>
              <a:buClrTx/>
              <a:buSzTx/>
              <a:buFontTx/>
              <a:buChar char="-"/>
              <a:tabLst/>
              <a:defRPr/>
            </a:pPr>
            <a:r>
              <a:rPr kumimoji="0" lang="es-ES" sz="28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Crear un espacio de almacenamiento común para los datos, o utilizar el espacio de almacenamiento de la empresa si es necesario, con las autorizaciones correspondientes;</a:t>
            </a:r>
            <a:endParaRPr kumimoji="0" lang="en-US" sz="28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marR="0" lvl="0" indent="-457200" defTabSz="914400" rtl="0" eaLnBrk="1" fontAlgn="auto" latinLnBrk="0" hangingPunct="1">
              <a:lnSpc>
                <a:spcPct val="100000"/>
              </a:lnSpc>
              <a:spcBef>
                <a:spcPts val="0"/>
              </a:spcBef>
              <a:spcAft>
                <a:spcPts val="0"/>
              </a:spcAft>
              <a:buClrTx/>
              <a:buSzTx/>
              <a:buFontTx/>
              <a:buChar char="-"/>
              <a:tabLst/>
              <a:defRPr/>
            </a:pP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Definir herramientas ofimáticas comunes, procesador de textos, hoja de cálculo, correo electrónico y otras herramientas digitales, herramientas de gestión de proyectos, como Trello, </a:t>
            </a:r>
            <a:r>
              <a:rPr lang="es-E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Slack</a:t>
            </a: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marR="0" lvl="0" indent="-457200" defTabSz="914400" rtl="0" eaLnBrk="1" fontAlgn="auto" latinLnBrk="0" hangingPunct="1">
              <a:lnSpc>
                <a:spcPct val="100000"/>
              </a:lnSpc>
              <a:spcBef>
                <a:spcPts val="0"/>
              </a:spcBef>
              <a:spcAft>
                <a:spcPts val="0"/>
              </a:spcAft>
              <a:buClrTx/>
              <a:buSzTx/>
              <a:buFontTx/>
              <a:buChar char="-"/>
              <a:tabLst/>
              <a:defRPr/>
            </a:pP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Establecer videoconferencias y herramientas para compartir documentos en línea, como Zoom, Microsoft </a:t>
            </a:r>
            <a:r>
              <a:rPr lang="es-E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teams</a:t>
            </a: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o Google </a:t>
            </a:r>
            <a:r>
              <a:rPr lang="es-E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meet</a:t>
            </a: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aphicFrame>
        <p:nvGraphicFramePr>
          <p:cNvPr id="9" name="Diagrama 11">
            <a:extLst>
              <a:ext uri="{FF2B5EF4-FFF2-40B4-BE49-F238E27FC236}">
                <a16:creationId xmlns:a16="http://schemas.microsoft.com/office/drawing/2014/main" id="{1B4E81B3-7632-2271-412C-9F24767CAC84}"/>
              </a:ext>
            </a:extLst>
          </p:cNvPr>
          <p:cNvGraphicFramePr/>
          <p:nvPr>
            <p:extLst>
              <p:ext uri="{D42A27DB-BD31-4B8C-83A1-F6EECF244321}">
                <p14:modId xmlns:p14="http://schemas.microsoft.com/office/powerpoint/2010/main" val="2590726687"/>
              </p:ext>
            </p:extLst>
          </p:nvPr>
        </p:nvGraphicFramePr>
        <p:xfrm>
          <a:off x="11811000" y="5905500"/>
          <a:ext cx="6112912" cy="28082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77321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A900851C-28B2-C29C-B3DD-C734B4A43160}"/>
              </a:ext>
            </a:extLst>
          </p:cNvPr>
          <p:cNvGraphicFramePr>
            <a:graphicFrameLocks noChangeAspect="1"/>
          </p:cNvGraphicFramePr>
          <p:nvPr>
            <p:extLst>
              <p:ext uri="{D42A27DB-BD31-4B8C-83A1-F6EECF244321}">
                <p14:modId xmlns:p14="http://schemas.microsoft.com/office/powerpoint/2010/main" val="3757284760"/>
              </p:ext>
            </p:extLst>
          </p:nvPr>
        </p:nvGraphicFramePr>
        <p:xfrm>
          <a:off x="10744199" y="2392406"/>
          <a:ext cx="6112911" cy="4111922"/>
        </p:xfrm>
        <a:graphic>
          <a:graphicData uri="http://schemas.openxmlformats.org/presentationml/2006/ole">
            <mc:AlternateContent xmlns:mc="http://schemas.openxmlformats.org/markup-compatibility/2006">
              <mc:Choice xmlns:v="urn:schemas-microsoft-com:vml" Requires="v">
                <p:oleObj name="Bitmap Image" r:id="rId2" imgW="1765440" imgH="1187280" progId="PBrush">
                  <p:embed/>
                </p:oleObj>
              </mc:Choice>
              <mc:Fallback>
                <p:oleObj name="Bitmap Image" r:id="rId2" imgW="1765440" imgH="1187280" progId="PBrush">
                  <p:embed/>
                  <p:pic>
                    <p:nvPicPr>
                      <p:cNvPr id="4" name="Objet 3">
                        <a:extLst>
                          <a:ext uri="{FF2B5EF4-FFF2-40B4-BE49-F238E27FC236}">
                            <a16:creationId xmlns:a16="http://schemas.microsoft.com/office/drawing/2014/main" id="{A900851C-28B2-C29C-B3DD-C734B4A43160}"/>
                          </a:ext>
                        </a:extLst>
                      </p:cNvPr>
                      <p:cNvPicPr/>
                      <p:nvPr/>
                    </p:nvPicPr>
                    <p:blipFill>
                      <a:blip r:embed="rId3"/>
                      <a:stretch>
                        <a:fillRect/>
                      </a:stretch>
                    </p:blipFill>
                    <p:spPr>
                      <a:xfrm>
                        <a:off x="10744199" y="2392406"/>
                        <a:ext cx="6112911" cy="4111922"/>
                      </a:xfrm>
                      <a:prstGeom prst="rect">
                        <a:avLst/>
                      </a:prstGeom>
                    </p:spPr>
                  </p:pic>
                </p:oleObj>
              </mc:Fallback>
            </mc:AlternateContent>
          </a:graphicData>
        </a:graphic>
      </p:graphicFrame>
      <p:sp>
        <p:nvSpPr>
          <p:cNvPr id="2" name="CuadroTexto 1">
            <a:extLst>
              <a:ext uri="{FF2B5EF4-FFF2-40B4-BE49-F238E27FC236}">
                <a16:creationId xmlns:a16="http://schemas.microsoft.com/office/drawing/2014/main" id="{E625E0BC-2C03-4133-9CEF-1FF5F8AB3A15}"/>
              </a:ext>
            </a:extLst>
          </p:cNvPr>
          <p:cNvSpPr txBox="1"/>
          <p:nvPr/>
        </p:nvSpPr>
        <p:spPr>
          <a:xfrm>
            <a:off x="1339850" y="1010118"/>
            <a:ext cx="11430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Unidad 3: Gestión a distancia</a:t>
            </a:r>
            <a:endPar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2C042FF-D434-4A38-93CB-0832511D99F8}"/>
              </a:ext>
            </a:extLst>
          </p:cNvPr>
          <p:cNvSpPr txBox="1"/>
          <p:nvPr/>
        </p:nvSpPr>
        <p:spPr>
          <a:xfrm>
            <a:off x="1339850" y="1801587"/>
            <a:ext cx="100401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kumimoji="0" lang="en-US" sz="2800" b="1" i="0" u="none" strike="noStrike" kern="1200" cap="none" spc="0" normalizeH="0" baseline="0" noProof="0" dirty="0">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3.3</a:t>
            </a:r>
            <a:r>
              <a:rPr kumimoji="0" lang="en-US" sz="2800" b="1" i="0" u="none" strike="noStrike" kern="1200" cap="none" spc="0" normalizeH="0" baseline="0" noProof="0" dirty="0">
                <a:ln>
                  <a:noFill/>
                </a:ln>
                <a:solidFill>
                  <a:srgbClr val="ECAAE3"/>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rPr>
              <a:t>Mantener el espíritu de equipo</a:t>
            </a:r>
            <a:endParaRPr kumimoji="0" lang="en-US" sz="3200" b="1"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388477" y="2600146"/>
            <a:ext cx="8406649" cy="612475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Contactar con los empleados antes de su primer día para comprobar si disponen de todos los medios necesarios y darles confianza;</a:t>
            </a:r>
            <a:endPar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s-ES" sz="28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Dar la bienvenida a los recién llegados y presentar a los distintos miembros del equipo, facilitando el acceso a la información necesaria sobre los perfiles de los distintos participantes;</a:t>
            </a:r>
            <a:endParaRPr kumimoji="0" lang="en-US" sz="28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s-ES" sz="28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Establecer objetivos comunes y poner los medios para alcanzarlos;</a:t>
            </a:r>
            <a:endParaRPr kumimoji="0" lang="en-US" sz="28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s-ES" sz="28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Facilitar las relaciones y reuniones entre los diferentes miembros del equipo para crear vínculos y relaciones de confianza y así adherirse a los valores comunes compartidos con la empresa.</a:t>
            </a:r>
            <a:r>
              <a:rPr kumimoji="0" lang="en-US" sz="28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graphicFrame>
        <p:nvGraphicFramePr>
          <p:cNvPr id="9" name="Diagrama 11">
            <a:extLst>
              <a:ext uri="{FF2B5EF4-FFF2-40B4-BE49-F238E27FC236}">
                <a16:creationId xmlns:a16="http://schemas.microsoft.com/office/drawing/2014/main" id="{1B4E81B3-7632-2271-412C-9F24767CAC84}"/>
              </a:ext>
            </a:extLst>
          </p:cNvPr>
          <p:cNvGraphicFramePr/>
          <p:nvPr>
            <p:extLst>
              <p:ext uri="{D42A27DB-BD31-4B8C-83A1-F6EECF244321}">
                <p14:modId xmlns:p14="http://schemas.microsoft.com/office/powerpoint/2010/main" val="1869249656"/>
              </p:ext>
            </p:extLst>
          </p:nvPr>
        </p:nvGraphicFramePr>
        <p:xfrm>
          <a:off x="11811000" y="6134100"/>
          <a:ext cx="6112912" cy="22245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51085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785C1DB3-25FB-3AD4-CCC1-4D6B982DAABA}"/>
              </a:ext>
            </a:extLst>
          </p:cNvPr>
          <p:cNvSpPr/>
          <p:nvPr/>
        </p:nvSpPr>
        <p:spPr>
          <a:xfrm>
            <a:off x="11287637" y="3357722"/>
            <a:ext cx="4866763" cy="3526035"/>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FC7E83DD-3641-D2F1-E241-532A461817B2}"/>
              </a:ext>
            </a:extLst>
          </p:cNvPr>
          <p:cNvSpPr/>
          <p:nvPr/>
        </p:nvSpPr>
        <p:spPr>
          <a:xfrm>
            <a:off x="6185483" y="3383531"/>
            <a:ext cx="4756051" cy="3397247"/>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953B3577-D9C0-67CB-B8BD-0E33B29CFE77}"/>
              </a:ext>
            </a:extLst>
          </p:cNvPr>
          <p:cNvSpPr/>
          <p:nvPr/>
        </p:nvSpPr>
        <p:spPr>
          <a:xfrm>
            <a:off x="1066800" y="3357722"/>
            <a:ext cx="4756050" cy="3397247"/>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B55D1384-6811-342B-65B8-F85E2C0DA244}"/>
              </a:ext>
            </a:extLst>
          </p:cNvPr>
          <p:cNvSpPr txBox="1"/>
          <p:nvPr/>
        </p:nvSpPr>
        <p:spPr>
          <a:xfrm>
            <a:off x="1447800" y="1573291"/>
            <a:ext cx="3124200" cy="707886"/>
          </a:xfrm>
          <a:prstGeom prst="rect">
            <a:avLst/>
          </a:prstGeom>
          <a:noFill/>
        </p:spPr>
        <p:txBody>
          <a:bodyPr wrap="square" rtlCol="0">
            <a:spAutoFit/>
          </a:bodyPr>
          <a:lstStyle/>
          <a:p>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Resumen</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TextBox 57">
            <a:extLst>
              <a:ext uri="{FF2B5EF4-FFF2-40B4-BE49-F238E27FC236}">
                <a16:creationId xmlns:a16="http://schemas.microsoft.com/office/drawing/2014/main" id="{D4275EA0-5D83-57E3-4C70-3D5BE7896015}"/>
              </a:ext>
            </a:extLst>
          </p:cNvPr>
          <p:cNvSpPr txBox="1"/>
          <p:nvPr/>
        </p:nvSpPr>
        <p:spPr>
          <a:xfrm>
            <a:off x="1611620" y="4958312"/>
            <a:ext cx="3833547" cy="938719"/>
          </a:xfrm>
          <a:prstGeom prst="rect">
            <a:avLst/>
          </a:prstGeom>
          <a:noFill/>
        </p:spPr>
        <p:txBody>
          <a:bodyPr wrap="square" rtlCol="0">
            <a:spAutoFit/>
          </a:bodyPr>
          <a:lstStyle/>
          <a:p>
            <a:pPr>
              <a:lnSpc>
                <a:spcPts val="2220"/>
              </a:lnSpc>
            </a:pPr>
            <a:r>
              <a:rPr lang="es-E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Integrar y organizar equipos multiculturales es un verdadero reto</a:t>
            </a:r>
            <a:endParaRPr lang="en-U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 name="Rectangle 58">
            <a:extLst>
              <a:ext uri="{FF2B5EF4-FFF2-40B4-BE49-F238E27FC236}">
                <a16:creationId xmlns:a16="http://schemas.microsoft.com/office/drawing/2014/main" id="{C19CE81B-88B7-56D0-835C-580EF1D39AEA}"/>
              </a:ext>
            </a:extLst>
          </p:cNvPr>
          <p:cNvSpPr/>
          <p:nvPr/>
        </p:nvSpPr>
        <p:spPr>
          <a:xfrm>
            <a:off x="1995471" y="3435148"/>
            <a:ext cx="3734287" cy="830997"/>
          </a:xfrm>
          <a:prstGeom prst="rect">
            <a:avLst/>
          </a:prstGeom>
        </p:spPr>
        <p:txBody>
          <a:bodyPr wrap="square">
            <a:spAutoFit/>
          </a:bodyPr>
          <a:lstStyle/>
          <a:p>
            <a:r>
              <a:rPr lang="es-E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Establecer las normas definir las funciones</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object 2">
            <a:extLst>
              <a:ext uri="{FF2B5EF4-FFF2-40B4-BE49-F238E27FC236}">
                <a16:creationId xmlns:a16="http://schemas.microsoft.com/office/drawing/2014/main" id="{194018B4-B354-3889-61E1-72BFFF89DBEB}"/>
              </a:ext>
            </a:extLst>
          </p:cNvPr>
          <p:cNvPicPr/>
          <p:nvPr/>
        </p:nvPicPr>
        <p:blipFill>
          <a:blip r:embed="rId2" cstate="print"/>
          <a:stretch>
            <a:fillRect/>
          </a:stretch>
        </p:blipFill>
        <p:spPr>
          <a:xfrm>
            <a:off x="1529977" y="3590019"/>
            <a:ext cx="435185" cy="510356"/>
          </a:xfrm>
          <a:prstGeom prst="rect">
            <a:avLst/>
          </a:prstGeom>
        </p:spPr>
      </p:pic>
      <p:sp>
        <p:nvSpPr>
          <p:cNvPr id="6" name="TextBox 57">
            <a:extLst>
              <a:ext uri="{FF2B5EF4-FFF2-40B4-BE49-F238E27FC236}">
                <a16:creationId xmlns:a16="http://schemas.microsoft.com/office/drawing/2014/main" id="{64E2E20B-DA1F-09F0-F092-713BEF926EBD}"/>
              </a:ext>
            </a:extLst>
          </p:cNvPr>
          <p:cNvSpPr txBox="1"/>
          <p:nvPr/>
        </p:nvSpPr>
        <p:spPr>
          <a:xfrm>
            <a:off x="6705600" y="4642841"/>
            <a:ext cx="3471294" cy="1938992"/>
          </a:xfrm>
          <a:prstGeom prst="rect">
            <a:avLst/>
          </a:prstGeom>
          <a:noFill/>
        </p:spPr>
        <p:txBody>
          <a:bodyPr wrap="square" rtlCol="0">
            <a:spAutoFit/>
          </a:bodyPr>
          <a:lstStyle/>
          <a:p>
            <a:pPr lvl="0"/>
            <a:r>
              <a:rPr lang="es-E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La transformación digital no sustituye la necesidad de reflexionar sobre los usos y los métodos.</a:t>
            </a:r>
            <a:endParaRPr lang="fr-FR"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7" name="Rectangle 58">
            <a:extLst>
              <a:ext uri="{FF2B5EF4-FFF2-40B4-BE49-F238E27FC236}">
                <a16:creationId xmlns:a16="http://schemas.microsoft.com/office/drawing/2014/main" id="{DC5D6AA9-5455-9552-81E8-CF2B76572622}"/>
              </a:ext>
            </a:extLst>
          </p:cNvPr>
          <p:cNvSpPr/>
          <p:nvPr/>
        </p:nvSpPr>
        <p:spPr>
          <a:xfrm>
            <a:off x="6449680" y="3383532"/>
            <a:ext cx="3983135" cy="830997"/>
          </a:xfrm>
          <a:prstGeom prst="rect">
            <a:avLst/>
          </a:prstGeom>
        </p:spPr>
        <p:txBody>
          <a:bodyPr wrap="square">
            <a:spAutoFit/>
          </a:bodyPr>
          <a:lstStyle/>
          <a:p>
            <a:pPr algn="ct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Utilizar</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herramientas</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adaptadas</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8" name="object 2">
            <a:extLst>
              <a:ext uri="{FF2B5EF4-FFF2-40B4-BE49-F238E27FC236}">
                <a16:creationId xmlns:a16="http://schemas.microsoft.com/office/drawing/2014/main" id="{49413C0B-8236-CA4A-DD00-985667C34D37}"/>
              </a:ext>
            </a:extLst>
          </p:cNvPr>
          <p:cNvPicPr/>
          <p:nvPr/>
        </p:nvPicPr>
        <p:blipFill>
          <a:blip r:embed="rId2" cstate="print"/>
          <a:stretch>
            <a:fillRect/>
          </a:stretch>
        </p:blipFill>
        <p:spPr>
          <a:xfrm>
            <a:off x="6249592" y="3486510"/>
            <a:ext cx="435185" cy="510356"/>
          </a:xfrm>
          <a:prstGeom prst="rect">
            <a:avLst/>
          </a:prstGeom>
        </p:spPr>
      </p:pic>
      <p:sp>
        <p:nvSpPr>
          <p:cNvPr id="9" name="TextBox 57">
            <a:extLst>
              <a:ext uri="{FF2B5EF4-FFF2-40B4-BE49-F238E27FC236}">
                <a16:creationId xmlns:a16="http://schemas.microsoft.com/office/drawing/2014/main" id="{0526B356-5E70-9BBD-E39E-C59022D936D5}"/>
              </a:ext>
            </a:extLst>
          </p:cNvPr>
          <p:cNvSpPr txBox="1"/>
          <p:nvPr/>
        </p:nvSpPr>
        <p:spPr>
          <a:xfrm>
            <a:off x="12038193" y="4605084"/>
            <a:ext cx="3713192" cy="1785104"/>
          </a:xfrm>
          <a:prstGeom prst="rect">
            <a:avLst/>
          </a:prstGeom>
          <a:noFill/>
        </p:spPr>
        <p:txBody>
          <a:bodyPr wrap="square" rtlCol="0">
            <a:spAutoFit/>
          </a:bodyPr>
          <a:lstStyle/>
          <a:p>
            <a:pPr>
              <a:lnSpc>
                <a:spcPts val="2220"/>
              </a:lnSpc>
            </a:pPr>
            <a:r>
              <a:rPr lang="es-E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El buen entendimiento y la relación entre los empleados es esencial y sigue siendo un factor clave para el éxito de la empresa</a:t>
            </a:r>
            <a:endParaRPr lang="fr-FR"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0" name="Rectangle 58">
            <a:extLst>
              <a:ext uri="{FF2B5EF4-FFF2-40B4-BE49-F238E27FC236}">
                <a16:creationId xmlns:a16="http://schemas.microsoft.com/office/drawing/2014/main" id="{57A4DE11-6DBD-D00A-3E1D-605EE186F6F6}"/>
              </a:ext>
            </a:extLst>
          </p:cNvPr>
          <p:cNvSpPr/>
          <p:nvPr/>
        </p:nvSpPr>
        <p:spPr>
          <a:xfrm>
            <a:off x="12004748" y="3435148"/>
            <a:ext cx="4323621" cy="461665"/>
          </a:xfrm>
          <a:prstGeom prst="rect">
            <a:avLst/>
          </a:prstGeom>
        </p:spPr>
        <p:txBody>
          <a:bodyPr wrap="none">
            <a:spAutoFit/>
          </a:bodyPr>
          <a:lstStyle/>
          <a:p>
            <a:pPr algn="ctr"/>
            <a:r>
              <a:rPr lang="es-E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Mantener el espíritu de equipo</a:t>
            </a:r>
            <a:endPar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1" name="object 2">
            <a:extLst>
              <a:ext uri="{FF2B5EF4-FFF2-40B4-BE49-F238E27FC236}">
                <a16:creationId xmlns:a16="http://schemas.microsoft.com/office/drawing/2014/main" id="{AD4F969A-85AE-A98D-87DE-D66181C2F1E0}"/>
              </a:ext>
            </a:extLst>
          </p:cNvPr>
          <p:cNvPicPr/>
          <p:nvPr/>
        </p:nvPicPr>
        <p:blipFill>
          <a:blip r:embed="rId2" cstate="print"/>
          <a:stretch>
            <a:fillRect/>
          </a:stretch>
        </p:blipFill>
        <p:spPr>
          <a:xfrm>
            <a:off x="11603008" y="3473594"/>
            <a:ext cx="435185" cy="510356"/>
          </a:xfrm>
          <a:prstGeom prst="rect">
            <a:avLst/>
          </a:prstGeom>
        </p:spPr>
      </p:pic>
    </p:spTree>
    <p:extLst>
      <p:ext uri="{BB962C8B-B14F-4D97-AF65-F5344CB8AC3E}">
        <p14:creationId xmlns:p14="http://schemas.microsoft.com/office/powerpoint/2010/main" val="2582274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3D86B1DF-77D6-A04D-8ADF-32C4DACB6035}"/>
              </a:ext>
            </a:extLst>
          </p:cNvPr>
          <p:cNvGraphicFramePr>
            <a:graphicFrameLocks noChangeAspect="1"/>
          </p:cNvGraphicFramePr>
          <p:nvPr>
            <p:extLst>
              <p:ext uri="{D42A27DB-BD31-4B8C-83A1-F6EECF244321}">
                <p14:modId xmlns:p14="http://schemas.microsoft.com/office/powerpoint/2010/main" val="3084327281"/>
              </p:ext>
            </p:extLst>
          </p:nvPr>
        </p:nvGraphicFramePr>
        <p:xfrm>
          <a:off x="10439400" y="2374658"/>
          <a:ext cx="6543955" cy="4397042"/>
        </p:xfrm>
        <a:graphic>
          <a:graphicData uri="http://schemas.openxmlformats.org/presentationml/2006/ole">
            <mc:AlternateContent xmlns:mc="http://schemas.openxmlformats.org/markup-compatibility/2006">
              <mc:Choice xmlns:v="urn:schemas-microsoft-com:vml" Requires="v">
                <p:oleObj name="Bitmap Image" r:id="rId2" imgW="2013120" imgH="1352520" progId="PBrush">
                  <p:embed/>
                </p:oleObj>
              </mc:Choice>
              <mc:Fallback>
                <p:oleObj name="Bitmap Image" r:id="rId2" imgW="2013120" imgH="1352520" progId="PBrush">
                  <p:embed/>
                  <p:pic>
                    <p:nvPicPr>
                      <p:cNvPr id="4" name="Objet 3">
                        <a:extLst>
                          <a:ext uri="{FF2B5EF4-FFF2-40B4-BE49-F238E27FC236}">
                            <a16:creationId xmlns:a16="http://schemas.microsoft.com/office/drawing/2014/main" id="{3D86B1DF-77D6-A04D-8ADF-32C4DACB6035}"/>
                          </a:ext>
                        </a:extLst>
                      </p:cNvPr>
                      <p:cNvPicPr/>
                      <p:nvPr/>
                    </p:nvPicPr>
                    <p:blipFill>
                      <a:blip r:embed="rId3"/>
                      <a:stretch>
                        <a:fillRect/>
                      </a:stretch>
                    </p:blipFill>
                    <p:spPr>
                      <a:xfrm>
                        <a:off x="10439400" y="2374658"/>
                        <a:ext cx="6543955" cy="4397042"/>
                      </a:xfrm>
                      <a:prstGeom prst="rect">
                        <a:avLst/>
                      </a:prstGeom>
                    </p:spPr>
                  </p:pic>
                </p:oleObj>
              </mc:Fallback>
            </mc:AlternateContent>
          </a:graphicData>
        </a:graphic>
      </p:graphicFrame>
      <p:sp>
        <p:nvSpPr>
          <p:cNvPr id="2" name="CuadroTexto 1">
            <a:extLst>
              <a:ext uri="{FF2B5EF4-FFF2-40B4-BE49-F238E27FC236}">
                <a16:creationId xmlns:a16="http://schemas.microsoft.com/office/drawing/2014/main" id="{E625E0BC-2C03-4133-9CEF-1FF5F8AB3A15}"/>
              </a:ext>
            </a:extLst>
          </p:cNvPr>
          <p:cNvSpPr txBox="1"/>
          <p:nvPr/>
        </p:nvSpPr>
        <p:spPr>
          <a:xfrm>
            <a:off x="1354459" y="626225"/>
            <a:ext cx="11430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Unidad 4: </a:t>
            </a:r>
            <a:r>
              <a:rPr kumimoji="0" lang="en-US" sz="4000" b="1" i="0" u="none" strike="noStrike" kern="1200" cap="none" spc="0" normalizeH="0" baseline="0" noProof="0" dirty="0" err="1">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Motivar</a:t>
            </a:r>
            <a:endPar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2C042FF-D434-4A38-93CB-0832511D99F8}"/>
              </a:ext>
            </a:extLst>
          </p:cNvPr>
          <p:cNvSpPr txBox="1"/>
          <p:nvPr/>
        </p:nvSpPr>
        <p:spPr>
          <a:xfrm>
            <a:off x="1279801" y="1561997"/>
            <a:ext cx="100401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kumimoji="0" lang="en-US" sz="2800" b="1" i="0" u="none" strike="noStrike" kern="1200" cap="none" spc="0" normalizeH="0" baseline="0" noProof="0" dirty="0">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4.1</a:t>
            </a:r>
            <a:r>
              <a:rPr kumimoji="0" lang="en-US" sz="2800" b="1" i="0" u="none" strike="noStrike" kern="1200" cap="none" spc="0" normalizeH="0" baseline="0" noProof="0" dirty="0">
                <a:ln>
                  <a:noFill/>
                </a:ln>
                <a:solidFill>
                  <a:srgbClr val="ECAAE3"/>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El </a:t>
            </a:r>
            <a:r>
              <a:rPr lang="en-US" sz="3200" dirty="0" err="1">
                <a:latin typeface="Microsoft Sans Serif" panose="020B0604020202020204" pitchFamily="34" charset="0"/>
                <a:ea typeface="Microsoft Sans Serif" panose="020B0604020202020204" pitchFamily="34" charset="0"/>
                <a:cs typeface="Microsoft Sans Serif" panose="020B0604020202020204" pitchFamily="34" charset="0"/>
              </a:rPr>
              <a:t>enfoque</a:t>
            </a:r>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 multicultural</a:t>
            </a:r>
            <a:endParaRPr kumimoji="0" lang="en-US" sz="3200" b="1" i="0" u="none" strike="noStrike" kern="1200" cap="none" spc="0" normalizeH="0" baseline="0" noProof="0" dirty="0">
              <a:ln>
                <a:noFill/>
              </a:ln>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457200" y="3112413"/>
            <a:ext cx="9626786" cy="4401205"/>
          </a:xfrm>
          <a:prstGeom prst="rect">
            <a:avLst/>
          </a:prstGeom>
          <a:noFill/>
        </p:spPr>
        <p:txBody>
          <a:bodyPr wrap="square" rtlCol="0">
            <a:spAutoFit/>
          </a:bodyPr>
          <a:lstStyle/>
          <a:p>
            <a:pPr marL="457200" indent="-457200">
              <a:buFontTx/>
              <a:buChar char="-"/>
            </a:pP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La motivación de un empleado no es sólo económica;</a:t>
            </a:r>
            <a:b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br>
            <a:endPar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indent="-457200">
              <a:buFontTx/>
              <a:buChar char="-"/>
            </a:pP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En los países latinos, el directivo es el principal agente de motivación a través de su personalidad, su pasión, su ejemplo, su creatividad y lo que da de sí;</a:t>
            </a:r>
            <a:b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br>
            <a:endPar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indent="-457200">
              <a:buFontTx/>
              <a:buChar char="-"/>
            </a:pP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La visión anglosajona, que es todo lo contrario, considera que el directivo ideal es el que crea las condiciones, da ganas de hacer y escucha, todo lo cual se puede aprender;</a:t>
            </a:r>
            <a:endPar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942301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3D86B1DF-77D6-A04D-8ADF-32C4DACB6035}"/>
              </a:ext>
            </a:extLst>
          </p:cNvPr>
          <p:cNvGraphicFramePr>
            <a:graphicFrameLocks noChangeAspect="1"/>
          </p:cNvGraphicFramePr>
          <p:nvPr/>
        </p:nvGraphicFramePr>
        <p:xfrm>
          <a:off x="10439400" y="2374658"/>
          <a:ext cx="6543955" cy="4397042"/>
        </p:xfrm>
        <a:graphic>
          <a:graphicData uri="http://schemas.openxmlformats.org/presentationml/2006/ole">
            <mc:AlternateContent xmlns:mc="http://schemas.openxmlformats.org/markup-compatibility/2006">
              <mc:Choice xmlns:v="urn:schemas-microsoft-com:vml" Requires="v">
                <p:oleObj name="Bitmap Image" r:id="rId2" imgW="2013120" imgH="1352520" progId="PBrush">
                  <p:embed/>
                </p:oleObj>
              </mc:Choice>
              <mc:Fallback>
                <p:oleObj name="Bitmap Image" r:id="rId2" imgW="2013120" imgH="1352520" progId="PBrush">
                  <p:embed/>
                  <p:pic>
                    <p:nvPicPr>
                      <p:cNvPr id="4" name="Objet 3">
                        <a:extLst>
                          <a:ext uri="{FF2B5EF4-FFF2-40B4-BE49-F238E27FC236}">
                            <a16:creationId xmlns:a16="http://schemas.microsoft.com/office/drawing/2014/main" id="{3D86B1DF-77D6-A04D-8ADF-32C4DACB6035}"/>
                          </a:ext>
                        </a:extLst>
                      </p:cNvPr>
                      <p:cNvPicPr/>
                      <p:nvPr/>
                    </p:nvPicPr>
                    <p:blipFill>
                      <a:blip r:embed="rId3"/>
                      <a:stretch>
                        <a:fillRect/>
                      </a:stretch>
                    </p:blipFill>
                    <p:spPr>
                      <a:xfrm>
                        <a:off x="10439400" y="2374658"/>
                        <a:ext cx="6543955" cy="4397042"/>
                      </a:xfrm>
                      <a:prstGeom prst="rect">
                        <a:avLst/>
                      </a:prstGeom>
                    </p:spPr>
                  </p:pic>
                </p:oleObj>
              </mc:Fallback>
            </mc:AlternateContent>
          </a:graphicData>
        </a:graphic>
      </p:graphicFrame>
      <p:sp>
        <p:nvSpPr>
          <p:cNvPr id="2" name="CuadroTexto 1">
            <a:extLst>
              <a:ext uri="{FF2B5EF4-FFF2-40B4-BE49-F238E27FC236}">
                <a16:creationId xmlns:a16="http://schemas.microsoft.com/office/drawing/2014/main" id="{E625E0BC-2C03-4133-9CEF-1FF5F8AB3A15}"/>
              </a:ext>
            </a:extLst>
          </p:cNvPr>
          <p:cNvSpPr txBox="1"/>
          <p:nvPr/>
        </p:nvSpPr>
        <p:spPr>
          <a:xfrm>
            <a:off x="1354459" y="626225"/>
            <a:ext cx="11430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Unidad 4: </a:t>
            </a:r>
            <a:r>
              <a:rPr kumimoji="0" lang="en-US" sz="4000" b="1" i="0" u="none" strike="noStrike" kern="1200" cap="none" spc="0" normalizeH="0" baseline="0" noProof="0" dirty="0" err="1">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Motivar</a:t>
            </a:r>
            <a:endPar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2C042FF-D434-4A38-93CB-0832511D99F8}"/>
              </a:ext>
            </a:extLst>
          </p:cNvPr>
          <p:cNvSpPr txBox="1"/>
          <p:nvPr/>
        </p:nvSpPr>
        <p:spPr>
          <a:xfrm>
            <a:off x="1279801" y="1561997"/>
            <a:ext cx="100401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kumimoji="0" lang="en-US" sz="2800" b="1" i="0" u="none" strike="noStrike" kern="1200" cap="none" spc="0" normalizeH="0" baseline="0" noProof="0" dirty="0">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4.1</a:t>
            </a:r>
            <a:r>
              <a:rPr kumimoji="0" lang="en-US" sz="2800" b="1" i="0" u="none" strike="noStrike" kern="1200" cap="none" spc="0" normalizeH="0" baseline="0" noProof="0" dirty="0">
                <a:ln>
                  <a:noFill/>
                </a:ln>
                <a:solidFill>
                  <a:srgbClr val="ECAAE3"/>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El </a:t>
            </a:r>
            <a:r>
              <a:rPr lang="en-US" sz="3200" dirty="0" err="1">
                <a:latin typeface="Microsoft Sans Serif" panose="020B0604020202020204" pitchFamily="34" charset="0"/>
                <a:ea typeface="Microsoft Sans Serif" panose="020B0604020202020204" pitchFamily="34" charset="0"/>
                <a:cs typeface="Microsoft Sans Serif" panose="020B0604020202020204" pitchFamily="34" charset="0"/>
              </a:rPr>
              <a:t>enfoque</a:t>
            </a:r>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 multicultural</a:t>
            </a:r>
            <a:endParaRPr kumimoji="0" lang="en-US" sz="3200" b="1" i="0" u="none" strike="noStrike" kern="1200" cap="none" spc="0" normalizeH="0" baseline="0" noProof="0" dirty="0">
              <a:ln>
                <a:noFill/>
              </a:ln>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457200" y="2698553"/>
            <a:ext cx="9626786" cy="5262979"/>
          </a:xfrm>
          <a:prstGeom prst="rect">
            <a:avLst/>
          </a:prstGeom>
          <a:noFill/>
        </p:spPr>
        <p:txBody>
          <a:bodyPr wrap="square" rtlCol="0">
            <a:spAutoFit/>
          </a:bodyPr>
          <a:lstStyle/>
          <a:p>
            <a:pPr marL="457200" indent="-457200">
              <a:buFontTx/>
              <a:buChar char="-"/>
            </a:pP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Para los orientales, la sabiduría, adquirida a través de la experiencia a lo largo del tiempo, es el único camino posible hacia una forma de ascenso que equivale al liderazgo;</a:t>
            </a:r>
          </a:p>
          <a:p>
            <a:endPar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indent="-457200">
              <a:buFontTx/>
              <a:buChar char="-"/>
            </a:pP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Un ascenso adquiere un significado diferente en los distintos países. Cuando la relación con el poder es jerárquica, el único ascenso verdadero es también jerárquico.  La cultura define las palancas que permitirán reconocer el verdadero valor de los esfuerzos de cada persona. El reconocimiento también tiene un significado simbólico. </a:t>
            </a:r>
            <a:r>
              <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endPar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aphicFrame>
        <p:nvGraphicFramePr>
          <p:cNvPr id="9" name="Diagrama 11">
            <a:extLst>
              <a:ext uri="{FF2B5EF4-FFF2-40B4-BE49-F238E27FC236}">
                <a16:creationId xmlns:a16="http://schemas.microsoft.com/office/drawing/2014/main" id="{1B4E81B3-7632-2271-412C-9F24767CAC84}"/>
              </a:ext>
            </a:extLst>
          </p:cNvPr>
          <p:cNvGraphicFramePr/>
          <p:nvPr>
            <p:extLst>
              <p:ext uri="{D42A27DB-BD31-4B8C-83A1-F6EECF244321}">
                <p14:modId xmlns:p14="http://schemas.microsoft.com/office/powerpoint/2010/main" val="95683546"/>
              </p:ext>
            </p:extLst>
          </p:nvPr>
        </p:nvGraphicFramePr>
        <p:xfrm>
          <a:off x="11811000" y="6134100"/>
          <a:ext cx="6112912" cy="2362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01193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625E0BC-2C03-4133-9CEF-1FF5F8AB3A15}"/>
              </a:ext>
            </a:extLst>
          </p:cNvPr>
          <p:cNvSpPr txBox="1"/>
          <p:nvPr/>
        </p:nvSpPr>
        <p:spPr>
          <a:xfrm>
            <a:off x="1321802" y="917914"/>
            <a:ext cx="11430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Unidad 4: </a:t>
            </a:r>
            <a:r>
              <a:rPr kumimoji="0" lang="en-US" sz="4000" b="1" i="0" u="none" strike="noStrike" kern="1200" cap="none" spc="0" normalizeH="0" baseline="0" noProof="0" dirty="0" err="1">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Motivar</a:t>
            </a:r>
            <a:endPar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2C042FF-D434-4A38-93CB-0832511D99F8}"/>
              </a:ext>
            </a:extLst>
          </p:cNvPr>
          <p:cNvSpPr txBox="1"/>
          <p:nvPr/>
        </p:nvSpPr>
        <p:spPr>
          <a:xfrm>
            <a:off x="1143000" y="1720828"/>
            <a:ext cx="100401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kumimoji="0" lang="en-US" sz="2800" b="1" i="0" u="none" strike="noStrike" kern="1200" cap="none" spc="0" normalizeH="0" baseline="0" noProof="0" dirty="0">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4.2</a:t>
            </a:r>
            <a:r>
              <a:rPr kumimoji="0" lang="en-US" sz="2800" b="1" i="0" u="none" strike="noStrike" kern="1200" cap="none" spc="0" normalizeH="0" baseline="0" noProof="0" dirty="0">
                <a:ln>
                  <a:noFill/>
                </a:ln>
                <a:solidFill>
                  <a:srgbClr val="ECAAE3"/>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3200" dirty="0" err="1">
                <a:latin typeface="Microsoft Sans Serif" panose="020B0604020202020204" pitchFamily="34" charset="0"/>
                <a:ea typeface="Microsoft Sans Serif" panose="020B0604020202020204" pitchFamily="34" charset="0"/>
                <a:cs typeface="Microsoft Sans Serif" panose="020B0604020202020204" pitchFamily="34" charset="0"/>
              </a:rPr>
              <a:t>Autonomía</a:t>
            </a:r>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 y </a:t>
            </a:r>
            <a:r>
              <a:rPr lang="en-US" sz="3200" dirty="0" err="1">
                <a:latin typeface="Microsoft Sans Serif" panose="020B0604020202020204" pitchFamily="34" charset="0"/>
                <a:ea typeface="Microsoft Sans Serif" panose="020B0604020202020204" pitchFamily="34" charset="0"/>
                <a:cs typeface="Microsoft Sans Serif" panose="020B0604020202020204" pitchFamily="34" charset="0"/>
              </a:rPr>
              <a:t>confianza</a:t>
            </a:r>
            <a:endParaRPr kumimoji="0" lang="en-US" sz="3200" b="1" i="0" u="none" strike="noStrike" kern="1200" cap="none" spc="0" normalizeH="0" baseline="0" noProof="0" dirty="0">
              <a:ln>
                <a:noFill/>
              </a:ln>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838200" y="3969723"/>
            <a:ext cx="9354385" cy="3108543"/>
          </a:xfrm>
          <a:prstGeom prst="rect">
            <a:avLst/>
          </a:prstGeom>
          <a:noFill/>
        </p:spPr>
        <p:txBody>
          <a:bodyPr wrap="square" rtlCol="0">
            <a:spAutoFit/>
          </a:bodyPr>
          <a:lstStyle/>
          <a:p>
            <a:pPr marL="457200" indent="-457200" algn="just">
              <a:buFontTx/>
              <a:buChar char="-"/>
            </a:pP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Empoderar a un empleado significa reconocer su competencia y eficacia y tiene como objetivo hacerle más autónomo;</a:t>
            </a:r>
          </a:p>
          <a:p>
            <a:pPr marL="457200" indent="-457200" algn="just">
              <a:buFontTx/>
              <a:buChar char="-"/>
            </a:pPr>
            <a:endPar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indent="-457200" algn="just">
              <a:buFontTx/>
              <a:buChar char="-"/>
            </a:pP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Es una de las diferentes palancas de motivación y aumenta el poder del directivo, que implícitamente delega parte de su poder;</a:t>
            </a:r>
            <a:endPar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aphicFrame>
        <p:nvGraphicFramePr>
          <p:cNvPr id="4" name="Objet 3">
            <a:extLst>
              <a:ext uri="{FF2B5EF4-FFF2-40B4-BE49-F238E27FC236}">
                <a16:creationId xmlns:a16="http://schemas.microsoft.com/office/drawing/2014/main" id="{2FB1D498-A267-DA47-383C-404661F38964}"/>
              </a:ext>
            </a:extLst>
          </p:cNvPr>
          <p:cNvGraphicFramePr>
            <a:graphicFrameLocks noChangeAspect="1"/>
          </p:cNvGraphicFramePr>
          <p:nvPr>
            <p:extLst>
              <p:ext uri="{D42A27DB-BD31-4B8C-83A1-F6EECF244321}">
                <p14:modId xmlns:p14="http://schemas.microsoft.com/office/powerpoint/2010/main" val="3552313338"/>
              </p:ext>
            </p:extLst>
          </p:nvPr>
        </p:nvGraphicFramePr>
        <p:xfrm>
          <a:off x="10668000" y="2400631"/>
          <a:ext cx="7031264" cy="3505200"/>
        </p:xfrm>
        <a:graphic>
          <a:graphicData uri="http://schemas.openxmlformats.org/presentationml/2006/ole">
            <mc:AlternateContent xmlns:mc="http://schemas.openxmlformats.org/markup-compatibility/2006">
              <mc:Choice xmlns:v="urn:schemas-microsoft-com:vml" Requires="v">
                <p:oleObj name="Bitmap Image" r:id="rId2" imgW="2139840" imgH="1066680" progId="PBrush">
                  <p:embed/>
                </p:oleObj>
              </mc:Choice>
              <mc:Fallback>
                <p:oleObj name="Bitmap Image" r:id="rId2" imgW="2139840" imgH="1066680" progId="PBrush">
                  <p:embed/>
                  <p:pic>
                    <p:nvPicPr>
                      <p:cNvPr id="4" name="Objet 3">
                        <a:extLst>
                          <a:ext uri="{FF2B5EF4-FFF2-40B4-BE49-F238E27FC236}">
                            <a16:creationId xmlns:a16="http://schemas.microsoft.com/office/drawing/2014/main" id="{2FB1D498-A267-DA47-383C-404661F38964}"/>
                          </a:ext>
                        </a:extLst>
                      </p:cNvPr>
                      <p:cNvPicPr/>
                      <p:nvPr/>
                    </p:nvPicPr>
                    <p:blipFill>
                      <a:blip r:embed="rId3"/>
                      <a:stretch>
                        <a:fillRect/>
                      </a:stretch>
                    </p:blipFill>
                    <p:spPr>
                      <a:xfrm>
                        <a:off x="10668000" y="2400631"/>
                        <a:ext cx="7031264" cy="3505200"/>
                      </a:xfrm>
                      <a:prstGeom prst="rect">
                        <a:avLst/>
                      </a:prstGeom>
                    </p:spPr>
                  </p:pic>
                </p:oleObj>
              </mc:Fallback>
            </mc:AlternateContent>
          </a:graphicData>
        </a:graphic>
      </p:graphicFrame>
    </p:spTree>
    <p:extLst>
      <p:ext uri="{BB962C8B-B14F-4D97-AF65-F5344CB8AC3E}">
        <p14:creationId xmlns:p14="http://schemas.microsoft.com/office/powerpoint/2010/main" val="3187872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625E0BC-2C03-4133-9CEF-1FF5F8AB3A15}"/>
              </a:ext>
            </a:extLst>
          </p:cNvPr>
          <p:cNvSpPr txBox="1"/>
          <p:nvPr/>
        </p:nvSpPr>
        <p:spPr>
          <a:xfrm>
            <a:off x="1321802" y="917914"/>
            <a:ext cx="11430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Unidad 4: </a:t>
            </a:r>
            <a:r>
              <a:rPr kumimoji="0" lang="en-US" sz="4000" b="1" i="0" u="none" strike="noStrike" kern="1200" cap="none" spc="0" normalizeH="0" baseline="0" noProof="0" dirty="0" err="1">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Motivar</a:t>
            </a:r>
            <a:endPar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2C042FF-D434-4A38-93CB-0832511D99F8}"/>
              </a:ext>
            </a:extLst>
          </p:cNvPr>
          <p:cNvSpPr txBox="1"/>
          <p:nvPr/>
        </p:nvSpPr>
        <p:spPr>
          <a:xfrm>
            <a:off x="1143000" y="1720828"/>
            <a:ext cx="100401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kumimoji="0" lang="en-US" sz="2800" b="1" i="0" u="none" strike="noStrike" kern="1200" cap="none" spc="0" normalizeH="0" baseline="0" noProof="0" dirty="0">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4.2</a:t>
            </a:r>
            <a:r>
              <a:rPr kumimoji="0" lang="en-US" sz="2800" b="1" i="0" u="none" strike="noStrike" kern="1200" cap="none" spc="0" normalizeH="0" baseline="0" noProof="0" dirty="0">
                <a:ln>
                  <a:noFill/>
                </a:ln>
                <a:solidFill>
                  <a:srgbClr val="ECAAE3"/>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3200" dirty="0" err="1">
                <a:latin typeface="Microsoft Sans Serif" panose="020B0604020202020204" pitchFamily="34" charset="0"/>
                <a:ea typeface="Microsoft Sans Serif" panose="020B0604020202020204" pitchFamily="34" charset="0"/>
                <a:cs typeface="Microsoft Sans Serif" panose="020B0604020202020204" pitchFamily="34" charset="0"/>
              </a:rPr>
              <a:t>Empoderamiento</a:t>
            </a:r>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 y </a:t>
            </a:r>
            <a:r>
              <a:rPr lang="en-US" sz="3200" dirty="0" err="1">
                <a:latin typeface="Microsoft Sans Serif" panose="020B0604020202020204" pitchFamily="34" charset="0"/>
                <a:ea typeface="Microsoft Sans Serif" panose="020B0604020202020204" pitchFamily="34" charset="0"/>
                <a:cs typeface="Microsoft Sans Serif" panose="020B0604020202020204" pitchFamily="34" charset="0"/>
              </a:rPr>
              <a:t>confianza</a:t>
            </a:r>
            <a:endParaRPr kumimoji="0" lang="en-US" sz="3200" b="1" i="0" u="none" strike="noStrike" kern="1200" cap="none" spc="0" normalizeH="0" baseline="0" noProof="0" dirty="0">
              <a:ln>
                <a:noFill/>
              </a:ln>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762000" y="3023057"/>
            <a:ext cx="9582985" cy="5201424"/>
          </a:xfrm>
          <a:prstGeom prst="rect">
            <a:avLst/>
          </a:prstGeom>
          <a:noFill/>
        </p:spPr>
        <p:txBody>
          <a:bodyPr wrap="square" rtlCol="0">
            <a:spAutoFit/>
          </a:bodyPr>
          <a:lstStyle/>
          <a:p>
            <a:pPr marL="457200" indent="-457200">
              <a:buFontTx/>
              <a:buChar char="-"/>
            </a:pP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El directivo y la empresa esperan un fuerte compromiso del empleado, que será controlado y evaluado mediante elementos de medida. También debe dejar que sus empleados elijan sus medios para lograr un rendimiento. Esto también contribuye a su desarrollo profesional;</a:t>
            </a:r>
            <a:b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br>
            <a:endPar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indent="-457200" algn="just">
              <a:buFontTx/>
              <a:buChar char="-"/>
            </a:pP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Delegar una responsabilidad es un signo de confianza que valora al empleado y le prepara para una posible recompensa. El empleado puede ser citado, felicitado y su trabajo mostrado como ejemplo a la comunidad.</a:t>
            </a:r>
            <a:r>
              <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endPar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fr-FR" sz="24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aphicFrame>
        <p:nvGraphicFramePr>
          <p:cNvPr id="9" name="Diagrama 11">
            <a:extLst>
              <a:ext uri="{FF2B5EF4-FFF2-40B4-BE49-F238E27FC236}">
                <a16:creationId xmlns:a16="http://schemas.microsoft.com/office/drawing/2014/main" id="{1B4E81B3-7632-2271-412C-9F24767CAC84}"/>
              </a:ext>
            </a:extLst>
          </p:cNvPr>
          <p:cNvGraphicFramePr/>
          <p:nvPr>
            <p:extLst>
              <p:ext uri="{D42A27DB-BD31-4B8C-83A1-F6EECF244321}">
                <p14:modId xmlns:p14="http://schemas.microsoft.com/office/powerpoint/2010/main" val="1365114321"/>
              </p:ext>
            </p:extLst>
          </p:nvPr>
        </p:nvGraphicFramePr>
        <p:xfrm>
          <a:off x="11811000" y="6134100"/>
          <a:ext cx="6112912" cy="236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Objet 3">
            <a:extLst>
              <a:ext uri="{FF2B5EF4-FFF2-40B4-BE49-F238E27FC236}">
                <a16:creationId xmlns:a16="http://schemas.microsoft.com/office/drawing/2014/main" id="{2FB1D498-A267-DA47-383C-404661F38964}"/>
              </a:ext>
            </a:extLst>
          </p:cNvPr>
          <p:cNvGraphicFramePr>
            <a:graphicFrameLocks noChangeAspect="1"/>
          </p:cNvGraphicFramePr>
          <p:nvPr/>
        </p:nvGraphicFramePr>
        <p:xfrm>
          <a:off x="10668000" y="2400631"/>
          <a:ext cx="7031264" cy="3505200"/>
        </p:xfrm>
        <a:graphic>
          <a:graphicData uri="http://schemas.openxmlformats.org/presentationml/2006/ole">
            <mc:AlternateContent xmlns:mc="http://schemas.openxmlformats.org/markup-compatibility/2006">
              <mc:Choice xmlns:v="urn:schemas-microsoft-com:vml" Requires="v">
                <p:oleObj name="Bitmap Image" r:id="rId7" imgW="2139840" imgH="1066680" progId="PBrush">
                  <p:embed/>
                </p:oleObj>
              </mc:Choice>
              <mc:Fallback>
                <p:oleObj name="Bitmap Image" r:id="rId7" imgW="2139840" imgH="1066680" progId="PBrush">
                  <p:embed/>
                  <p:pic>
                    <p:nvPicPr>
                      <p:cNvPr id="4" name="Objet 3">
                        <a:extLst>
                          <a:ext uri="{FF2B5EF4-FFF2-40B4-BE49-F238E27FC236}">
                            <a16:creationId xmlns:a16="http://schemas.microsoft.com/office/drawing/2014/main" id="{2FB1D498-A267-DA47-383C-404661F38964}"/>
                          </a:ext>
                        </a:extLst>
                      </p:cNvPr>
                      <p:cNvPicPr/>
                      <p:nvPr/>
                    </p:nvPicPr>
                    <p:blipFill>
                      <a:blip r:embed="rId8"/>
                      <a:stretch>
                        <a:fillRect/>
                      </a:stretch>
                    </p:blipFill>
                    <p:spPr>
                      <a:xfrm>
                        <a:off x="10668000" y="2400631"/>
                        <a:ext cx="7031264" cy="3505200"/>
                      </a:xfrm>
                      <a:prstGeom prst="rect">
                        <a:avLst/>
                      </a:prstGeom>
                    </p:spPr>
                  </p:pic>
                </p:oleObj>
              </mc:Fallback>
            </mc:AlternateContent>
          </a:graphicData>
        </a:graphic>
      </p:graphicFrame>
    </p:spTree>
    <p:extLst>
      <p:ext uri="{BB962C8B-B14F-4D97-AF65-F5344CB8AC3E}">
        <p14:creationId xmlns:p14="http://schemas.microsoft.com/office/powerpoint/2010/main" val="449140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FD79239-ADE2-4DC9-875C-DD0088D1160B}"/>
              </a:ext>
            </a:extLst>
          </p:cNvPr>
          <p:cNvSpPr txBox="1"/>
          <p:nvPr/>
        </p:nvSpPr>
        <p:spPr>
          <a:xfrm>
            <a:off x="1433944" y="1511544"/>
            <a:ext cx="5271656" cy="707886"/>
          </a:xfrm>
          <a:prstGeom prst="rect">
            <a:avLst/>
          </a:prstGeom>
          <a:noFill/>
        </p:spPr>
        <p:txBody>
          <a:bodyPr wrap="square" rtlCol="0">
            <a:spAutoFit/>
          </a:bodyPr>
          <a:lstStyle/>
          <a:p>
            <a:r>
              <a:rPr lang="fr-FR"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Objetivos</a:t>
            </a:r>
            <a:r>
              <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y </a:t>
            </a:r>
            <a:r>
              <a:rPr lang="fr-FR"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metas</a:t>
            </a:r>
            <a:endParaRPr lang="fr-FR"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B0BB7DBF-2106-41DB-8A1B-0DC740ED66F0}"/>
              </a:ext>
            </a:extLst>
          </p:cNvPr>
          <p:cNvSpPr txBox="1"/>
          <p:nvPr/>
        </p:nvSpPr>
        <p:spPr>
          <a:xfrm>
            <a:off x="1571124" y="2749185"/>
            <a:ext cx="10040186" cy="523220"/>
          </a:xfrm>
          <a:prstGeom prst="rect">
            <a:avLst/>
          </a:prstGeom>
          <a:noFill/>
        </p:spPr>
        <p:txBody>
          <a:bodyPr wrap="square" rtlCol="0">
            <a:spAutoFit/>
          </a:bodyPr>
          <a:lstStyle/>
          <a:p>
            <a:pPr algn="just"/>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Al final de </a:t>
            </a:r>
            <a:r>
              <a:rPr lang="en-U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este</a:t>
            </a: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módulo</a:t>
            </a: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será</a:t>
            </a: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capaz</a:t>
            </a: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 de :</a:t>
            </a:r>
            <a:endParaRPr lang="en-GB"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7" name="CuadroTexto 6">
            <a:extLst>
              <a:ext uri="{FF2B5EF4-FFF2-40B4-BE49-F238E27FC236}">
                <a16:creationId xmlns:a16="http://schemas.microsoft.com/office/drawing/2014/main" id="{899353FE-8C02-491A-97E3-0F609EE7C293}"/>
              </a:ext>
            </a:extLst>
          </p:cNvPr>
          <p:cNvSpPr txBox="1"/>
          <p:nvPr/>
        </p:nvSpPr>
        <p:spPr>
          <a:xfrm>
            <a:off x="2322420" y="3840537"/>
            <a:ext cx="7278780" cy="461665"/>
          </a:xfrm>
          <a:prstGeom prst="rect">
            <a:avLst/>
          </a:prstGeom>
          <a:noFill/>
        </p:spPr>
        <p:txBody>
          <a:bodyPr wrap="square" rtlCol="0">
            <a:spAutoFit/>
          </a:bodyPr>
          <a:lstStyle/>
          <a:p>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Comprender</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un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entorno</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multicultural</a:t>
            </a:r>
          </a:p>
        </p:txBody>
      </p:sp>
      <p:sp>
        <p:nvSpPr>
          <p:cNvPr id="8" name="CuadroTexto 7">
            <a:extLst>
              <a:ext uri="{FF2B5EF4-FFF2-40B4-BE49-F238E27FC236}">
                <a16:creationId xmlns:a16="http://schemas.microsoft.com/office/drawing/2014/main" id="{9AAF9D6F-057A-419A-8258-16F5D0B83874}"/>
              </a:ext>
            </a:extLst>
          </p:cNvPr>
          <p:cNvSpPr txBox="1"/>
          <p:nvPr/>
        </p:nvSpPr>
        <p:spPr>
          <a:xfrm>
            <a:off x="2286001" y="5251786"/>
            <a:ext cx="8229599" cy="830997"/>
          </a:xfrm>
          <a:prstGeom prst="rect">
            <a:avLst/>
          </a:prstGeom>
          <a:noFill/>
        </p:spPr>
        <p:txBody>
          <a:bodyPr wrap="square" rtlCol="0">
            <a:spAutoFit/>
          </a:bodyPr>
          <a:lstStyle/>
          <a:p>
            <a:r>
              <a:rPr 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Gestionar un equipo multicultural en un entorno internacional</a:t>
            </a:r>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9" name="CuadroTexto 8">
            <a:extLst>
              <a:ext uri="{FF2B5EF4-FFF2-40B4-BE49-F238E27FC236}">
                <a16:creationId xmlns:a16="http://schemas.microsoft.com/office/drawing/2014/main" id="{85E2FE64-2B8D-4D64-8B27-C2EB62F25D86}"/>
              </a:ext>
            </a:extLst>
          </p:cNvPr>
          <p:cNvSpPr txBox="1"/>
          <p:nvPr/>
        </p:nvSpPr>
        <p:spPr>
          <a:xfrm>
            <a:off x="2209801" y="6675147"/>
            <a:ext cx="8229599" cy="461665"/>
          </a:xfrm>
          <a:prstGeom prst="rect">
            <a:avLst/>
          </a:prstGeom>
          <a:noFill/>
        </p:spPr>
        <p:txBody>
          <a:bodyPr wrap="square" rtlCol="0">
            <a:spAutoFit/>
          </a:bodyPr>
          <a:lstStyle/>
          <a:p>
            <a:r>
              <a:rPr 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Optimizar su gestión para mejorar sus resultados</a:t>
            </a:r>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5" name="object 2">
            <a:extLst>
              <a:ext uri="{FF2B5EF4-FFF2-40B4-BE49-F238E27FC236}">
                <a16:creationId xmlns:a16="http://schemas.microsoft.com/office/drawing/2014/main" id="{0351A207-7EF1-46BA-953B-CECF6A0A5CE6}"/>
              </a:ext>
            </a:extLst>
          </p:cNvPr>
          <p:cNvPicPr/>
          <p:nvPr/>
        </p:nvPicPr>
        <p:blipFill>
          <a:blip r:embed="rId2" cstate="print"/>
          <a:stretch>
            <a:fillRect/>
          </a:stretch>
        </p:blipFill>
        <p:spPr>
          <a:xfrm>
            <a:off x="1571124" y="3779713"/>
            <a:ext cx="435185" cy="510356"/>
          </a:xfrm>
          <a:prstGeom prst="rect">
            <a:avLst/>
          </a:prstGeom>
        </p:spPr>
      </p:pic>
      <p:pic>
        <p:nvPicPr>
          <p:cNvPr id="16" name="object 2">
            <a:extLst>
              <a:ext uri="{FF2B5EF4-FFF2-40B4-BE49-F238E27FC236}">
                <a16:creationId xmlns:a16="http://schemas.microsoft.com/office/drawing/2014/main" id="{621B329D-F6F5-4D0C-ADF3-EF47DC304EEA}"/>
              </a:ext>
            </a:extLst>
          </p:cNvPr>
          <p:cNvPicPr/>
          <p:nvPr/>
        </p:nvPicPr>
        <p:blipFill>
          <a:blip r:embed="rId2" cstate="print"/>
          <a:stretch>
            <a:fillRect/>
          </a:stretch>
        </p:blipFill>
        <p:spPr>
          <a:xfrm>
            <a:off x="1571124" y="5207933"/>
            <a:ext cx="435185" cy="510356"/>
          </a:xfrm>
          <a:prstGeom prst="rect">
            <a:avLst/>
          </a:prstGeom>
        </p:spPr>
      </p:pic>
      <p:pic>
        <p:nvPicPr>
          <p:cNvPr id="17" name="object 2">
            <a:extLst>
              <a:ext uri="{FF2B5EF4-FFF2-40B4-BE49-F238E27FC236}">
                <a16:creationId xmlns:a16="http://schemas.microsoft.com/office/drawing/2014/main" id="{6EF133E2-2570-45BD-B6C8-D8377B1DAA33}"/>
              </a:ext>
            </a:extLst>
          </p:cNvPr>
          <p:cNvPicPr/>
          <p:nvPr/>
        </p:nvPicPr>
        <p:blipFill>
          <a:blip r:embed="rId2" cstate="print"/>
          <a:stretch>
            <a:fillRect/>
          </a:stretch>
        </p:blipFill>
        <p:spPr>
          <a:xfrm>
            <a:off x="1571124" y="6626456"/>
            <a:ext cx="435185" cy="510356"/>
          </a:xfrm>
          <a:prstGeom prst="rect">
            <a:avLst/>
          </a:prstGeom>
        </p:spPr>
      </p:pic>
      <p:pic>
        <p:nvPicPr>
          <p:cNvPr id="13" name="Imagen 12">
            <a:extLst>
              <a:ext uri="{FF2B5EF4-FFF2-40B4-BE49-F238E27FC236}">
                <a16:creationId xmlns:a16="http://schemas.microsoft.com/office/drawing/2014/main" id="{C22F95AA-421F-7344-FD71-01A2EC5928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963400" y="3568684"/>
            <a:ext cx="5683281" cy="3788853"/>
          </a:xfrm>
          <a:prstGeom prst="rect">
            <a:avLst/>
          </a:prstGeom>
        </p:spPr>
      </p:pic>
    </p:spTree>
    <p:extLst>
      <p:ext uri="{BB962C8B-B14F-4D97-AF65-F5344CB8AC3E}">
        <p14:creationId xmlns:p14="http://schemas.microsoft.com/office/powerpoint/2010/main" val="4134836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 5">
            <a:extLst>
              <a:ext uri="{FF2B5EF4-FFF2-40B4-BE49-F238E27FC236}">
                <a16:creationId xmlns:a16="http://schemas.microsoft.com/office/drawing/2014/main" id="{2BFE4B84-D198-016D-3D48-EBEA42092E03}"/>
              </a:ext>
            </a:extLst>
          </p:cNvPr>
          <p:cNvGraphicFramePr>
            <a:graphicFrameLocks noChangeAspect="1"/>
          </p:cNvGraphicFramePr>
          <p:nvPr>
            <p:extLst>
              <p:ext uri="{D42A27DB-BD31-4B8C-83A1-F6EECF244321}">
                <p14:modId xmlns:p14="http://schemas.microsoft.com/office/powerpoint/2010/main" val="1136548076"/>
              </p:ext>
            </p:extLst>
          </p:nvPr>
        </p:nvGraphicFramePr>
        <p:xfrm>
          <a:off x="10591800" y="4146394"/>
          <a:ext cx="6553200" cy="4383411"/>
        </p:xfrm>
        <a:graphic>
          <a:graphicData uri="http://schemas.openxmlformats.org/presentationml/2006/ole">
            <mc:AlternateContent xmlns:mc="http://schemas.openxmlformats.org/markup-compatibility/2006">
              <mc:Choice xmlns:v="urn:schemas-microsoft-com:vml" Requires="v">
                <p:oleObj name="Bitmap Image" r:id="rId2" imgW="1898640" imgH="1270080" progId="PBrush">
                  <p:embed/>
                </p:oleObj>
              </mc:Choice>
              <mc:Fallback>
                <p:oleObj name="Bitmap Image" r:id="rId2" imgW="1898640" imgH="1270080" progId="PBrush">
                  <p:embed/>
                  <p:pic>
                    <p:nvPicPr>
                      <p:cNvPr id="6" name="Objet 5">
                        <a:extLst>
                          <a:ext uri="{FF2B5EF4-FFF2-40B4-BE49-F238E27FC236}">
                            <a16:creationId xmlns:a16="http://schemas.microsoft.com/office/drawing/2014/main" id="{2BFE4B84-D198-016D-3D48-EBEA42092E03}"/>
                          </a:ext>
                        </a:extLst>
                      </p:cNvPr>
                      <p:cNvPicPr/>
                      <p:nvPr/>
                    </p:nvPicPr>
                    <p:blipFill>
                      <a:blip r:embed="rId3"/>
                      <a:stretch>
                        <a:fillRect/>
                      </a:stretch>
                    </p:blipFill>
                    <p:spPr>
                      <a:xfrm>
                        <a:off x="10591800" y="4146394"/>
                        <a:ext cx="6553200" cy="4383411"/>
                      </a:xfrm>
                      <a:prstGeom prst="rect">
                        <a:avLst/>
                      </a:prstGeom>
                    </p:spPr>
                  </p:pic>
                </p:oleObj>
              </mc:Fallback>
            </mc:AlternateContent>
          </a:graphicData>
        </a:graphic>
      </p:graphicFrame>
      <p:sp>
        <p:nvSpPr>
          <p:cNvPr id="2" name="CuadroTexto 1">
            <a:extLst>
              <a:ext uri="{FF2B5EF4-FFF2-40B4-BE49-F238E27FC236}">
                <a16:creationId xmlns:a16="http://schemas.microsoft.com/office/drawing/2014/main" id="{E625E0BC-2C03-4133-9CEF-1FF5F8AB3A15}"/>
              </a:ext>
            </a:extLst>
          </p:cNvPr>
          <p:cNvSpPr txBox="1"/>
          <p:nvPr/>
        </p:nvSpPr>
        <p:spPr>
          <a:xfrm>
            <a:off x="1278259" y="512361"/>
            <a:ext cx="11430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Unidad 4: </a:t>
            </a:r>
            <a:r>
              <a:rPr kumimoji="0" lang="en-US" sz="4000" b="1" i="0" u="none" strike="noStrike" kern="1200" cap="none" spc="0" normalizeH="0" baseline="0" noProof="0" dirty="0" err="1">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Motivar</a:t>
            </a:r>
            <a:endPar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2C042FF-D434-4A38-93CB-0832511D99F8}"/>
              </a:ext>
            </a:extLst>
          </p:cNvPr>
          <p:cNvSpPr txBox="1"/>
          <p:nvPr/>
        </p:nvSpPr>
        <p:spPr>
          <a:xfrm>
            <a:off x="1261930" y="1379425"/>
            <a:ext cx="100401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kumimoji="0" lang="en-US" sz="2800" b="1" i="0" u="none" strike="noStrike" kern="1200" cap="none" spc="0" normalizeH="0" baseline="0" noProof="0" dirty="0">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4.3</a:t>
            </a:r>
            <a:r>
              <a:rPr kumimoji="0" lang="en-US" sz="2800" b="1" i="0" u="none" strike="noStrike" kern="1200" cap="none" spc="0" normalizeH="0" baseline="0" noProof="0" dirty="0">
                <a:ln>
                  <a:noFill/>
                </a:ln>
                <a:solidFill>
                  <a:srgbClr val="ECAAE3"/>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rPr>
              <a:t>Los factores clave de la motivación</a:t>
            </a:r>
            <a:endParaRPr kumimoji="0" lang="en-US" sz="3200" b="1" i="0" u="none" strike="noStrike" kern="1200" cap="none" spc="0" normalizeH="0" baseline="0" noProof="0" dirty="0">
              <a:ln>
                <a:noFill/>
              </a:ln>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685800" y="3431237"/>
            <a:ext cx="8969828" cy="3970318"/>
          </a:xfrm>
          <a:prstGeom prst="rect">
            <a:avLst/>
          </a:prstGeom>
          <a:noFill/>
        </p:spPr>
        <p:txBody>
          <a:bodyPr wrap="square" rtlCol="0">
            <a:spAutoFit/>
          </a:bodyPr>
          <a:lstStyle/>
          <a:p>
            <a:pPr marL="457200" indent="-457200">
              <a:buFontTx/>
              <a:buChar char="-"/>
            </a:pP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Es deber del directivo asegurar el proceso de integración para que la estructura y la diversidad cultural puedan fusionarse creando un clima de confianza;</a:t>
            </a:r>
            <a:b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br>
            <a:endPar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indent="-457200">
              <a:buFontTx/>
              <a:buChar char="-"/>
            </a:pP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En cualquier circunstancia, debe adoptar una actitud positiva hablando de puntos de mejora en lugar de problemas, considerando posibles soluciones y desactivando situaciones de riesgo;</a:t>
            </a:r>
            <a:endPar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252411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 5">
            <a:extLst>
              <a:ext uri="{FF2B5EF4-FFF2-40B4-BE49-F238E27FC236}">
                <a16:creationId xmlns:a16="http://schemas.microsoft.com/office/drawing/2014/main" id="{2BFE4B84-D198-016D-3D48-EBEA42092E03}"/>
              </a:ext>
            </a:extLst>
          </p:cNvPr>
          <p:cNvGraphicFramePr>
            <a:graphicFrameLocks noChangeAspect="1"/>
          </p:cNvGraphicFramePr>
          <p:nvPr/>
        </p:nvGraphicFramePr>
        <p:xfrm>
          <a:off x="10591800" y="4146394"/>
          <a:ext cx="6553200" cy="4383411"/>
        </p:xfrm>
        <a:graphic>
          <a:graphicData uri="http://schemas.openxmlformats.org/presentationml/2006/ole">
            <mc:AlternateContent xmlns:mc="http://schemas.openxmlformats.org/markup-compatibility/2006">
              <mc:Choice xmlns:v="urn:schemas-microsoft-com:vml" Requires="v">
                <p:oleObj name="Bitmap Image" r:id="rId2" imgW="1898640" imgH="1270080" progId="PBrush">
                  <p:embed/>
                </p:oleObj>
              </mc:Choice>
              <mc:Fallback>
                <p:oleObj name="Bitmap Image" r:id="rId2" imgW="1898640" imgH="1270080" progId="PBrush">
                  <p:embed/>
                  <p:pic>
                    <p:nvPicPr>
                      <p:cNvPr id="6" name="Objet 5">
                        <a:extLst>
                          <a:ext uri="{FF2B5EF4-FFF2-40B4-BE49-F238E27FC236}">
                            <a16:creationId xmlns:a16="http://schemas.microsoft.com/office/drawing/2014/main" id="{2BFE4B84-D198-016D-3D48-EBEA42092E03}"/>
                          </a:ext>
                        </a:extLst>
                      </p:cNvPr>
                      <p:cNvPicPr/>
                      <p:nvPr/>
                    </p:nvPicPr>
                    <p:blipFill>
                      <a:blip r:embed="rId3"/>
                      <a:stretch>
                        <a:fillRect/>
                      </a:stretch>
                    </p:blipFill>
                    <p:spPr>
                      <a:xfrm>
                        <a:off x="10591800" y="4146394"/>
                        <a:ext cx="6553200" cy="4383411"/>
                      </a:xfrm>
                      <a:prstGeom prst="rect">
                        <a:avLst/>
                      </a:prstGeom>
                    </p:spPr>
                  </p:pic>
                </p:oleObj>
              </mc:Fallback>
            </mc:AlternateContent>
          </a:graphicData>
        </a:graphic>
      </p:graphicFrame>
      <p:sp>
        <p:nvSpPr>
          <p:cNvPr id="2" name="CuadroTexto 1">
            <a:extLst>
              <a:ext uri="{FF2B5EF4-FFF2-40B4-BE49-F238E27FC236}">
                <a16:creationId xmlns:a16="http://schemas.microsoft.com/office/drawing/2014/main" id="{E625E0BC-2C03-4133-9CEF-1FF5F8AB3A15}"/>
              </a:ext>
            </a:extLst>
          </p:cNvPr>
          <p:cNvSpPr txBox="1"/>
          <p:nvPr/>
        </p:nvSpPr>
        <p:spPr>
          <a:xfrm>
            <a:off x="1278259" y="512361"/>
            <a:ext cx="11430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Unidad 4: </a:t>
            </a:r>
            <a:r>
              <a:rPr kumimoji="0" lang="en-US" sz="4000" b="1" i="0" u="none" strike="noStrike" kern="1200" cap="none" spc="0" normalizeH="0" baseline="0" noProof="0" dirty="0" err="1">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Motivar</a:t>
            </a:r>
            <a:endPar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2C042FF-D434-4A38-93CB-0832511D99F8}"/>
              </a:ext>
            </a:extLst>
          </p:cNvPr>
          <p:cNvSpPr txBox="1"/>
          <p:nvPr/>
        </p:nvSpPr>
        <p:spPr>
          <a:xfrm>
            <a:off x="1261930" y="1379425"/>
            <a:ext cx="100401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kumimoji="0" lang="en-US" sz="2800" b="1" i="0" u="none" strike="noStrike" kern="1200" cap="none" spc="0" normalizeH="0" baseline="0" noProof="0" dirty="0">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4.3</a:t>
            </a:r>
            <a:r>
              <a:rPr kumimoji="0" lang="en-US" sz="2800" b="1" i="0" u="none" strike="noStrike" kern="1200" cap="none" spc="0" normalizeH="0" baseline="0" noProof="0" dirty="0">
                <a:ln>
                  <a:noFill/>
                </a:ln>
                <a:solidFill>
                  <a:srgbClr val="ECAAE3"/>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rPr>
              <a:t>Los factores clave de la motivación</a:t>
            </a:r>
            <a:endParaRPr kumimoji="0" lang="en-US" sz="3200" b="1" i="0" u="none" strike="noStrike" kern="1200" cap="none" spc="0" normalizeH="0" baseline="0" noProof="0" dirty="0">
              <a:ln>
                <a:noFill/>
              </a:ln>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685800" y="2784906"/>
            <a:ext cx="8969828" cy="5262979"/>
          </a:xfrm>
          <a:prstGeom prst="rect">
            <a:avLst/>
          </a:prstGeom>
          <a:noFill/>
        </p:spPr>
        <p:txBody>
          <a:bodyPr wrap="square" rtlCol="0">
            <a:spAutoFit/>
          </a:bodyPr>
          <a:lstStyle/>
          <a:p>
            <a:pPr marL="457200" indent="-457200">
              <a:buFontTx/>
              <a:buChar char="-"/>
            </a:pP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Demostrar integridad e imparcialidad tranquilizará al equipo y fomentará la cohesión. Compartir información sobre la visión de la empresa e implicar al equipo en las decisiones refuerza los lazos y el sentimiento de pertenencia;</a:t>
            </a:r>
            <a:b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br>
            <a:endPar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indent="-457200">
              <a:buFontTx/>
              <a:buChar char="-"/>
            </a:pP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Hay que guiar a los equipos para que hagan propuestas y se unan en torno a un proyecto común. Cree momentos de intercambio informal mediante charlas, puestas en común o videoconferencias. Planificar momentos de distensión y puesta en común.</a:t>
            </a:r>
            <a:endPar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aphicFrame>
        <p:nvGraphicFramePr>
          <p:cNvPr id="9" name="Diagrama 11">
            <a:extLst>
              <a:ext uri="{FF2B5EF4-FFF2-40B4-BE49-F238E27FC236}">
                <a16:creationId xmlns:a16="http://schemas.microsoft.com/office/drawing/2014/main" id="{1B4E81B3-7632-2271-412C-9F24767CAC84}"/>
              </a:ext>
            </a:extLst>
          </p:cNvPr>
          <p:cNvGraphicFramePr/>
          <p:nvPr>
            <p:extLst>
              <p:ext uri="{D42A27DB-BD31-4B8C-83A1-F6EECF244321}">
                <p14:modId xmlns:p14="http://schemas.microsoft.com/office/powerpoint/2010/main" val="2270668020"/>
              </p:ext>
            </p:extLst>
          </p:nvPr>
        </p:nvGraphicFramePr>
        <p:xfrm>
          <a:off x="11862731" y="2209800"/>
          <a:ext cx="6112912" cy="2362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680407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785C1DB3-25FB-3AD4-CCC1-4D6B982DAABA}"/>
              </a:ext>
            </a:extLst>
          </p:cNvPr>
          <p:cNvSpPr/>
          <p:nvPr/>
        </p:nvSpPr>
        <p:spPr>
          <a:xfrm>
            <a:off x="11674537" y="3335307"/>
            <a:ext cx="5711227" cy="3929602"/>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ángulo 18">
            <a:extLst>
              <a:ext uri="{FF2B5EF4-FFF2-40B4-BE49-F238E27FC236}">
                <a16:creationId xmlns:a16="http://schemas.microsoft.com/office/drawing/2014/main" id="{FC7E83DD-3641-D2F1-E241-532A461817B2}"/>
              </a:ext>
            </a:extLst>
          </p:cNvPr>
          <p:cNvSpPr/>
          <p:nvPr/>
        </p:nvSpPr>
        <p:spPr>
          <a:xfrm>
            <a:off x="5999921" y="3383531"/>
            <a:ext cx="5348791" cy="3929602"/>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953B3577-D9C0-67CB-B8BD-0E33B29CFE77}"/>
              </a:ext>
            </a:extLst>
          </p:cNvPr>
          <p:cNvSpPr/>
          <p:nvPr/>
        </p:nvSpPr>
        <p:spPr>
          <a:xfrm>
            <a:off x="652681" y="3388066"/>
            <a:ext cx="5090480" cy="3824084"/>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B55D1384-6811-342B-65B8-F85E2C0DA244}"/>
              </a:ext>
            </a:extLst>
          </p:cNvPr>
          <p:cNvSpPr txBox="1"/>
          <p:nvPr/>
        </p:nvSpPr>
        <p:spPr>
          <a:xfrm>
            <a:off x="1447800" y="1573291"/>
            <a:ext cx="3124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Resumen</a:t>
            </a:r>
            <a:endPar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TextBox 57">
            <a:extLst>
              <a:ext uri="{FF2B5EF4-FFF2-40B4-BE49-F238E27FC236}">
                <a16:creationId xmlns:a16="http://schemas.microsoft.com/office/drawing/2014/main" id="{D4275EA0-5D83-57E3-4C70-3D5BE7896015}"/>
              </a:ext>
            </a:extLst>
          </p:cNvPr>
          <p:cNvSpPr txBox="1"/>
          <p:nvPr/>
        </p:nvSpPr>
        <p:spPr>
          <a:xfrm>
            <a:off x="685800" y="4758085"/>
            <a:ext cx="4800600" cy="1502976"/>
          </a:xfrm>
          <a:prstGeom prst="rect">
            <a:avLst/>
          </a:prstGeom>
          <a:noFill/>
        </p:spPr>
        <p:txBody>
          <a:bodyPr wrap="square" rtlCol="0">
            <a:spAutoFit/>
          </a:bodyPr>
          <a:lstStyle/>
          <a:p>
            <a:pPr algn="just">
              <a:lnSpc>
                <a:spcPts val="2220"/>
              </a:lnSpc>
            </a:pPr>
            <a:r>
              <a:rPr lang="es-E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Reconocer que la cultura de cada persona es esencial "Crear un grupo es más que la suma de sus partes" (Aristóteles)</a:t>
            </a:r>
            <a:endParaRPr lang="fr-FR"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marR="0" lvl="0" indent="0" algn="ctr" defTabSz="914400" rtl="0" eaLnBrk="1" fontAlgn="auto" latinLnBrk="0" hangingPunct="1">
              <a:lnSpc>
                <a:spcPts val="222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 name="Rectangle 58">
            <a:extLst>
              <a:ext uri="{FF2B5EF4-FFF2-40B4-BE49-F238E27FC236}">
                <a16:creationId xmlns:a16="http://schemas.microsoft.com/office/drawing/2014/main" id="{C19CE81B-88B7-56D0-835C-580EF1D39AEA}"/>
              </a:ext>
            </a:extLst>
          </p:cNvPr>
          <p:cNvSpPr/>
          <p:nvPr/>
        </p:nvSpPr>
        <p:spPr>
          <a:xfrm>
            <a:off x="1752600" y="3615035"/>
            <a:ext cx="3423566" cy="46166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El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enfoque</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multicultural</a:t>
            </a:r>
            <a:endParaRPr kumimoji="0" lang="en-US" sz="24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object 2">
            <a:extLst>
              <a:ext uri="{FF2B5EF4-FFF2-40B4-BE49-F238E27FC236}">
                <a16:creationId xmlns:a16="http://schemas.microsoft.com/office/drawing/2014/main" id="{194018B4-B354-3889-61E1-72BFFF89DBEB}"/>
              </a:ext>
            </a:extLst>
          </p:cNvPr>
          <p:cNvPicPr/>
          <p:nvPr/>
        </p:nvPicPr>
        <p:blipFill>
          <a:blip r:embed="rId2" cstate="print"/>
          <a:stretch>
            <a:fillRect/>
          </a:stretch>
        </p:blipFill>
        <p:spPr>
          <a:xfrm>
            <a:off x="1143000" y="3590019"/>
            <a:ext cx="435185" cy="510356"/>
          </a:xfrm>
          <a:prstGeom prst="rect">
            <a:avLst/>
          </a:prstGeom>
        </p:spPr>
      </p:pic>
      <p:sp>
        <p:nvSpPr>
          <p:cNvPr id="6" name="TextBox 57">
            <a:extLst>
              <a:ext uri="{FF2B5EF4-FFF2-40B4-BE49-F238E27FC236}">
                <a16:creationId xmlns:a16="http://schemas.microsoft.com/office/drawing/2014/main" id="{64E2E20B-DA1F-09F0-F092-713BEF926EBD}"/>
              </a:ext>
            </a:extLst>
          </p:cNvPr>
          <p:cNvSpPr txBox="1"/>
          <p:nvPr/>
        </p:nvSpPr>
        <p:spPr>
          <a:xfrm>
            <a:off x="6246860" y="4537426"/>
            <a:ext cx="4959514" cy="156966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2400"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Al transmitir autonomía y confianza a sus empleados, les da la oportunidad de brillar con su propio talento y rendimiento.</a:t>
            </a:r>
            <a:endParaRPr kumimoji="0" lang="fr-FR" sz="2400"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7" name="Rectangle 58">
            <a:extLst>
              <a:ext uri="{FF2B5EF4-FFF2-40B4-BE49-F238E27FC236}">
                <a16:creationId xmlns:a16="http://schemas.microsoft.com/office/drawing/2014/main" id="{DC5D6AA9-5455-9552-81E8-CF2B76572622}"/>
              </a:ext>
            </a:extLst>
          </p:cNvPr>
          <p:cNvSpPr/>
          <p:nvPr/>
        </p:nvSpPr>
        <p:spPr>
          <a:xfrm>
            <a:off x="6246860" y="3623438"/>
            <a:ext cx="4959514"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Empoderamiento</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y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confianza</a:t>
            </a:r>
            <a:endParaRPr kumimoji="0" lang="en-US" sz="24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8" name="object 2">
            <a:extLst>
              <a:ext uri="{FF2B5EF4-FFF2-40B4-BE49-F238E27FC236}">
                <a16:creationId xmlns:a16="http://schemas.microsoft.com/office/drawing/2014/main" id="{49413C0B-8236-CA4A-DD00-985667C34D37}"/>
              </a:ext>
            </a:extLst>
          </p:cNvPr>
          <p:cNvPicPr/>
          <p:nvPr/>
        </p:nvPicPr>
        <p:blipFill>
          <a:blip r:embed="rId2" cstate="print"/>
          <a:stretch>
            <a:fillRect/>
          </a:stretch>
        </p:blipFill>
        <p:spPr>
          <a:xfrm>
            <a:off x="6287436" y="3615455"/>
            <a:ext cx="435185" cy="510356"/>
          </a:xfrm>
          <a:prstGeom prst="rect">
            <a:avLst/>
          </a:prstGeom>
        </p:spPr>
      </p:pic>
      <p:sp>
        <p:nvSpPr>
          <p:cNvPr id="9" name="TextBox 57">
            <a:extLst>
              <a:ext uri="{FF2B5EF4-FFF2-40B4-BE49-F238E27FC236}">
                <a16:creationId xmlns:a16="http://schemas.microsoft.com/office/drawing/2014/main" id="{0526B356-5E70-9BBD-E39E-C59022D936D5}"/>
              </a:ext>
            </a:extLst>
          </p:cNvPr>
          <p:cNvSpPr txBox="1"/>
          <p:nvPr/>
        </p:nvSpPr>
        <p:spPr>
          <a:xfrm>
            <a:off x="12311338" y="4596844"/>
            <a:ext cx="4681262" cy="1502976"/>
          </a:xfrm>
          <a:prstGeom prst="rect">
            <a:avLst/>
          </a:prstGeom>
          <a:noFill/>
        </p:spPr>
        <p:txBody>
          <a:bodyPr wrap="square" rtlCol="0">
            <a:spAutoFit/>
          </a:bodyPr>
          <a:lstStyle/>
          <a:p>
            <a:pPr marL="0" marR="0" lvl="0" indent="0" defTabSz="914400" rtl="0" eaLnBrk="1" fontAlgn="auto" latinLnBrk="0" hangingPunct="1">
              <a:lnSpc>
                <a:spcPts val="2220"/>
              </a:lnSpc>
              <a:spcBef>
                <a:spcPts val="0"/>
              </a:spcBef>
              <a:spcAft>
                <a:spcPts val="0"/>
              </a:spcAft>
              <a:buClrTx/>
              <a:buSzTx/>
              <a:buFontTx/>
              <a:buNone/>
              <a:tabLst/>
              <a:defRPr/>
            </a:pPr>
            <a:r>
              <a:rPr kumimoji="0" lang="es-ES" sz="2400"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Asegurar, integrar, ser imparcial, compartir información, agrupar, intercambiar son factores clave de motivación para el éxito del equipo.</a:t>
            </a:r>
            <a:endParaRPr kumimoji="0" lang="fr-FR" sz="2400"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0" name="Rectangle 58">
            <a:extLst>
              <a:ext uri="{FF2B5EF4-FFF2-40B4-BE49-F238E27FC236}">
                <a16:creationId xmlns:a16="http://schemas.microsoft.com/office/drawing/2014/main" id="{57A4DE11-6DBD-D00A-3E1D-605EE186F6F6}"/>
              </a:ext>
            </a:extLst>
          </p:cNvPr>
          <p:cNvSpPr/>
          <p:nvPr/>
        </p:nvSpPr>
        <p:spPr>
          <a:xfrm>
            <a:off x="12357494" y="3481577"/>
            <a:ext cx="4968028"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Los factores clave de la motivación</a:t>
            </a:r>
            <a:endParaRPr kumimoji="0" lang="en-US" sz="24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1" name="object 2">
            <a:extLst>
              <a:ext uri="{FF2B5EF4-FFF2-40B4-BE49-F238E27FC236}">
                <a16:creationId xmlns:a16="http://schemas.microsoft.com/office/drawing/2014/main" id="{AD4F969A-85AE-A98D-87DE-D66181C2F1E0}"/>
              </a:ext>
            </a:extLst>
          </p:cNvPr>
          <p:cNvPicPr/>
          <p:nvPr/>
        </p:nvPicPr>
        <p:blipFill>
          <a:blip r:embed="rId2" cstate="print"/>
          <a:stretch>
            <a:fillRect/>
          </a:stretch>
        </p:blipFill>
        <p:spPr>
          <a:xfrm>
            <a:off x="11879148" y="3555964"/>
            <a:ext cx="435185" cy="510356"/>
          </a:xfrm>
          <a:prstGeom prst="rect">
            <a:avLst/>
          </a:prstGeom>
        </p:spPr>
      </p:pic>
    </p:spTree>
    <p:extLst>
      <p:ext uri="{BB962C8B-B14F-4D97-AF65-F5344CB8AC3E}">
        <p14:creationId xmlns:p14="http://schemas.microsoft.com/office/powerpoint/2010/main" val="1322786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625E0BC-2C03-4133-9CEF-1FF5F8AB3A15}"/>
              </a:ext>
            </a:extLst>
          </p:cNvPr>
          <p:cNvSpPr txBox="1"/>
          <p:nvPr/>
        </p:nvSpPr>
        <p:spPr>
          <a:xfrm>
            <a:off x="685800" y="319735"/>
            <a:ext cx="11430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Unidad 5: Tener una doble perspectiva</a:t>
            </a:r>
            <a:r>
              <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3" name="CuadroTexto 2">
            <a:extLst>
              <a:ext uri="{FF2B5EF4-FFF2-40B4-BE49-F238E27FC236}">
                <a16:creationId xmlns:a16="http://schemas.microsoft.com/office/drawing/2014/main" id="{82C042FF-D434-4A38-93CB-0832511D99F8}"/>
              </a:ext>
            </a:extLst>
          </p:cNvPr>
          <p:cNvSpPr txBox="1"/>
          <p:nvPr/>
        </p:nvSpPr>
        <p:spPr>
          <a:xfrm>
            <a:off x="914400" y="1011970"/>
            <a:ext cx="100401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kumimoji="0" lang="en-US" sz="2800" b="1" i="0" u="none" strike="noStrike" kern="1200" cap="none" spc="0" normalizeH="0" baseline="0" noProof="0" dirty="0">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5.1</a:t>
            </a:r>
            <a:r>
              <a:rPr kumimoji="0" lang="en-US" sz="2800" b="1" i="0" u="none" strike="noStrike" kern="1200" cap="none" spc="0" normalizeH="0" baseline="0" noProof="0" dirty="0">
                <a:ln>
                  <a:noFill/>
                </a:ln>
                <a:solidFill>
                  <a:srgbClr val="ECAAE3"/>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3200" dirty="0" err="1">
                <a:latin typeface="Microsoft Sans Serif" panose="020B0604020202020204" pitchFamily="34" charset="0"/>
                <a:ea typeface="Microsoft Sans Serif" panose="020B0604020202020204" pitchFamily="34" charset="0"/>
                <a:cs typeface="Microsoft Sans Serif" panose="020B0604020202020204" pitchFamily="34" charset="0"/>
              </a:rPr>
              <a:t>Otro</a:t>
            </a:r>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3200" dirty="0" err="1">
                <a:latin typeface="Microsoft Sans Serif" panose="020B0604020202020204" pitchFamily="34" charset="0"/>
                <a:ea typeface="Microsoft Sans Serif" panose="020B0604020202020204" pitchFamily="34" charset="0"/>
                <a:cs typeface="Microsoft Sans Serif" panose="020B0604020202020204" pitchFamily="34" charset="0"/>
              </a:rPr>
              <a:t>enfoque</a:t>
            </a:r>
            <a:endParaRPr kumimoji="0" lang="en-US" sz="3200" b="1" i="0" u="none" strike="noStrike" kern="1200" cap="none" spc="0" normalizeH="0" baseline="0" noProof="0" dirty="0">
              <a:ln>
                <a:noFill/>
              </a:ln>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533400" y="2363571"/>
            <a:ext cx="9144000" cy="5262979"/>
          </a:xfrm>
          <a:prstGeom prst="rect">
            <a:avLst/>
          </a:prstGeom>
          <a:noFill/>
        </p:spPr>
        <p:txBody>
          <a:bodyPr wrap="square" rtlCol="0">
            <a:spAutoFit/>
          </a:bodyPr>
          <a:lstStyle/>
          <a:p>
            <a:pPr marL="457200" indent="-457200">
              <a:buFontTx/>
              <a:buChar char="-"/>
            </a:pP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En un entorno multicultural, el directivo global debe adoptar una doble perspectiva. La primera perspectiva se centra en los aspectos conocidos de la situación: alcanzar objetivos financieros, humanos, en términos de calidad o cantidad, organizar, decidir y emprender siempre que sea necesario. Es la fuente de la decisión y la acción;</a:t>
            </a:r>
            <a:b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br>
            <a:endPar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indent="-457200">
              <a:buFontTx/>
              <a:buChar char="-"/>
            </a:pP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La segunda visión, una visión "meta", debe abarcar la situación en su totalidad, desde un ángulo diferente. Rastrea lo insólito, lo inusual: "¿Qué está pasando aquí?".</a:t>
            </a:r>
            <a:endPar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aphicFrame>
        <p:nvGraphicFramePr>
          <p:cNvPr id="6" name="Objet 5">
            <a:extLst>
              <a:ext uri="{FF2B5EF4-FFF2-40B4-BE49-F238E27FC236}">
                <a16:creationId xmlns:a16="http://schemas.microsoft.com/office/drawing/2014/main" id="{C45571D0-A0F7-A957-8142-92BCB1B0E723}"/>
              </a:ext>
            </a:extLst>
          </p:cNvPr>
          <p:cNvGraphicFramePr>
            <a:graphicFrameLocks noChangeAspect="1"/>
          </p:cNvGraphicFramePr>
          <p:nvPr>
            <p:extLst>
              <p:ext uri="{D42A27DB-BD31-4B8C-83A1-F6EECF244321}">
                <p14:modId xmlns:p14="http://schemas.microsoft.com/office/powerpoint/2010/main" val="1570167289"/>
              </p:ext>
            </p:extLst>
          </p:nvPr>
        </p:nvGraphicFramePr>
        <p:xfrm>
          <a:off x="10210800" y="2191847"/>
          <a:ext cx="6934200" cy="4181533"/>
        </p:xfrm>
        <a:graphic>
          <a:graphicData uri="http://schemas.openxmlformats.org/presentationml/2006/ole">
            <mc:AlternateContent xmlns:mc="http://schemas.openxmlformats.org/markup-compatibility/2006">
              <mc:Choice xmlns:v="urn:schemas-microsoft-com:vml" Requires="v">
                <p:oleObj name="Bitmap Image" r:id="rId2" imgW="2095560" imgH="1263600" progId="PBrush">
                  <p:embed/>
                </p:oleObj>
              </mc:Choice>
              <mc:Fallback>
                <p:oleObj name="Bitmap Image" r:id="rId2" imgW="2095560" imgH="1263600" progId="PBrush">
                  <p:embed/>
                  <p:pic>
                    <p:nvPicPr>
                      <p:cNvPr id="6" name="Objet 5">
                        <a:extLst>
                          <a:ext uri="{FF2B5EF4-FFF2-40B4-BE49-F238E27FC236}">
                            <a16:creationId xmlns:a16="http://schemas.microsoft.com/office/drawing/2014/main" id="{C45571D0-A0F7-A957-8142-92BCB1B0E723}"/>
                          </a:ext>
                        </a:extLst>
                      </p:cNvPr>
                      <p:cNvPicPr/>
                      <p:nvPr/>
                    </p:nvPicPr>
                    <p:blipFill>
                      <a:blip r:embed="rId3"/>
                      <a:stretch>
                        <a:fillRect/>
                      </a:stretch>
                    </p:blipFill>
                    <p:spPr>
                      <a:xfrm>
                        <a:off x="10210800" y="2191847"/>
                        <a:ext cx="6934200" cy="4181533"/>
                      </a:xfrm>
                      <a:prstGeom prst="rect">
                        <a:avLst/>
                      </a:prstGeom>
                    </p:spPr>
                  </p:pic>
                </p:oleObj>
              </mc:Fallback>
            </mc:AlternateContent>
          </a:graphicData>
        </a:graphic>
      </p:graphicFrame>
    </p:spTree>
    <p:extLst>
      <p:ext uri="{BB962C8B-B14F-4D97-AF65-F5344CB8AC3E}">
        <p14:creationId xmlns:p14="http://schemas.microsoft.com/office/powerpoint/2010/main" val="22575635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625E0BC-2C03-4133-9CEF-1FF5F8AB3A15}"/>
              </a:ext>
            </a:extLst>
          </p:cNvPr>
          <p:cNvSpPr txBox="1"/>
          <p:nvPr/>
        </p:nvSpPr>
        <p:spPr>
          <a:xfrm>
            <a:off x="685800" y="319735"/>
            <a:ext cx="11430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Unidad 5: Tener una doble perspectiva</a:t>
            </a:r>
            <a:r>
              <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3" name="CuadroTexto 2">
            <a:extLst>
              <a:ext uri="{FF2B5EF4-FFF2-40B4-BE49-F238E27FC236}">
                <a16:creationId xmlns:a16="http://schemas.microsoft.com/office/drawing/2014/main" id="{82C042FF-D434-4A38-93CB-0832511D99F8}"/>
              </a:ext>
            </a:extLst>
          </p:cNvPr>
          <p:cNvSpPr txBox="1"/>
          <p:nvPr/>
        </p:nvSpPr>
        <p:spPr>
          <a:xfrm>
            <a:off x="914400" y="1011970"/>
            <a:ext cx="100401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kumimoji="0" lang="en-US" sz="2800" b="1" i="0" u="none" strike="noStrike" kern="1200" cap="none" spc="0" normalizeH="0" baseline="0" noProof="0" dirty="0">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5.1</a:t>
            </a:r>
            <a:r>
              <a:rPr kumimoji="0" lang="en-US" sz="2800" b="1" i="0" u="none" strike="noStrike" kern="1200" cap="none" spc="0" normalizeH="0" baseline="0" noProof="0" dirty="0">
                <a:ln>
                  <a:noFill/>
                </a:ln>
                <a:solidFill>
                  <a:srgbClr val="ECAAE3"/>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3200" dirty="0" err="1">
                <a:latin typeface="Microsoft Sans Serif" panose="020B0604020202020204" pitchFamily="34" charset="0"/>
                <a:ea typeface="Microsoft Sans Serif" panose="020B0604020202020204" pitchFamily="34" charset="0"/>
                <a:cs typeface="Microsoft Sans Serif" panose="020B0604020202020204" pitchFamily="34" charset="0"/>
              </a:rPr>
              <a:t>Otro</a:t>
            </a:r>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3200" dirty="0" err="1">
                <a:latin typeface="Microsoft Sans Serif" panose="020B0604020202020204" pitchFamily="34" charset="0"/>
                <a:ea typeface="Microsoft Sans Serif" panose="020B0604020202020204" pitchFamily="34" charset="0"/>
                <a:cs typeface="Microsoft Sans Serif" panose="020B0604020202020204" pitchFamily="34" charset="0"/>
              </a:rPr>
              <a:t>enfoque</a:t>
            </a:r>
            <a:endParaRPr kumimoji="0" lang="en-US" sz="3200" b="1" i="0" u="none" strike="noStrike" kern="1200" cap="none" spc="0" normalizeH="0" baseline="0" noProof="0" dirty="0">
              <a:ln>
                <a:noFill/>
              </a:ln>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533400" y="2854529"/>
            <a:ext cx="9220200" cy="4770537"/>
          </a:xfrm>
          <a:prstGeom prst="rect">
            <a:avLst/>
          </a:prstGeom>
          <a:noFill/>
        </p:spPr>
        <p:txBody>
          <a:bodyPr wrap="square" rtlCol="0">
            <a:spAutoFit/>
          </a:bodyPr>
          <a:lstStyle/>
          <a:p>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-La práctica actual de la gestión intercultural está impregnada de principios procedentes del mundo anglosajón: combatividad, afirmación, valorización de la "victoria trabajada". Con el auge de Asia, los principios del Lejano Oriente se irán extendiendo poco a poco en nuestras organizaciones: armonía en las relaciones, respeto de las grandes fuerzas de la naturaleza y del tiempo que se da a las cosas para que sucedan. Un proverbio chino dice: "Es inútil tirar del brote de maíz para que crezca más rápido. Puede morir por ello". </a:t>
            </a:r>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fr-FR" sz="24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aphicFrame>
        <p:nvGraphicFramePr>
          <p:cNvPr id="9" name="Diagrama 11">
            <a:extLst>
              <a:ext uri="{FF2B5EF4-FFF2-40B4-BE49-F238E27FC236}">
                <a16:creationId xmlns:a16="http://schemas.microsoft.com/office/drawing/2014/main" id="{1B4E81B3-7632-2271-412C-9F24767CAC84}"/>
              </a:ext>
            </a:extLst>
          </p:cNvPr>
          <p:cNvGraphicFramePr/>
          <p:nvPr>
            <p:extLst>
              <p:ext uri="{D42A27DB-BD31-4B8C-83A1-F6EECF244321}">
                <p14:modId xmlns:p14="http://schemas.microsoft.com/office/powerpoint/2010/main" val="2949609945"/>
              </p:ext>
            </p:extLst>
          </p:nvPr>
        </p:nvGraphicFramePr>
        <p:xfrm>
          <a:off x="11811000" y="6210300"/>
          <a:ext cx="6112912" cy="236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Objet 5">
            <a:extLst>
              <a:ext uri="{FF2B5EF4-FFF2-40B4-BE49-F238E27FC236}">
                <a16:creationId xmlns:a16="http://schemas.microsoft.com/office/drawing/2014/main" id="{C45571D0-A0F7-A957-8142-92BCB1B0E723}"/>
              </a:ext>
            </a:extLst>
          </p:cNvPr>
          <p:cNvGraphicFramePr>
            <a:graphicFrameLocks noChangeAspect="1"/>
          </p:cNvGraphicFramePr>
          <p:nvPr/>
        </p:nvGraphicFramePr>
        <p:xfrm>
          <a:off x="10210800" y="2191847"/>
          <a:ext cx="6934200" cy="4181533"/>
        </p:xfrm>
        <a:graphic>
          <a:graphicData uri="http://schemas.openxmlformats.org/presentationml/2006/ole">
            <mc:AlternateContent xmlns:mc="http://schemas.openxmlformats.org/markup-compatibility/2006">
              <mc:Choice xmlns:v="urn:schemas-microsoft-com:vml" Requires="v">
                <p:oleObj name="Bitmap Image" r:id="rId7" imgW="2095560" imgH="1263600" progId="PBrush">
                  <p:embed/>
                </p:oleObj>
              </mc:Choice>
              <mc:Fallback>
                <p:oleObj name="Bitmap Image" r:id="rId7" imgW="2095560" imgH="1263600" progId="PBrush">
                  <p:embed/>
                  <p:pic>
                    <p:nvPicPr>
                      <p:cNvPr id="6" name="Objet 5">
                        <a:extLst>
                          <a:ext uri="{FF2B5EF4-FFF2-40B4-BE49-F238E27FC236}">
                            <a16:creationId xmlns:a16="http://schemas.microsoft.com/office/drawing/2014/main" id="{C45571D0-A0F7-A957-8142-92BCB1B0E723}"/>
                          </a:ext>
                        </a:extLst>
                      </p:cNvPr>
                      <p:cNvPicPr/>
                      <p:nvPr/>
                    </p:nvPicPr>
                    <p:blipFill>
                      <a:blip r:embed="rId8"/>
                      <a:stretch>
                        <a:fillRect/>
                      </a:stretch>
                    </p:blipFill>
                    <p:spPr>
                      <a:xfrm>
                        <a:off x="10210800" y="2191847"/>
                        <a:ext cx="6934200" cy="4181533"/>
                      </a:xfrm>
                      <a:prstGeom prst="rect">
                        <a:avLst/>
                      </a:prstGeom>
                    </p:spPr>
                  </p:pic>
                </p:oleObj>
              </mc:Fallback>
            </mc:AlternateContent>
          </a:graphicData>
        </a:graphic>
      </p:graphicFrame>
    </p:spTree>
    <p:extLst>
      <p:ext uri="{BB962C8B-B14F-4D97-AF65-F5344CB8AC3E}">
        <p14:creationId xmlns:p14="http://schemas.microsoft.com/office/powerpoint/2010/main" val="1462607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625E0BC-2C03-4133-9CEF-1FF5F8AB3A15}"/>
              </a:ext>
            </a:extLst>
          </p:cNvPr>
          <p:cNvSpPr txBox="1"/>
          <p:nvPr/>
        </p:nvSpPr>
        <p:spPr>
          <a:xfrm>
            <a:off x="1066800" y="509540"/>
            <a:ext cx="11430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Unidad 5: Tener una doble perspectiva</a:t>
            </a:r>
            <a:endPar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2C042FF-D434-4A38-93CB-0832511D99F8}"/>
              </a:ext>
            </a:extLst>
          </p:cNvPr>
          <p:cNvSpPr txBox="1"/>
          <p:nvPr/>
        </p:nvSpPr>
        <p:spPr>
          <a:xfrm>
            <a:off x="1055914" y="1174760"/>
            <a:ext cx="100401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kumimoji="0" lang="en-US" sz="2800" b="1" i="0" u="none" strike="noStrike" kern="1200" cap="none" spc="0" normalizeH="0" baseline="0" noProof="0" dirty="0">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5.2</a:t>
            </a:r>
            <a:r>
              <a:rPr kumimoji="0" lang="en-US" sz="2800" b="1" i="0" u="none" strike="noStrike" kern="1200" cap="none" spc="0" normalizeH="0" baseline="0" noProof="0" dirty="0">
                <a:ln>
                  <a:noFill/>
                </a:ln>
                <a:solidFill>
                  <a:srgbClr val="ECAAE3"/>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3200" dirty="0" err="1">
                <a:latin typeface="Microsoft Sans Serif" panose="020B0604020202020204" pitchFamily="34" charset="0"/>
                <a:ea typeface="Microsoft Sans Serif" panose="020B0604020202020204" pitchFamily="34" charset="0"/>
                <a:cs typeface="Microsoft Sans Serif" panose="020B0604020202020204" pitchFamily="34" charset="0"/>
              </a:rPr>
              <a:t>Equipo</a:t>
            </a:r>
            <a:r>
              <a:rPr lang="fr-FR" sz="32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3200" dirty="0" err="1">
                <a:latin typeface="Microsoft Sans Serif" panose="020B0604020202020204" pitchFamily="34" charset="0"/>
                <a:ea typeface="Microsoft Sans Serif" panose="020B0604020202020204" pitchFamily="34" charset="0"/>
                <a:cs typeface="Microsoft Sans Serif" panose="020B0604020202020204" pitchFamily="34" charset="0"/>
              </a:rPr>
              <a:t>internacional</a:t>
            </a:r>
            <a:r>
              <a:rPr lang="fr-FR" sz="3200" dirty="0">
                <a:latin typeface="Microsoft Sans Serif" panose="020B0604020202020204" pitchFamily="34" charset="0"/>
                <a:ea typeface="Microsoft Sans Serif" panose="020B0604020202020204" pitchFamily="34" charset="0"/>
                <a:cs typeface="Microsoft Sans Serif" panose="020B0604020202020204" pitchFamily="34" charset="0"/>
              </a:rPr>
              <a:t> y </a:t>
            </a:r>
            <a:r>
              <a:rPr lang="fr-FR" sz="3200" dirty="0" err="1">
                <a:latin typeface="Microsoft Sans Serif" panose="020B0604020202020204" pitchFamily="34" charset="0"/>
                <a:ea typeface="Microsoft Sans Serif" panose="020B0604020202020204" pitchFamily="34" charset="0"/>
                <a:cs typeface="Microsoft Sans Serif" panose="020B0604020202020204" pitchFamily="34" charset="0"/>
              </a:rPr>
              <a:t>multicultura</a:t>
            </a:r>
            <a:endParaRPr kumimoji="0" lang="en-US" sz="3200" b="1" i="0" u="none" strike="noStrike" kern="1200" cap="none" spc="0" normalizeH="0" baseline="0" noProof="0" dirty="0">
              <a:ln>
                <a:noFill/>
              </a:ln>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364088" y="2954421"/>
            <a:ext cx="8915400" cy="5201424"/>
          </a:xfrm>
          <a:prstGeom prst="rect">
            <a:avLst/>
          </a:prstGeom>
          <a:noFill/>
        </p:spPr>
        <p:txBody>
          <a:bodyPr wrap="square" rtlCol="0">
            <a:spAutoFit/>
          </a:bodyPr>
          <a:lstStyle/>
          <a:p>
            <a:pPr marL="457200" indent="-457200">
              <a:buFontTx/>
              <a:buChar char="-"/>
            </a:pP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Cada individuo es portador de culturas diferentes, en función de los distintos universos o espacios sociales de los que forma parte: el de su país, categoría social, referencias religiosas o políticas, profesión, etc. En los equipos interculturales se enfrentan </a:t>
            </a:r>
          </a:p>
          <a:p>
            <a:pPr marL="914400" lvl="1" indent="-457200">
              <a:buFont typeface="Arial" panose="020B0604020202020204" pitchFamily="34" charset="0"/>
              <a:buChar char="•"/>
            </a:pP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las culturas nacionales (y a veces regionales o socio étnicas); </a:t>
            </a:r>
          </a:p>
          <a:p>
            <a:pPr marL="914400" lvl="1" indent="-457200">
              <a:buFont typeface="Arial" panose="020B0604020202020204" pitchFamily="34" charset="0"/>
              <a:buChar char="•"/>
            </a:pP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las culturas profesionales: los ingenieros no piensan igual que los directivos o los abogados </a:t>
            </a:r>
          </a:p>
          <a:p>
            <a:pPr marL="914400" lvl="1" indent="-457200">
              <a:buFont typeface="Arial" panose="020B0604020202020204" pitchFamily="34" charset="0"/>
              <a:buChar char="•"/>
            </a:pP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y también culturas empresariales.</a:t>
            </a:r>
            <a:endPar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fr-FR" sz="24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aphicFrame>
        <p:nvGraphicFramePr>
          <p:cNvPr id="6" name="Objet 5">
            <a:extLst>
              <a:ext uri="{FF2B5EF4-FFF2-40B4-BE49-F238E27FC236}">
                <a16:creationId xmlns:a16="http://schemas.microsoft.com/office/drawing/2014/main" id="{80E74962-98E4-9ECC-FF9D-D80A40408F60}"/>
              </a:ext>
            </a:extLst>
          </p:cNvPr>
          <p:cNvGraphicFramePr>
            <a:graphicFrameLocks noChangeAspect="1"/>
          </p:cNvGraphicFramePr>
          <p:nvPr>
            <p:extLst>
              <p:ext uri="{D42A27DB-BD31-4B8C-83A1-F6EECF244321}">
                <p14:modId xmlns:p14="http://schemas.microsoft.com/office/powerpoint/2010/main" val="2938123087"/>
              </p:ext>
            </p:extLst>
          </p:nvPr>
        </p:nvGraphicFramePr>
        <p:xfrm>
          <a:off x="10363200" y="2595131"/>
          <a:ext cx="6096000" cy="4643869"/>
        </p:xfrm>
        <a:graphic>
          <a:graphicData uri="http://schemas.openxmlformats.org/presentationml/2006/ole">
            <mc:AlternateContent xmlns:mc="http://schemas.openxmlformats.org/markup-compatibility/2006">
              <mc:Choice xmlns:v="urn:schemas-microsoft-com:vml" Requires="v">
                <p:oleObj name="Bitmap Image" r:id="rId2" imgW="5251320" imgH="4000680" progId="PBrush">
                  <p:embed/>
                </p:oleObj>
              </mc:Choice>
              <mc:Fallback>
                <p:oleObj name="Bitmap Image" r:id="rId2" imgW="5251320" imgH="4000680" progId="PBrush">
                  <p:embed/>
                  <p:pic>
                    <p:nvPicPr>
                      <p:cNvPr id="6" name="Objet 5">
                        <a:extLst>
                          <a:ext uri="{FF2B5EF4-FFF2-40B4-BE49-F238E27FC236}">
                            <a16:creationId xmlns:a16="http://schemas.microsoft.com/office/drawing/2014/main" id="{80E74962-98E4-9ECC-FF9D-D80A40408F60}"/>
                          </a:ext>
                        </a:extLst>
                      </p:cNvPr>
                      <p:cNvPicPr/>
                      <p:nvPr/>
                    </p:nvPicPr>
                    <p:blipFill>
                      <a:blip r:embed="rId3"/>
                      <a:stretch>
                        <a:fillRect/>
                      </a:stretch>
                    </p:blipFill>
                    <p:spPr>
                      <a:xfrm>
                        <a:off x="10363200" y="2595131"/>
                        <a:ext cx="6096000" cy="4643869"/>
                      </a:xfrm>
                      <a:prstGeom prst="rect">
                        <a:avLst/>
                      </a:prstGeom>
                    </p:spPr>
                  </p:pic>
                </p:oleObj>
              </mc:Fallback>
            </mc:AlternateContent>
          </a:graphicData>
        </a:graphic>
      </p:graphicFrame>
    </p:spTree>
    <p:extLst>
      <p:ext uri="{BB962C8B-B14F-4D97-AF65-F5344CB8AC3E}">
        <p14:creationId xmlns:p14="http://schemas.microsoft.com/office/powerpoint/2010/main" val="31729311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625E0BC-2C03-4133-9CEF-1FF5F8AB3A15}"/>
              </a:ext>
            </a:extLst>
          </p:cNvPr>
          <p:cNvSpPr txBox="1"/>
          <p:nvPr/>
        </p:nvSpPr>
        <p:spPr>
          <a:xfrm>
            <a:off x="1066800" y="509540"/>
            <a:ext cx="11430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Unidad 5: Tener una doble perspectiva</a:t>
            </a:r>
            <a:endPar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2C042FF-D434-4A38-93CB-0832511D99F8}"/>
              </a:ext>
            </a:extLst>
          </p:cNvPr>
          <p:cNvSpPr txBox="1"/>
          <p:nvPr/>
        </p:nvSpPr>
        <p:spPr>
          <a:xfrm>
            <a:off x="1055914" y="1174760"/>
            <a:ext cx="100401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kumimoji="0" lang="en-US" sz="2800" b="1" i="0" u="none" strike="noStrike" kern="1200" cap="none" spc="0" normalizeH="0" baseline="0" noProof="0" dirty="0">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5.2</a:t>
            </a:r>
            <a:r>
              <a:rPr kumimoji="0" lang="en-US" sz="2800" b="1" i="0" u="none" strike="noStrike" kern="1200" cap="none" spc="0" normalizeH="0" baseline="0" noProof="0" dirty="0">
                <a:ln>
                  <a:noFill/>
                </a:ln>
                <a:solidFill>
                  <a:srgbClr val="ECAAE3"/>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3200" dirty="0" err="1">
                <a:latin typeface="Microsoft Sans Serif" panose="020B0604020202020204" pitchFamily="34" charset="0"/>
                <a:ea typeface="Microsoft Sans Serif" panose="020B0604020202020204" pitchFamily="34" charset="0"/>
                <a:cs typeface="Microsoft Sans Serif" panose="020B0604020202020204" pitchFamily="34" charset="0"/>
              </a:rPr>
              <a:t>Equipo</a:t>
            </a:r>
            <a:r>
              <a:rPr lang="fr-FR" sz="32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3200" dirty="0" err="1">
                <a:latin typeface="Microsoft Sans Serif" panose="020B0604020202020204" pitchFamily="34" charset="0"/>
                <a:ea typeface="Microsoft Sans Serif" panose="020B0604020202020204" pitchFamily="34" charset="0"/>
                <a:cs typeface="Microsoft Sans Serif" panose="020B0604020202020204" pitchFamily="34" charset="0"/>
              </a:rPr>
              <a:t>internacional</a:t>
            </a:r>
            <a:r>
              <a:rPr lang="fr-FR" sz="3200" dirty="0">
                <a:latin typeface="Microsoft Sans Serif" panose="020B0604020202020204" pitchFamily="34" charset="0"/>
                <a:ea typeface="Microsoft Sans Serif" panose="020B0604020202020204" pitchFamily="34" charset="0"/>
                <a:cs typeface="Microsoft Sans Serif" panose="020B0604020202020204" pitchFamily="34" charset="0"/>
              </a:rPr>
              <a:t> y </a:t>
            </a:r>
            <a:r>
              <a:rPr lang="fr-FR" sz="3200" dirty="0" err="1">
                <a:latin typeface="Microsoft Sans Serif" panose="020B0604020202020204" pitchFamily="34" charset="0"/>
                <a:ea typeface="Microsoft Sans Serif" panose="020B0604020202020204" pitchFamily="34" charset="0"/>
                <a:cs typeface="Microsoft Sans Serif" panose="020B0604020202020204" pitchFamily="34" charset="0"/>
              </a:rPr>
              <a:t>multicultura</a:t>
            </a:r>
            <a:endParaRPr kumimoji="0" lang="en-US" sz="3200" b="1" i="0" u="none" strike="noStrike" kern="1200" cap="none" spc="0" normalizeH="0" baseline="0" noProof="0" dirty="0">
              <a:ln>
                <a:noFill/>
              </a:ln>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497231" y="3664923"/>
            <a:ext cx="8623578" cy="3539430"/>
          </a:xfrm>
          <a:prstGeom prst="rect">
            <a:avLst/>
          </a:prstGeom>
          <a:noFill/>
        </p:spPr>
        <p:txBody>
          <a:bodyPr wrap="square" rtlCol="0">
            <a:spAutoFit/>
          </a:bodyPr>
          <a:lstStyle/>
          <a:p>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En un entorno profesional cada vez más globalizado, las personas se desplazan con la misma facilidad que las mercancías. Ante esta importante movilidad surge un reto fundamental: facilitar la integración del talento en una empresa, independientemente de su nacionalidad. Por eso hablamos hoy de gestión intercultural como solución a este reto. </a:t>
            </a:r>
            <a:endParaRPr kumimoji="0" lang="fr-FR" sz="24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aphicFrame>
        <p:nvGraphicFramePr>
          <p:cNvPr id="9" name="Diagrama 11">
            <a:extLst>
              <a:ext uri="{FF2B5EF4-FFF2-40B4-BE49-F238E27FC236}">
                <a16:creationId xmlns:a16="http://schemas.microsoft.com/office/drawing/2014/main" id="{1B4E81B3-7632-2271-412C-9F24767CAC84}"/>
              </a:ext>
            </a:extLst>
          </p:cNvPr>
          <p:cNvGraphicFramePr/>
          <p:nvPr>
            <p:extLst>
              <p:ext uri="{D42A27DB-BD31-4B8C-83A1-F6EECF244321}">
                <p14:modId xmlns:p14="http://schemas.microsoft.com/office/powerpoint/2010/main" val="1617169590"/>
              </p:ext>
            </p:extLst>
          </p:nvPr>
        </p:nvGraphicFramePr>
        <p:xfrm>
          <a:off x="11811000" y="6210300"/>
          <a:ext cx="6112912" cy="236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Objet 5">
            <a:extLst>
              <a:ext uri="{FF2B5EF4-FFF2-40B4-BE49-F238E27FC236}">
                <a16:creationId xmlns:a16="http://schemas.microsoft.com/office/drawing/2014/main" id="{EF05442B-BC1B-A9FF-B041-B49D37D1D9B6}"/>
              </a:ext>
            </a:extLst>
          </p:cNvPr>
          <p:cNvGraphicFramePr>
            <a:graphicFrameLocks noChangeAspect="1"/>
          </p:cNvGraphicFramePr>
          <p:nvPr>
            <p:extLst>
              <p:ext uri="{D42A27DB-BD31-4B8C-83A1-F6EECF244321}">
                <p14:modId xmlns:p14="http://schemas.microsoft.com/office/powerpoint/2010/main" val="46484599"/>
              </p:ext>
            </p:extLst>
          </p:nvPr>
        </p:nvGraphicFramePr>
        <p:xfrm>
          <a:off x="10210800" y="1882646"/>
          <a:ext cx="5251450" cy="4000500"/>
        </p:xfrm>
        <a:graphic>
          <a:graphicData uri="http://schemas.openxmlformats.org/presentationml/2006/ole">
            <mc:AlternateContent xmlns:mc="http://schemas.openxmlformats.org/markup-compatibility/2006">
              <mc:Choice xmlns:v="urn:schemas-microsoft-com:vml" Requires="v">
                <p:oleObj name="Bitmap Image" r:id="rId7" imgW="5251320" imgH="4000680" progId="PBrush">
                  <p:embed/>
                </p:oleObj>
              </mc:Choice>
              <mc:Fallback>
                <p:oleObj name="Bitmap Image" r:id="rId7" imgW="5251320" imgH="4000680" progId="PBrush">
                  <p:embed/>
                  <p:pic>
                    <p:nvPicPr>
                      <p:cNvPr id="6" name="Objet 5">
                        <a:extLst>
                          <a:ext uri="{FF2B5EF4-FFF2-40B4-BE49-F238E27FC236}">
                            <a16:creationId xmlns:a16="http://schemas.microsoft.com/office/drawing/2014/main" id="{EF05442B-BC1B-A9FF-B041-B49D37D1D9B6}"/>
                          </a:ext>
                        </a:extLst>
                      </p:cNvPr>
                      <p:cNvPicPr/>
                      <p:nvPr/>
                    </p:nvPicPr>
                    <p:blipFill>
                      <a:blip r:embed="rId8"/>
                      <a:stretch>
                        <a:fillRect/>
                      </a:stretch>
                    </p:blipFill>
                    <p:spPr>
                      <a:xfrm>
                        <a:off x="10210800" y="1882646"/>
                        <a:ext cx="5251450" cy="4000500"/>
                      </a:xfrm>
                      <a:prstGeom prst="rect">
                        <a:avLst/>
                      </a:prstGeom>
                    </p:spPr>
                  </p:pic>
                </p:oleObj>
              </mc:Fallback>
            </mc:AlternateContent>
          </a:graphicData>
        </a:graphic>
      </p:graphicFrame>
    </p:spTree>
    <p:extLst>
      <p:ext uri="{BB962C8B-B14F-4D97-AF65-F5344CB8AC3E}">
        <p14:creationId xmlns:p14="http://schemas.microsoft.com/office/powerpoint/2010/main" val="3260617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FF26ECDF-44DA-21BF-D9AC-8AB6B1EB7220}"/>
              </a:ext>
            </a:extLst>
          </p:cNvPr>
          <p:cNvGraphicFramePr>
            <a:graphicFrameLocks noChangeAspect="1"/>
          </p:cNvGraphicFramePr>
          <p:nvPr>
            <p:extLst>
              <p:ext uri="{D42A27DB-BD31-4B8C-83A1-F6EECF244321}">
                <p14:modId xmlns:p14="http://schemas.microsoft.com/office/powerpoint/2010/main" val="3007338073"/>
              </p:ext>
            </p:extLst>
          </p:nvPr>
        </p:nvGraphicFramePr>
        <p:xfrm>
          <a:off x="10744200" y="2516959"/>
          <a:ext cx="6129696" cy="4235450"/>
        </p:xfrm>
        <a:graphic>
          <a:graphicData uri="http://schemas.openxmlformats.org/presentationml/2006/ole">
            <mc:AlternateContent xmlns:mc="http://schemas.openxmlformats.org/markup-compatibility/2006">
              <mc:Choice xmlns:v="urn:schemas-microsoft-com:vml" Requires="v">
                <p:oleObj name="Bitmap Image" r:id="rId2" imgW="1828800" imgH="1263600" progId="PBrush">
                  <p:embed/>
                </p:oleObj>
              </mc:Choice>
              <mc:Fallback>
                <p:oleObj name="Bitmap Image" r:id="rId2" imgW="1828800" imgH="1263600" progId="PBrush">
                  <p:embed/>
                  <p:pic>
                    <p:nvPicPr>
                      <p:cNvPr id="4" name="Objet 3">
                        <a:extLst>
                          <a:ext uri="{FF2B5EF4-FFF2-40B4-BE49-F238E27FC236}">
                            <a16:creationId xmlns:a16="http://schemas.microsoft.com/office/drawing/2014/main" id="{FF26ECDF-44DA-21BF-D9AC-8AB6B1EB7220}"/>
                          </a:ext>
                        </a:extLst>
                      </p:cNvPr>
                      <p:cNvPicPr/>
                      <p:nvPr/>
                    </p:nvPicPr>
                    <p:blipFill>
                      <a:blip r:embed="rId3"/>
                      <a:stretch>
                        <a:fillRect/>
                      </a:stretch>
                    </p:blipFill>
                    <p:spPr>
                      <a:xfrm>
                        <a:off x="10744200" y="2516959"/>
                        <a:ext cx="6129696" cy="4235450"/>
                      </a:xfrm>
                      <a:prstGeom prst="rect">
                        <a:avLst/>
                      </a:prstGeom>
                    </p:spPr>
                  </p:pic>
                </p:oleObj>
              </mc:Fallback>
            </mc:AlternateContent>
          </a:graphicData>
        </a:graphic>
      </p:graphicFrame>
      <p:sp>
        <p:nvSpPr>
          <p:cNvPr id="2" name="CuadroTexto 1">
            <a:extLst>
              <a:ext uri="{FF2B5EF4-FFF2-40B4-BE49-F238E27FC236}">
                <a16:creationId xmlns:a16="http://schemas.microsoft.com/office/drawing/2014/main" id="{E625E0BC-2C03-4133-9CEF-1FF5F8AB3A15}"/>
              </a:ext>
            </a:extLst>
          </p:cNvPr>
          <p:cNvSpPr txBox="1"/>
          <p:nvPr/>
        </p:nvSpPr>
        <p:spPr>
          <a:xfrm>
            <a:off x="1066800" y="509540"/>
            <a:ext cx="11430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Unidad 5: Tener una doble perspectiva</a:t>
            </a:r>
            <a:endPar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2C042FF-D434-4A38-93CB-0832511D99F8}"/>
              </a:ext>
            </a:extLst>
          </p:cNvPr>
          <p:cNvSpPr txBox="1"/>
          <p:nvPr/>
        </p:nvSpPr>
        <p:spPr>
          <a:xfrm>
            <a:off x="1055914" y="1174760"/>
            <a:ext cx="100401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kumimoji="0" lang="en-US" sz="2800" b="1" i="0" u="none" strike="noStrike" kern="1200" cap="none" spc="0" normalizeH="0" baseline="0" noProof="0" dirty="0">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5.3</a:t>
            </a:r>
            <a:r>
              <a:rPr kumimoji="0" lang="en-US" sz="2800" b="1" i="0" u="none" strike="noStrike" kern="1200" cap="none" spc="0" normalizeH="0" baseline="0" noProof="0" dirty="0">
                <a:ln>
                  <a:noFill/>
                </a:ln>
                <a:solidFill>
                  <a:srgbClr val="ECAAE3"/>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s-ES" sz="3200" dirty="0" err="1">
                <a:latin typeface="Microsoft Sans Serif" panose="020B0604020202020204" pitchFamily="34" charset="0"/>
                <a:ea typeface="Microsoft Sans Serif" panose="020B0604020202020204" pitchFamily="34" charset="0"/>
                <a:cs typeface="Microsoft Sans Serif" panose="020B0604020202020204" pitchFamily="34" charset="0"/>
              </a:rPr>
              <a:t>Co-construir</a:t>
            </a:r>
            <a:r>
              <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rPr>
              <a:t> el futuro y optimizar</a:t>
            </a:r>
            <a:endParaRPr kumimoji="0" lang="en-US" sz="3200" b="1"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726464" y="3910816"/>
            <a:ext cx="8950935" cy="31085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El mundo está cambiando y evolucionando muy deprisa. Los nuevos medios de comunicación digital, como Instagram y </a:t>
            </a:r>
            <a:r>
              <a:rPr lang="es-E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TikTok</a:t>
            </a: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dan un alcance global instantáneo a los acontecimientos. La diversidad multicultural no debe soportarse, sino al contrario, utilizarse como fuente de riqueza para el desarrollo de la empresa.</a:t>
            </a:r>
            <a:endParaRPr kumimoji="0" lang="fr-FR" sz="2400" b="0" i="0" u="none" strike="noStrike" kern="1200" cap="none" spc="0" normalizeH="0" baseline="0" noProof="0" dirty="0">
              <a:ln>
                <a:noFill/>
              </a:ln>
              <a:solidFill>
                <a:srgbClr val="323232"/>
              </a:solidFill>
              <a:effectLst/>
              <a:uLnTx/>
              <a:uFillTx/>
              <a:latin typeface="Alegreya"/>
              <a:ea typeface="+mn-ea"/>
              <a:cs typeface="+mn-cs"/>
            </a:endParaRPr>
          </a:p>
        </p:txBody>
      </p:sp>
    </p:spTree>
    <p:extLst>
      <p:ext uri="{BB962C8B-B14F-4D97-AF65-F5344CB8AC3E}">
        <p14:creationId xmlns:p14="http://schemas.microsoft.com/office/powerpoint/2010/main" val="24250360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FF26ECDF-44DA-21BF-D9AC-8AB6B1EB7220}"/>
              </a:ext>
            </a:extLst>
          </p:cNvPr>
          <p:cNvGraphicFramePr>
            <a:graphicFrameLocks noChangeAspect="1"/>
          </p:cNvGraphicFramePr>
          <p:nvPr/>
        </p:nvGraphicFramePr>
        <p:xfrm>
          <a:off x="10744200" y="2516959"/>
          <a:ext cx="6129696" cy="4235450"/>
        </p:xfrm>
        <a:graphic>
          <a:graphicData uri="http://schemas.openxmlformats.org/presentationml/2006/ole">
            <mc:AlternateContent xmlns:mc="http://schemas.openxmlformats.org/markup-compatibility/2006">
              <mc:Choice xmlns:v="urn:schemas-microsoft-com:vml" Requires="v">
                <p:oleObj name="Bitmap Image" r:id="rId2" imgW="1828800" imgH="1263600" progId="PBrush">
                  <p:embed/>
                </p:oleObj>
              </mc:Choice>
              <mc:Fallback>
                <p:oleObj name="Bitmap Image" r:id="rId2" imgW="1828800" imgH="1263600" progId="PBrush">
                  <p:embed/>
                  <p:pic>
                    <p:nvPicPr>
                      <p:cNvPr id="4" name="Objet 3">
                        <a:extLst>
                          <a:ext uri="{FF2B5EF4-FFF2-40B4-BE49-F238E27FC236}">
                            <a16:creationId xmlns:a16="http://schemas.microsoft.com/office/drawing/2014/main" id="{FF26ECDF-44DA-21BF-D9AC-8AB6B1EB7220}"/>
                          </a:ext>
                        </a:extLst>
                      </p:cNvPr>
                      <p:cNvPicPr/>
                      <p:nvPr/>
                    </p:nvPicPr>
                    <p:blipFill>
                      <a:blip r:embed="rId3"/>
                      <a:stretch>
                        <a:fillRect/>
                      </a:stretch>
                    </p:blipFill>
                    <p:spPr>
                      <a:xfrm>
                        <a:off x="10744200" y="2516959"/>
                        <a:ext cx="6129696" cy="4235450"/>
                      </a:xfrm>
                      <a:prstGeom prst="rect">
                        <a:avLst/>
                      </a:prstGeom>
                    </p:spPr>
                  </p:pic>
                </p:oleObj>
              </mc:Fallback>
            </mc:AlternateContent>
          </a:graphicData>
        </a:graphic>
      </p:graphicFrame>
      <p:sp>
        <p:nvSpPr>
          <p:cNvPr id="2" name="CuadroTexto 1">
            <a:extLst>
              <a:ext uri="{FF2B5EF4-FFF2-40B4-BE49-F238E27FC236}">
                <a16:creationId xmlns:a16="http://schemas.microsoft.com/office/drawing/2014/main" id="{E625E0BC-2C03-4133-9CEF-1FF5F8AB3A15}"/>
              </a:ext>
            </a:extLst>
          </p:cNvPr>
          <p:cNvSpPr txBox="1"/>
          <p:nvPr/>
        </p:nvSpPr>
        <p:spPr>
          <a:xfrm>
            <a:off x="1066800" y="509540"/>
            <a:ext cx="11430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Unidad 5: Tener una doble perspectiva</a:t>
            </a:r>
            <a:endPar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2C042FF-D434-4A38-93CB-0832511D99F8}"/>
              </a:ext>
            </a:extLst>
          </p:cNvPr>
          <p:cNvSpPr txBox="1"/>
          <p:nvPr/>
        </p:nvSpPr>
        <p:spPr>
          <a:xfrm>
            <a:off x="1055914" y="1174760"/>
            <a:ext cx="100401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kumimoji="0" lang="en-US" sz="2800" b="1" i="0" u="none" strike="noStrike" kern="1200" cap="none" spc="0" normalizeH="0" baseline="0" noProof="0" dirty="0">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5.3</a:t>
            </a:r>
            <a:r>
              <a:rPr kumimoji="0" lang="en-US" sz="2800" b="1" i="0" u="none" strike="noStrike" kern="1200" cap="none" spc="0" normalizeH="0" baseline="0" noProof="0" dirty="0">
                <a:ln>
                  <a:noFill/>
                </a:ln>
                <a:solidFill>
                  <a:srgbClr val="ECAAE3"/>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s-ES" sz="3200" dirty="0" err="1">
                <a:latin typeface="Microsoft Sans Serif" panose="020B0604020202020204" pitchFamily="34" charset="0"/>
                <a:ea typeface="Microsoft Sans Serif" panose="020B0604020202020204" pitchFamily="34" charset="0"/>
                <a:cs typeface="Microsoft Sans Serif" panose="020B0604020202020204" pitchFamily="34" charset="0"/>
              </a:rPr>
              <a:t>Co-construir</a:t>
            </a:r>
            <a:r>
              <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rPr>
              <a:t> el futuro y optimizar</a:t>
            </a:r>
            <a:endParaRPr kumimoji="0" lang="en-US" sz="3200" b="1"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726464" y="2464266"/>
            <a:ext cx="8967719" cy="6001643"/>
          </a:xfrm>
          <a:prstGeom prst="rect">
            <a:avLst/>
          </a:prstGeom>
          <a:noFill/>
        </p:spPr>
        <p:txBody>
          <a:bodyPr wrap="square" rtlCol="0">
            <a:spAutoFit/>
          </a:bodyPr>
          <a:lstStyle/>
          <a:p>
            <a:pPr marL="457200" marR="0" lvl="0" indent="-457200" defTabSz="914400" rtl="0" eaLnBrk="1" fontAlgn="auto" latinLnBrk="0" hangingPunct="1">
              <a:lnSpc>
                <a:spcPct val="100000"/>
              </a:lnSpc>
              <a:spcBef>
                <a:spcPts val="0"/>
              </a:spcBef>
              <a:spcAft>
                <a:spcPts val="0"/>
              </a:spcAft>
              <a:buClrTx/>
              <a:buSzTx/>
              <a:buFontTx/>
              <a:buChar char="-"/>
              <a:tabLst/>
              <a:defRPr/>
            </a:pP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Un equipo internacional es un laboratorio viviente. Ahorra tiempo y valida la percepción de una idea o un producto. Reduce riesgos y costes y evita errores de marketing. Aporta una mayor creatividad, una mente abierta y una capacidad de adaptación con una mayor reactividad para la supervivencia y la buena salud de la empresa.</a:t>
            </a:r>
            <a:b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br>
            <a:endPar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marR="0" lvl="0" indent="-457200" defTabSz="914400" rtl="0" eaLnBrk="1" fontAlgn="auto" latinLnBrk="0" hangingPunct="1">
              <a:lnSpc>
                <a:spcPct val="100000"/>
              </a:lnSpc>
              <a:spcBef>
                <a:spcPts val="0"/>
              </a:spcBef>
              <a:spcAft>
                <a:spcPts val="0"/>
              </a:spcAft>
              <a:buClrTx/>
              <a:buSzTx/>
              <a:buFontTx/>
              <a:buChar char="-"/>
              <a:tabLst/>
              <a:defRPr/>
            </a:pP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Un equipo multicultural es el reflejo de una sociedad en proceso de cambio y globalización. En su estructura, es más capaz de responder a las expectativas futuras del mercado. </a:t>
            </a:r>
            <a:r>
              <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323232"/>
                </a:solidFill>
                <a:effectLst/>
                <a:uLnTx/>
                <a:uFillTx/>
                <a:latin typeface="Alegreya"/>
                <a:ea typeface="+mn-ea"/>
                <a:cs typeface="+mn-cs"/>
              </a:rPr>
              <a:t> </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fr-FR" sz="24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aphicFrame>
        <p:nvGraphicFramePr>
          <p:cNvPr id="9" name="Diagrama 11">
            <a:extLst>
              <a:ext uri="{FF2B5EF4-FFF2-40B4-BE49-F238E27FC236}">
                <a16:creationId xmlns:a16="http://schemas.microsoft.com/office/drawing/2014/main" id="{1B4E81B3-7632-2271-412C-9F24767CAC84}"/>
              </a:ext>
            </a:extLst>
          </p:cNvPr>
          <p:cNvGraphicFramePr/>
          <p:nvPr>
            <p:extLst>
              <p:ext uri="{D42A27DB-BD31-4B8C-83A1-F6EECF244321}">
                <p14:modId xmlns:p14="http://schemas.microsoft.com/office/powerpoint/2010/main" val="3528554038"/>
              </p:ext>
            </p:extLst>
          </p:nvPr>
        </p:nvGraphicFramePr>
        <p:xfrm>
          <a:off x="11811000" y="6210300"/>
          <a:ext cx="6112912" cy="2362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63940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785C1DB3-25FB-3AD4-CCC1-4D6B982DAABA}"/>
              </a:ext>
            </a:extLst>
          </p:cNvPr>
          <p:cNvSpPr/>
          <p:nvPr/>
        </p:nvSpPr>
        <p:spPr>
          <a:xfrm>
            <a:off x="12113685" y="3376816"/>
            <a:ext cx="5633310" cy="3929602"/>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ángulo 18">
            <a:extLst>
              <a:ext uri="{FF2B5EF4-FFF2-40B4-BE49-F238E27FC236}">
                <a16:creationId xmlns:a16="http://schemas.microsoft.com/office/drawing/2014/main" id="{FC7E83DD-3641-D2F1-E241-532A461817B2}"/>
              </a:ext>
            </a:extLst>
          </p:cNvPr>
          <p:cNvSpPr/>
          <p:nvPr/>
        </p:nvSpPr>
        <p:spPr>
          <a:xfrm>
            <a:off x="6186043" y="3376816"/>
            <a:ext cx="5757101" cy="3929602"/>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953B3577-D9C0-67CB-B8BD-0E33B29CFE77}"/>
              </a:ext>
            </a:extLst>
          </p:cNvPr>
          <p:cNvSpPr/>
          <p:nvPr/>
        </p:nvSpPr>
        <p:spPr>
          <a:xfrm>
            <a:off x="519578" y="3376816"/>
            <a:ext cx="5291085" cy="3824084"/>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B55D1384-6811-342B-65B8-F85E2C0DA244}"/>
              </a:ext>
            </a:extLst>
          </p:cNvPr>
          <p:cNvSpPr txBox="1"/>
          <p:nvPr/>
        </p:nvSpPr>
        <p:spPr>
          <a:xfrm>
            <a:off x="1447800" y="1573291"/>
            <a:ext cx="3124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Resumen</a:t>
            </a:r>
            <a:endPar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TextBox 57">
            <a:extLst>
              <a:ext uri="{FF2B5EF4-FFF2-40B4-BE49-F238E27FC236}">
                <a16:creationId xmlns:a16="http://schemas.microsoft.com/office/drawing/2014/main" id="{D4275EA0-5D83-57E3-4C70-3D5BE7896015}"/>
              </a:ext>
            </a:extLst>
          </p:cNvPr>
          <p:cNvSpPr txBox="1"/>
          <p:nvPr/>
        </p:nvSpPr>
        <p:spPr>
          <a:xfrm>
            <a:off x="1143000" y="4381500"/>
            <a:ext cx="4309151" cy="2067233"/>
          </a:xfrm>
          <a:prstGeom prst="rect">
            <a:avLst/>
          </a:prstGeom>
          <a:noFill/>
        </p:spPr>
        <p:txBody>
          <a:bodyPr wrap="square" rtlCol="0">
            <a:spAutoFit/>
          </a:bodyPr>
          <a:lstStyle/>
          <a:p>
            <a:pPr marL="0" marR="0" lvl="0" indent="0" defTabSz="914400" rtl="0" eaLnBrk="1" fontAlgn="auto" latinLnBrk="0" hangingPunct="1">
              <a:lnSpc>
                <a:spcPts val="2220"/>
              </a:lnSpc>
              <a:spcBef>
                <a:spcPts val="0"/>
              </a:spcBef>
              <a:spcAft>
                <a:spcPts val="0"/>
              </a:spcAft>
              <a:buClrTx/>
              <a:buSzTx/>
              <a:buFontTx/>
              <a:buNone/>
              <a:tabLst/>
              <a:defRPr/>
            </a:pPr>
            <a:r>
              <a:rPr kumimoji="0" lang="es-ES" sz="2400"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Es necesaria una doble perspectiva: </a:t>
            </a:r>
          </a:p>
          <a:p>
            <a:pPr marL="0" marR="0" lvl="0" indent="0" defTabSz="914400" rtl="0" eaLnBrk="1" fontAlgn="auto" latinLnBrk="0" hangingPunct="1">
              <a:lnSpc>
                <a:spcPts val="2220"/>
              </a:lnSpc>
              <a:spcBef>
                <a:spcPts val="0"/>
              </a:spcBef>
              <a:spcAft>
                <a:spcPts val="0"/>
              </a:spcAft>
              <a:buClrTx/>
              <a:buSzTx/>
              <a:buFontTx/>
              <a:buNone/>
              <a:tabLst/>
              <a:defRPr/>
            </a:pPr>
            <a:br>
              <a:rPr kumimoji="0" lang="es-ES" sz="2400"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br>
            <a:r>
              <a:rPr kumimoji="0" lang="es-ES" sz="2400"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fáctica; objetivos cualitativos y cuantitativos</a:t>
            </a:r>
          </a:p>
          <a:p>
            <a:pPr marL="0" marR="0" lvl="0" indent="0" defTabSz="914400" rtl="0" eaLnBrk="1" fontAlgn="auto" latinLnBrk="0" hangingPunct="1">
              <a:lnSpc>
                <a:spcPts val="2220"/>
              </a:lnSpc>
              <a:spcBef>
                <a:spcPts val="0"/>
              </a:spcBef>
              <a:spcAft>
                <a:spcPts val="0"/>
              </a:spcAft>
              <a:buClrTx/>
              <a:buSzTx/>
              <a:buFontTx/>
              <a:buNone/>
              <a:tabLst/>
              <a:defRPr/>
            </a:pPr>
            <a:endParaRPr kumimoji="0" lang="es-ES" sz="2400"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marR="0" lvl="0" indent="0" defTabSz="914400" rtl="0" eaLnBrk="1" fontAlgn="auto" latinLnBrk="0" hangingPunct="1">
              <a:lnSpc>
                <a:spcPts val="2220"/>
              </a:lnSpc>
              <a:spcBef>
                <a:spcPts val="0"/>
              </a:spcBef>
              <a:spcAft>
                <a:spcPts val="0"/>
              </a:spcAft>
              <a:buClrTx/>
              <a:buSzTx/>
              <a:buFontTx/>
              <a:buNone/>
              <a:tabLst/>
              <a:defRPr/>
            </a:pPr>
            <a:r>
              <a:rPr lang="es-E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kumimoji="0" lang="es-ES" sz="2400"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global mostrando curiosidad.</a:t>
            </a:r>
            <a:endParaRPr kumimoji="0" lang="en-US" sz="2400"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 name="Rectangle 58">
            <a:extLst>
              <a:ext uri="{FF2B5EF4-FFF2-40B4-BE49-F238E27FC236}">
                <a16:creationId xmlns:a16="http://schemas.microsoft.com/office/drawing/2014/main" id="{C19CE81B-88B7-56D0-835C-580EF1D39AEA}"/>
              </a:ext>
            </a:extLst>
          </p:cNvPr>
          <p:cNvSpPr/>
          <p:nvPr/>
        </p:nvSpPr>
        <p:spPr>
          <a:xfrm>
            <a:off x="1910434" y="3435148"/>
            <a:ext cx="3124201"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Otro</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enfoque</a:t>
            </a:r>
            <a:endParaRPr kumimoji="0" lang="en-US" sz="24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object 2">
            <a:extLst>
              <a:ext uri="{FF2B5EF4-FFF2-40B4-BE49-F238E27FC236}">
                <a16:creationId xmlns:a16="http://schemas.microsoft.com/office/drawing/2014/main" id="{194018B4-B354-3889-61E1-72BFFF89DBEB}"/>
              </a:ext>
            </a:extLst>
          </p:cNvPr>
          <p:cNvPicPr/>
          <p:nvPr/>
        </p:nvPicPr>
        <p:blipFill>
          <a:blip r:embed="rId2" cstate="print"/>
          <a:stretch>
            <a:fillRect/>
          </a:stretch>
        </p:blipFill>
        <p:spPr>
          <a:xfrm>
            <a:off x="1040064" y="3461128"/>
            <a:ext cx="435185" cy="510356"/>
          </a:xfrm>
          <a:prstGeom prst="rect">
            <a:avLst/>
          </a:prstGeom>
        </p:spPr>
      </p:pic>
      <p:sp>
        <p:nvSpPr>
          <p:cNvPr id="6" name="TextBox 57">
            <a:extLst>
              <a:ext uri="{FF2B5EF4-FFF2-40B4-BE49-F238E27FC236}">
                <a16:creationId xmlns:a16="http://schemas.microsoft.com/office/drawing/2014/main" id="{64E2E20B-DA1F-09F0-F092-713BEF926EBD}"/>
              </a:ext>
            </a:extLst>
          </p:cNvPr>
          <p:cNvSpPr txBox="1"/>
          <p:nvPr/>
        </p:nvSpPr>
        <p:spPr>
          <a:xfrm>
            <a:off x="7005256" y="4423708"/>
            <a:ext cx="4244068" cy="193899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2400"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La gestión intercultural debe tener en cuenta todos los aspectos culturales de cada uno y compartirlos con los miembros del equipo.</a:t>
            </a:r>
            <a:endParaRPr kumimoji="0" lang="fr-FR" sz="2400"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7" name="Rectangle 58">
            <a:extLst>
              <a:ext uri="{FF2B5EF4-FFF2-40B4-BE49-F238E27FC236}">
                <a16:creationId xmlns:a16="http://schemas.microsoft.com/office/drawing/2014/main" id="{DC5D6AA9-5455-9552-81E8-CF2B76572622}"/>
              </a:ext>
            </a:extLst>
          </p:cNvPr>
          <p:cNvSpPr/>
          <p:nvPr/>
        </p:nvSpPr>
        <p:spPr>
          <a:xfrm>
            <a:off x="6779250" y="3613136"/>
            <a:ext cx="5088373"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Equipo</a:t>
            </a: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internacional</a:t>
            </a:r>
            <a:r>
              <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y </a:t>
            </a:r>
            <a:r>
              <a:rPr lang="fr-FR"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multicultura</a:t>
            </a:r>
            <a:endParaRPr kumimoji="0" lang="en-US" sz="24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8" name="object 2">
            <a:extLst>
              <a:ext uri="{FF2B5EF4-FFF2-40B4-BE49-F238E27FC236}">
                <a16:creationId xmlns:a16="http://schemas.microsoft.com/office/drawing/2014/main" id="{49413C0B-8236-CA4A-DD00-985667C34D37}"/>
              </a:ext>
            </a:extLst>
          </p:cNvPr>
          <p:cNvPicPr/>
          <p:nvPr/>
        </p:nvPicPr>
        <p:blipFill>
          <a:blip r:embed="rId2" cstate="print"/>
          <a:stretch>
            <a:fillRect/>
          </a:stretch>
        </p:blipFill>
        <p:spPr>
          <a:xfrm>
            <a:off x="6344065" y="3525775"/>
            <a:ext cx="435185" cy="510356"/>
          </a:xfrm>
          <a:prstGeom prst="rect">
            <a:avLst/>
          </a:prstGeom>
        </p:spPr>
      </p:pic>
      <p:sp>
        <p:nvSpPr>
          <p:cNvPr id="9" name="TextBox 57">
            <a:extLst>
              <a:ext uri="{FF2B5EF4-FFF2-40B4-BE49-F238E27FC236}">
                <a16:creationId xmlns:a16="http://schemas.microsoft.com/office/drawing/2014/main" id="{0526B356-5E70-9BBD-E39E-C59022D936D5}"/>
              </a:ext>
            </a:extLst>
          </p:cNvPr>
          <p:cNvSpPr txBox="1"/>
          <p:nvPr/>
        </p:nvSpPr>
        <p:spPr>
          <a:xfrm>
            <a:off x="12762357" y="4381500"/>
            <a:ext cx="4230243" cy="2067233"/>
          </a:xfrm>
          <a:prstGeom prst="rect">
            <a:avLst/>
          </a:prstGeom>
          <a:noFill/>
        </p:spPr>
        <p:txBody>
          <a:bodyPr wrap="square" rtlCol="0">
            <a:spAutoFit/>
          </a:bodyPr>
          <a:lstStyle/>
          <a:p>
            <a:pPr lvl="0">
              <a:lnSpc>
                <a:spcPts val="2220"/>
              </a:lnSpc>
              <a:defRPr/>
            </a:pPr>
            <a:r>
              <a:rPr lang="es-E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La diversidad multicultural es una ventaja. Un equipo internacional proporciona respuestas mejores y más rápidas y mejora la competitividad de la empresa.</a:t>
            </a:r>
            <a:endParaRPr kumimoji="0" lang="fr-FR" sz="2400"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0" name="Rectangle 58">
            <a:extLst>
              <a:ext uri="{FF2B5EF4-FFF2-40B4-BE49-F238E27FC236}">
                <a16:creationId xmlns:a16="http://schemas.microsoft.com/office/drawing/2014/main" id="{57A4DE11-6DBD-D00A-3E1D-605EE186F6F6}"/>
              </a:ext>
            </a:extLst>
          </p:cNvPr>
          <p:cNvSpPr/>
          <p:nvPr/>
        </p:nvSpPr>
        <p:spPr>
          <a:xfrm>
            <a:off x="12706833" y="3428471"/>
            <a:ext cx="5040162" cy="46166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Co-construir</a:t>
            </a:r>
            <a:r>
              <a:rPr lang="es-E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el futuro y optimizando</a:t>
            </a:r>
            <a:endParaRPr kumimoji="0" lang="en-US" sz="24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1" name="object 2">
            <a:extLst>
              <a:ext uri="{FF2B5EF4-FFF2-40B4-BE49-F238E27FC236}">
                <a16:creationId xmlns:a16="http://schemas.microsoft.com/office/drawing/2014/main" id="{AD4F969A-85AE-A98D-87DE-D66181C2F1E0}"/>
              </a:ext>
            </a:extLst>
          </p:cNvPr>
          <p:cNvPicPr/>
          <p:nvPr/>
        </p:nvPicPr>
        <p:blipFill>
          <a:blip r:embed="rId2" cstate="print"/>
          <a:stretch>
            <a:fillRect/>
          </a:stretch>
        </p:blipFill>
        <p:spPr>
          <a:xfrm>
            <a:off x="12341400" y="3525775"/>
            <a:ext cx="438630" cy="572776"/>
          </a:xfrm>
          <a:prstGeom prst="rect">
            <a:avLst/>
          </a:prstGeom>
        </p:spPr>
      </p:pic>
    </p:spTree>
    <p:extLst>
      <p:ext uri="{BB962C8B-B14F-4D97-AF65-F5344CB8AC3E}">
        <p14:creationId xmlns:p14="http://schemas.microsoft.com/office/powerpoint/2010/main" val="2920862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FD79239-ADE2-4DC9-875C-DD0088D1160B}"/>
              </a:ext>
            </a:extLst>
          </p:cNvPr>
          <p:cNvSpPr txBox="1"/>
          <p:nvPr/>
        </p:nvSpPr>
        <p:spPr>
          <a:xfrm>
            <a:off x="1524000" y="1533585"/>
            <a:ext cx="2743200" cy="707886"/>
          </a:xfrm>
          <a:prstGeom prst="rect">
            <a:avLst/>
          </a:prstGeom>
          <a:noFill/>
        </p:spPr>
        <p:txBody>
          <a:bodyPr wrap="square" rtlCol="0">
            <a:spAutoFit/>
          </a:bodyPr>
          <a:lstStyle/>
          <a:p>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Índice</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 name="CuadroTexto 3">
            <a:extLst>
              <a:ext uri="{FF2B5EF4-FFF2-40B4-BE49-F238E27FC236}">
                <a16:creationId xmlns:a16="http://schemas.microsoft.com/office/drawing/2014/main" id="{C7C9F896-2DB9-4A46-BF95-8A9C26C19FE9}"/>
              </a:ext>
            </a:extLst>
          </p:cNvPr>
          <p:cNvSpPr txBox="1"/>
          <p:nvPr/>
        </p:nvSpPr>
        <p:spPr>
          <a:xfrm>
            <a:off x="1935320" y="2922671"/>
            <a:ext cx="3802710" cy="523220"/>
          </a:xfrm>
          <a:prstGeom prst="rect">
            <a:avLst/>
          </a:prstGeom>
          <a:noFill/>
        </p:spPr>
        <p:txBody>
          <a:bodyPr wrap="square" rtlCol="0">
            <a:spAutoFit/>
          </a:bodyPr>
          <a:lstStyle/>
          <a:p>
            <a:r>
              <a:rPr lang="en-U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Unidad 1 </a:t>
            </a:r>
            <a:r>
              <a:rPr lang="en-US" sz="28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Introducción</a:t>
            </a:r>
            <a:endParaRPr lang="en-U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CuadroTexto 4">
            <a:extLst>
              <a:ext uri="{FF2B5EF4-FFF2-40B4-BE49-F238E27FC236}">
                <a16:creationId xmlns:a16="http://schemas.microsoft.com/office/drawing/2014/main" id="{6383C766-C59A-4336-B14B-5E1B269C5395}"/>
              </a:ext>
            </a:extLst>
          </p:cNvPr>
          <p:cNvSpPr txBox="1"/>
          <p:nvPr/>
        </p:nvSpPr>
        <p:spPr>
          <a:xfrm>
            <a:off x="6859943" y="2851723"/>
            <a:ext cx="3579457" cy="523220"/>
          </a:xfrm>
          <a:prstGeom prst="rect">
            <a:avLst/>
          </a:prstGeom>
          <a:noFill/>
        </p:spPr>
        <p:txBody>
          <a:bodyPr wrap="square" rtlCol="0">
            <a:spAutoFit/>
          </a:bodyPr>
          <a:lstStyle/>
          <a:p>
            <a:r>
              <a:rPr lang="en-U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Unidad 2 </a:t>
            </a:r>
            <a:r>
              <a:rPr lang="en-US" sz="28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Comunicar</a:t>
            </a:r>
            <a:endParaRPr lang="en-U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7" name="CuadroTexto 6">
            <a:extLst>
              <a:ext uri="{FF2B5EF4-FFF2-40B4-BE49-F238E27FC236}">
                <a16:creationId xmlns:a16="http://schemas.microsoft.com/office/drawing/2014/main" id="{899353FE-8C02-491A-97E3-0F609EE7C293}"/>
              </a:ext>
            </a:extLst>
          </p:cNvPr>
          <p:cNvSpPr txBox="1"/>
          <p:nvPr/>
        </p:nvSpPr>
        <p:spPr>
          <a:xfrm>
            <a:off x="1930782" y="3477506"/>
            <a:ext cx="3345873" cy="1938992"/>
          </a:xfrm>
          <a:prstGeom prst="rect">
            <a:avLst/>
          </a:prstGeom>
          <a:noFill/>
        </p:spPr>
        <p:txBody>
          <a:bodyPr wrap="square" rtlCol="0">
            <a:spAutoFit/>
          </a:bodyPr>
          <a:lstStyle/>
          <a:p>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1.1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Introducción</a:t>
            </a:r>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1.2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Objetivos</a:t>
            </a:r>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1.3 Metas</a:t>
            </a:r>
          </a:p>
          <a:p>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5" name="object 2">
            <a:extLst>
              <a:ext uri="{FF2B5EF4-FFF2-40B4-BE49-F238E27FC236}">
                <a16:creationId xmlns:a16="http://schemas.microsoft.com/office/drawing/2014/main" id="{0351A207-7EF1-46BA-953B-CECF6A0A5CE6}"/>
              </a:ext>
            </a:extLst>
          </p:cNvPr>
          <p:cNvPicPr/>
          <p:nvPr/>
        </p:nvPicPr>
        <p:blipFill>
          <a:blip r:embed="rId2" cstate="print"/>
          <a:stretch>
            <a:fillRect/>
          </a:stretch>
        </p:blipFill>
        <p:spPr>
          <a:xfrm>
            <a:off x="1199899" y="2919063"/>
            <a:ext cx="435185" cy="510356"/>
          </a:xfrm>
          <a:prstGeom prst="rect">
            <a:avLst/>
          </a:prstGeom>
        </p:spPr>
      </p:pic>
      <p:pic>
        <p:nvPicPr>
          <p:cNvPr id="16" name="object 2">
            <a:extLst>
              <a:ext uri="{FF2B5EF4-FFF2-40B4-BE49-F238E27FC236}">
                <a16:creationId xmlns:a16="http://schemas.microsoft.com/office/drawing/2014/main" id="{621B329D-F6F5-4D0C-ADF3-EF47DC304EEA}"/>
              </a:ext>
            </a:extLst>
          </p:cNvPr>
          <p:cNvPicPr/>
          <p:nvPr/>
        </p:nvPicPr>
        <p:blipFill>
          <a:blip r:embed="rId2" cstate="print"/>
          <a:stretch>
            <a:fillRect/>
          </a:stretch>
        </p:blipFill>
        <p:spPr>
          <a:xfrm>
            <a:off x="6239478" y="2895446"/>
            <a:ext cx="435185" cy="510356"/>
          </a:xfrm>
          <a:prstGeom prst="rect">
            <a:avLst/>
          </a:prstGeom>
        </p:spPr>
      </p:pic>
      <p:sp>
        <p:nvSpPr>
          <p:cNvPr id="18" name="CuadroTexto 17">
            <a:extLst>
              <a:ext uri="{FF2B5EF4-FFF2-40B4-BE49-F238E27FC236}">
                <a16:creationId xmlns:a16="http://schemas.microsoft.com/office/drawing/2014/main" id="{F3D6F67C-11DB-7F03-2A11-BF445163F9F6}"/>
              </a:ext>
            </a:extLst>
          </p:cNvPr>
          <p:cNvSpPr txBox="1"/>
          <p:nvPr/>
        </p:nvSpPr>
        <p:spPr>
          <a:xfrm>
            <a:off x="6872983" y="3439638"/>
            <a:ext cx="4592340" cy="1938992"/>
          </a:xfrm>
          <a:prstGeom prst="rect">
            <a:avLst/>
          </a:prstGeom>
          <a:noFill/>
        </p:spPr>
        <p:txBody>
          <a:bodyPr wrap="square" rtlCol="0">
            <a:spAutoFit/>
          </a:bodyPr>
          <a:lstStyle/>
          <a:p>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2.1 Saber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escuchar</a:t>
            </a:r>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2.2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Cuidar</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su</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expresión</a:t>
            </a:r>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it-IT" sz="2400" dirty="0">
                <a:latin typeface="Microsoft Sans Serif" panose="020B0604020202020204" pitchFamily="34" charset="0"/>
                <a:ea typeface="Microsoft Sans Serif" panose="020B0604020202020204" pitchFamily="34" charset="0"/>
                <a:cs typeface="Microsoft Sans Serif" panose="020B0604020202020204" pitchFamily="34" charset="0"/>
              </a:rPr>
              <a:t>2.3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Controlar</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las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emociones</a:t>
            </a:r>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1" name="CuadroTexto 20">
            <a:extLst>
              <a:ext uri="{FF2B5EF4-FFF2-40B4-BE49-F238E27FC236}">
                <a16:creationId xmlns:a16="http://schemas.microsoft.com/office/drawing/2014/main" id="{F55AED91-6BB3-390F-EEC2-00D8479C7708}"/>
              </a:ext>
            </a:extLst>
          </p:cNvPr>
          <p:cNvSpPr txBox="1"/>
          <p:nvPr/>
        </p:nvSpPr>
        <p:spPr>
          <a:xfrm>
            <a:off x="12003278" y="2837489"/>
            <a:ext cx="5466116" cy="523220"/>
          </a:xfrm>
          <a:prstGeom prst="rect">
            <a:avLst/>
          </a:prstGeom>
          <a:noFill/>
        </p:spPr>
        <p:txBody>
          <a:bodyPr wrap="square" rtlCol="0">
            <a:spAutoFit/>
          </a:bodyPr>
          <a:lstStyle/>
          <a:p>
            <a:r>
              <a:rPr lang="es-E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Unidad 3 Gestión a distancia</a:t>
            </a:r>
            <a:endParaRPr lang="en-U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22" name="object 2">
            <a:extLst>
              <a:ext uri="{FF2B5EF4-FFF2-40B4-BE49-F238E27FC236}">
                <a16:creationId xmlns:a16="http://schemas.microsoft.com/office/drawing/2014/main" id="{3D263EC9-B095-981F-DE9B-C3EA82565089}"/>
              </a:ext>
            </a:extLst>
          </p:cNvPr>
          <p:cNvPicPr/>
          <p:nvPr/>
        </p:nvPicPr>
        <p:blipFill>
          <a:blip r:embed="rId2" cstate="print"/>
          <a:stretch>
            <a:fillRect/>
          </a:stretch>
        </p:blipFill>
        <p:spPr>
          <a:xfrm>
            <a:off x="11561313" y="2877152"/>
            <a:ext cx="435185" cy="510356"/>
          </a:xfrm>
          <a:prstGeom prst="rect">
            <a:avLst/>
          </a:prstGeom>
        </p:spPr>
      </p:pic>
      <p:sp>
        <p:nvSpPr>
          <p:cNvPr id="23" name="CuadroTexto 22">
            <a:extLst>
              <a:ext uri="{FF2B5EF4-FFF2-40B4-BE49-F238E27FC236}">
                <a16:creationId xmlns:a16="http://schemas.microsoft.com/office/drawing/2014/main" id="{EC9468E9-CD30-2F03-B556-BA1E6872F236}"/>
              </a:ext>
            </a:extLst>
          </p:cNvPr>
          <p:cNvSpPr txBox="1"/>
          <p:nvPr/>
        </p:nvSpPr>
        <p:spPr>
          <a:xfrm>
            <a:off x="12032161" y="3399723"/>
            <a:ext cx="6309759" cy="2308324"/>
          </a:xfrm>
          <a:prstGeom prst="rect">
            <a:avLst/>
          </a:prstGeom>
          <a:noFill/>
        </p:spPr>
        <p:txBody>
          <a:bodyPr wrap="square" rtlCol="0">
            <a:spAutoFit/>
          </a:bodyPr>
          <a:lstStyle/>
          <a:p>
            <a:r>
              <a:rPr lang="it-IT" sz="2400" dirty="0">
                <a:latin typeface="Microsoft Sans Serif" panose="020B0604020202020204" pitchFamily="34" charset="0"/>
                <a:ea typeface="Microsoft Sans Serif" panose="020B0604020202020204" pitchFamily="34" charset="0"/>
                <a:cs typeface="Microsoft Sans Serif" panose="020B0604020202020204" pitchFamily="34" charset="0"/>
              </a:rPr>
              <a:t>3.1 </a:t>
            </a:r>
            <a:r>
              <a:rPr 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Establecer las normas definir las funciones</a:t>
            </a:r>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it-IT" sz="2400" dirty="0">
                <a:latin typeface="Microsoft Sans Serif" panose="020B0604020202020204" pitchFamily="34" charset="0"/>
                <a:ea typeface="Microsoft Sans Serif" panose="020B0604020202020204" pitchFamily="34" charset="0"/>
                <a:cs typeface="Microsoft Sans Serif" panose="020B0604020202020204" pitchFamily="34" charset="0"/>
              </a:rPr>
              <a:t>3.2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Utilizar</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herramientas</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adaptadas</a:t>
            </a:r>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3.3 </a:t>
            </a:r>
            <a:r>
              <a:rPr 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Mantener el espíritu de equipo</a:t>
            </a:r>
            <a:endPar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6" name="CuadroTexto 25">
            <a:extLst>
              <a:ext uri="{FF2B5EF4-FFF2-40B4-BE49-F238E27FC236}">
                <a16:creationId xmlns:a16="http://schemas.microsoft.com/office/drawing/2014/main" id="{ECCD748E-8591-99B1-4D78-7B663A659DBB}"/>
              </a:ext>
            </a:extLst>
          </p:cNvPr>
          <p:cNvSpPr txBox="1"/>
          <p:nvPr/>
        </p:nvSpPr>
        <p:spPr>
          <a:xfrm>
            <a:off x="1930780" y="5149847"/>
            <a:ext cx="3022219" cy="523220"/>
          </a:xfrm>
          <a:prstGeom prst="rect">
            <a:avLst/>
          </a:prstGeom>
          <a:noFill/>
        </p:spPr>
        <p:txBody>
          <a:bodyPr wrap="square" rtlCol="0">
            <a:spAutoFit/>
          </a:bodyPr>
          <a:lstStyle/>
          <a:p>
            <a:r>
              <a:rPr lang="en-U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Unidad 4 </a:t>
            </a:r>
            <a:r>
              <a:rPr lang="en-US" sz="28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Motivar</a:t>
            </a:r>
            <a:endParaRPr lang="en-U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7" name="CuadroTexto 26">
            <a:extLst>
              <a:ext uri="{FF2B5EF4-FFF2-40B4-BE49-F238E27FC236}">
                <a16:creationId xmlns:a16="http://schemas.microsoft.com/office/drawing/2014/main" id="{0C0A054E-8F5B-33CA-0ACC-1E47492448DF}"/>
              </a:ext>
            </a:extLst>
          </p:cNvPr>
          <p:cNvSpPr txBox="1"/>
          <p:nvPr/>
        </p:nvSpPr>
        <p:spPr>
          <a:xfrm>
            <a:off x="6876343" y="5109768"/>
            <a:ext cx="3426975" cy="954107"/>
          </a:xfrm>
          <a:prstGeom prst="rect">
            <a:avLst/>
          </a:prstGeom>
          <a:noFill/>
        </p:spPr>
        <p:txBody>
          <a:bodyPr wrap="square" rtlCol="0">
            <a:spAutoFit/>
          </a:bodyPr>
          <a:lstStyle/>
          <a:p>
            <a:r>
              <a:rPr lang="es-E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Unidad 5 Tener una doble perspectiva</a:t>
            </a:r>
            <a:endParaRPr lang="en-U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8" name="CuadroTexto 27">
            <a:extLst>
              <a:ext uri="{FF2B5EF4-FFF2-40B4-BE49-F238E27FC236}">
                <a16:creationId xmlns:a16="http://schemas.microsoft.com/office/drawing/2014/main" id="{A8116CE2-6805-1AB1-7DFA-15D6E7F73433}"/>
              </a:ext>
            </a:extLst>
          </p:cNvPr>
          <p:cNvSpPr txBox="1"/>
          <p:nvPr/>
        </p:nvSpPr>
        <p:spPr>
          <a:xfrm>
            <a:off x="1600200" y="5680792"/>
            <a:ext cx="5460619" cy="2308324"/>
          </a:xfrm>
          <a:prstGeom prst="rect">
            <a:avLst/>
          </a:prstGeom>
          <a:noFill/>
        </p:spPr>
        <p:txBody>
          <a:bodyPr wrap="square" rtlCol="0">
            <a:spAutoFit/>
          </a:bodyPr>
          <a:lstStyle/>
          <a:p>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4.1 El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enfoque</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multicultural</a:t>
            </a:r>
          </a:p>
          <a:p>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4.2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Autonomía</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y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confianza</a:t>
            </a:r>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4.3 </a:t>
            </a:r>
            <a:r>
              <a:rPr 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Los factores clave de la</a:t>
            </a:r>
            <a:br>
              <a:rPr 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br>
            <a:r>
              <a:rPr 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motivación</a:t>
            </a:r>
            <a:endPar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29" name="object 2">
            <a:extLst>
              <a:ext uri="{FF2B5EF4-FFF2-40B4-BE49-F238E27FC236}">
                <a16:creationId xmlns:a16="http://schemas.microsoft.com/office/drawing/2014/main" id="{11A7105C-CEA3-C4E0-2469-1A3954BADE37}"/>
              </a:ext>
            </a:extLst>
          </p:cNvPr>
          <p:cNvPicPr/>
          <p:nvPr/>
        </p:nvPicPr>
        <p:blipFill>
          <a:blip r:embed="rId2" cstate="print"/>
          <a:stretch>
            <a:fillRect/>
          </a:stretch>
        </p:blipFill>
        <p:spPr>
          <a:xfrm>
            <a:off x="1199899" y="5137936"/>
            <a:ext cx="435185" cy="510356"/>
          </a:xfrm>
          <a:prstGeom prst="rect">
            <a:avLst/>
          </a:prstGeom>
        </p:spPr>
      </p:pic>
      <p:pic>
        <p:nvPicPr>
          <p:cNvPr id="30" name="object 2">
            <a:extLst>
              <a:ext uri="{FF2B5EF4-FFF2-40B4-BE49-F238E27FC236}">
                <a16:creationId xmlns:a16="http://schemas.microsoft.com/office/drawing/2014/main" id="{883FE5FE-B289-128C-9CD8-36DFDFA5DA47}"/>
              </a:ext>
            </a:extLst>
          </p:cNvPr>
          <p:cNvPicPr/>
          <p:nvPr/>
        </p:nvPicPr>
        <p:blipFill>
          <a:blip r:embed="rId2" cstate="print"/>
          <a:stretch>
            <a:fillRect/>
          </a:stretch>
        </p:blipFill>
        <p:spPr>
          <a:xfrm>
            <a:off x="6242415" y="5150171"/>
            <a:ext cx="435185" cy="510356"/>
          </a:xfrm>
          <a:prstGeom prst="rect">
            <a:avLst/>
          </a:prstGeom>
        </p:spPr>
      </p:pic>
      <p:sp>
        <p:nvSpPr>
          <p:cNvPr id="33" name="CuadroTexto 32">
            <a:extLst>
              <a:ext uri="{FF2B5EF4-FFF2-40B4-BE49-F238E27FC236}">
                <a16:creationId xmlns:a16="http://schemas.microsoft.com/office/drawing/2014/main" id="{69B12FA5-AE61-4DA5-4550-AFD82F2B0C7F}"/>
              </a:ext>
            </a:extLst>
          </p:cNvPr>
          <p:cNvSpPr txBox="1"/>
          <p:nvPr/>
        </p:nvSpPr>
        <p:spPr>
          <a:xfrm>
            <a:off x="6876342" y="6075376"/>
            <a:ext cx="4325059" cy="2677656"/>
          </a:xfrm>
          <a:prstGeom prst="rect">
            <a:avLst/>
          </a:prstGeom>
          <a:noFill/>
        </p:spPr>
        <p:txBody>
          <a:bodyPr wrap="square" rtlCol="0">
            <a:spAutoFit/>
          </a:bodyPr>
          <a:lstStyle/>
          <a:p>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5.1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Otro</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enfoque</a:t>
            </a:r>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it-IT" sz="2400" dirty="0">
                <a:latin typeface="Microsoft Sans Serif" panose="020B0604020202020204" pitchFamily="34" charset="0"/>
                <a:ea typeface="Microsoft Sans Serif" panose="020B0604020202020204" pitchFamily="34" charset="0"/>
                <a:cs typeface="Microsoft Sans Serif" panose="020B0604020202020204" pitchFamily="34" charset="0"/>
              </a:rPr>
              <a:t>5.2 </a:t>
            </a:r>
            <a:r>
              <a:rPr lang="fr-FR" sz="2400" dirty="0" err="1">
                <a:latin typeface="Microsoft Sans Serif" panose="020B0604020202020204" pitchFamily="34" charset="0"/>
                <a:ea typeface="Microsoft Sans Serif" panose="020B0604020202020204" pitchFamily="34" charset="0"/>
                <a:cs typeface="Microsoft Sans Serif" panose="020B0604020202020204" pitchFamily="34" charset="0"/>
              </a:rPr>
              <a:t>Equipo</a:t>
            </a:r>
            <a: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fr-FR" sz="2400" dirty="0" err="1">
                <a:latin typeface="Microsoft Sans Serif" panose="020B0604020202020204" pitchFamily="34" charset="0"/>
                <a:ea typeface="Microsoft Sans Serif" panose="020B0604020202020204" pitchFamily="34" charset="0"/>
                <a:cs typeface="Microsoft Sans Serif" panose="020B0604020202020204" pitchFamily="34" charset="0"/>
              </a:rPr>
              <a:t>internacional</a:t>
            </a:r>
            <a: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t> y </a:t>
            </a:r>
            <a:r>
              <a:rPr lang="fr-FR" sz="2400" dirty="0" err="1">
                <a:latin typeface="Microsoft Sans Serif" panose="020B0604020202020204" pitchFamily="34" charset="0"/>
                <a:ea typeface="Microsoft Sans Serif" panose="020B0604020202020204" pitchFamily="34" charset="0"/>
                <a:cs typeface="Microsoft Sans Serif" panose="020B0604020202020204" pitchFamily="34" charset="0"/>
              </a:rPr>
              <a:t>multicultura</a:t>
            </a:r>
            <a:endPar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5.3 </a:t>
            </a:r>
            <a:r>
              <a:rPr lang="es-E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Co-construir</a:t>
            </a:r>
            <a:r>
              <a:rPr lang="es-ES" sz="2400" dirty="0">
                <a:latin typeface="Microsoft Sans Serif" panose="020B0604020202020204" pitchFamily="34" charset="0"/>
                <a:ea typeface="Microsoft Sans Serif" panose="020B0604020202020204" pitchFamily="34" charset="0"/>
                <a:cs typeface="Microsoft Sans Serif" panose="020B0604020202020204" pitchFamily="34" charset="0"/>
              </a:rPr>
              <a:t> el futuro y optimizar</a:t>
            </a:r>
            <a:endPar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6" name="CuadroTexto 35">
            <a:extLst>
              <a:ext uri="{FF2B5EF4-FFF2-40B4-BE49-F238E27FC236}">
                <a16:creationId xmlns:a16="http://schemas.microsoft.com/office/drawing/2014/main" id="{6EF9AD57-FDF8-80EA-244F-BA7BBCD03DAC}"/>
              </a:ext>
            </a:extLst>
          </p:cNvPr>
          <p:cNvSpPr txBox="1"/>
          <p:nvPr/>
        </p:nvSpPr>
        <p:spPr>
          <a:xfrm>
            <a:off x="11963400" y="5242349"/>
            <a:ext cx="5486400" cy="523220"/>
          </a:xfrm>
          <a:prstGeom prst="rect">
            <a:avLst/>
          </a:prstGeom>
          <a:noFill/>
        </p:spPr>
        <p:txBody>
          <a:bodyPr wrap="square" rtlCol="0">
            <a:spAutoFit/>
          </a:bodyPr>
          <a:lstStyle/>
          <a:p>
            <a:r>
              <a:rPr lang="en-U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Unidad 6 </a:t>
            </a:r>
            <a:r>
              <a:rPr lang="en-US" sz="28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Buenas</a:t>
            </a:r>
            <a:r>
              <a:rPr lang="en-U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prácticas</a:t>
            </a:r>
            <a:endParaRPr lang="en-US" sz="28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37" name="object 2">
            <a:extLst>
              <a:ext uri="{FF2B5EF4-FFF2-40B4-BE49-F238E27FC236}">
                <a16:creationId xmlns:a16="http://schemas.microsoft.com/office/drawing/2014/main" id="{F4667D44-CC6E-C7BD-1391-C3C53E9B546C}"/>
              </a:ext>
            </a:extLst>
          </p:cNvPr>
          <p:cNvPicPr/>
          <p:nvPr/>
        </p:nvPicPr>
        <p:blipFill>
          <a:blip r:embed="rId2" cstate="print"/>
          <a:stretch>
            <a:fillRect/>
          </a:stretch>
        </p:blipFill>
        <p:spPr>
          <a:xfrm>
            <a:off x="11379648" y="5170436"/>
            <a:ext cx="435185" cy="510356"/>
          </a:xfrm>
          <a:prstGeom prst="rect">
            <a:avLst/>
          </a:prstGeom>
        </p:spPr>
      </p:pic>
      <p:sp>
        <p:nvSpPr>
          <p:cNvPr id="38" name="CuadroTexto 37">
            <a:extLst>
              <a:ext uri="{FF2B5EF4-FFF2-40B4-BE49-F238E27FC236}">
                <a16:creationId xmlns:a16="http://schemas.microsoft.com/office/drawing/2014/main" id="{0F302390-441F-5588-AF4B-E2EFB07B05B6}"/>
              </a:ext>
            </a:extLst>
          </p:cNvPr>
          <p:cNvSpPr txBox="1"/>
          <p:nvPr/>
        </p:nvSpPr>
        <p:spPr>
          <a:xfrm>
            <a:off x="11963400" y="5765569"/>
            <a:ext cx="5570039" cy="1938992"/>
          </a:xfrm>
          <a:prstGeom prst="rect">
            <a:avLst/>
          </a:prstGeom>
          <a:noFill/>
        </p:spPr>
        <p:txBody>
          <a:bodyPr wrap="square" rtlCol="0">
            <a:spAutoFit/>
          </a:bodyPr>
          <a:lstStyle/>
          <a:p>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6.1 El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reto</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intercultural</a:t>
            </a:r>
          </a:p>
          <a:p>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6.2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Medios</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y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métodos</a:t>
            </a:r>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6.3 La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dimensión</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dirty="0" err="1">
                <a:latin typeface="Microsoft Sans Serif" panose="020B0604020202020204" pitchFamily="34" charset="0"/>
                <a:ea typeface="Microsoft Sans Serif" panose="020B0604020202020204" pitchFamily="34" charset="0"/>
                <a:cs typeface="Microsoft Sans Serif" panose="020B0604020202020204" pitchFamily="34" charset="0"/>
              </a:rPr>
              <a:t>humana</a:t>
            </a:r>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343466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625E0BC-2C03-4133-9CEF-1FF5F8AB3A15}"/>
              </a:ext>
            </a:extLst>
          </p:cNvPr>
          <p:cNvSpPr txBox="1"/>
          <p:nvPr/>
        </p:nvSpPr>
        <p:spPr>
          <a:xfrm>
            <a:off x="1066800" y="509540"/>
            <a:ext cx="11430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Unidad 6: </a:t>
            </a:r>
            <a:r>
              <a:rPr kumimoji="0" lang="en-US" sz="4000" b="1" i="0" u="none" strike="noStrike" kern="1200" cap="none" spc="0" normalizeH="0" baseline="0" noProof="0" dirty="0" err="1">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Buenas</a:t>
            </a:r>
            <a:r>
              <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kumimoji="0" lang="en-US" sz="4000" b="1" i="0" u="none" strike="noStrike" kern="1200" cap="none" spc="0" normalizeH="0" baseline="0" noProof="0" dirty="0" err="1">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prácticas</a:t>
            </a:r>
            <a:endPar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2C042FF-D434-4A38-93CB-0832511D99F8}"/>
              </a:ext>
            </a:extLst>
          </p:cNvPr>
          <p:cNvSpPr txBox="1"/>
          <p:nvPr/>
        </p:nvSpPr>
        <p:spPr>
          <a:xfrm>
            <a:off x="1066800" y="1217426"/>
            <a:ext cx="100401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kumimoji="0" lang="en-US" sz="2800" b="1" i="0" u="none" strike="noStrike" kern="1200" cap="none" spc="0" normalizeH="0" baseline="0" noProof="0" dirty="0">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6</a:t>
            </a:r>
            <a:r>
              <a:rPr kumimoji="0" lang="en-US" sz="2800" b="1" i="0" u="none" strike="noStrike" kern="1200" cap="none" spc="0" normalizeH="0" baseline="0" noProof="0" dirty="0">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.1</a:t>
            </a:r>
            <a:r>
              <a:rPr kumimoji="0" lang="en-US" sz="2800" b="1" i="0" u="none" strike="noStrike" kern="1200" cap="none" spc="0" normalizeH="0" baseline="0" noProof="0" dirty="0">
                <a:ln>
                  <a:noFill/>
                </a:ln>
                <a:solidFill>
                  <a:srgbClr val="ECAAE3"/>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El </a:t>
            </a:r>
            <a:r>
              <a:rPr lang="en-US" sz="3200" dirty="0" err="1">
                <a:latin typeface="Microsoft Sans Serif" panose="020B0604020202020204" pitchFamily="34" charset="0"/>
                <a:ea typeface="Microsoft Sans Serif" panose="020B0604020202020204" pitchFamily="34" charset="0"/>
                <a:cs typeface="Microsoft Sans Serif" panose="020B0604020202020204" pitchFamily="34" charset="0"/>
              </a:rPr>
              <a:t>reto</a:t>
            </a:r>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 intercultural</a:t>
            </a:r>
            <a:endParaRPr kumimoji="0" lang="en-US" sz="3200" b="1"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544179" y="1834811"/>
            <a:ext cx="10210800" cy="7140416"/>
          </a:xfrm>
          <a:prstGeom prst="rect">
            <a:avLst/>
          </a:prstGeom>
          <a:noFill/>
        </p:spPr>
        <p:txBody>
          <a:bodyPr wrap="square" rtlCol="0">
            <a:spAutoFit/>
          </a:bodyPr>
          <a:lstStyle/>
          <a:p>
            <a:pPr marL="342900" marR="0" lvl="0" indent="-342900" defTabSz="914400" rtl="0" eaLnBrk="1" fontAlgn="auto" latinLnBrk="0" hangingPunct="1">
              <a:lnSpc>
                <a:spcPct val="100000"/>
              </a:lnSpc>
              <a:spcBef>
                <a:spcPts val="0"/>
              </a:spcBef>
              <a:spcAft>
                <a:spcPts val="0"/>
              </a:spcAft>
              <a:buClrTx/>
              <a:buSzTx/>
              <a:buFontTx/>
              <a:buChar char="-"/>
              <a:tabLst/>
              <a:defRPr/>
            </a:pP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La presencia internacional es una innegable fuente de riqueza, pero también implica afrontar ciertos retos interculturales importantes.</a:t>
            </a:r>
            <a:endPar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342900" marR="0" lvl="0" indent="-342900" defTabSz="914400" rtl="0" eaLnBrk="1" fontAlgn="auto" latinLnBrk="0" hangingPunct="1">
              <a:lnSpc>
                <a:spcPct val="100000"/>
              </a:lnSpc>
              <a:spcBef>
                <a:spcPts val="0"/>
              </a:spcBef>
              <a:spcAft>
                <a:spcPts val="0"/>
              </a:spcAft>
              <a:buClrTx/>
              <a:buSzTx/>
              <a:buFontTx/>
              <a:buChar char="-"/>
              <a:tabLst/>
              <a:defRPr/>
            </a:pPr>
            <a:r>
              <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Debe trazar un mapa de las diferentes culturas representadas en su equipo y en su empresa. Debe tomarse el tiempo necesario para descubrir las especificidades de estas diferentes culturas y debatirlas con las personas implicadas, y luego armonizar estas especificidades para establecer un marco de trabajo común, en el que todos puedan expresarse y ser tenidos en cuenta.</a:t>
            </a:r>
            <a:endPar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342900" marR="0" lvl="0" indent="-342900" defTabSz="914400" rtl="0" eaLnBrk="1" fontAlgn="auto" latinLnBrk="0" hangingPunct="1">
              <a:lnSpc>
                <a:spcPct val="100000"/>
              </a:lnSpc>
              <a:spcBef>
                <a:spcPts val="0"/>
              </a:spcBef>
              <a:spcAft>
                <a:spcPts val="0"/>
              </a:spcAft>
              <a:buClrTx/>
              <a:buSzTx/>
              <a:buFontTx/>
              <a:buChar char="-"/>
              <a:tabLst/>
              <a:defRPr/>
            </a:pP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El papel del directivo es preservar los intereses de la empresa y buscar un consenso sobre los distintos aspectos de una cultura. Un ejemplo es la puntualidad en las citas o reuniones. Los anglosajones son muy puntuales, mientras que los europeos del sur y los africanos son más flexibles en esta cuestión.</a:t>
            </a:r>
            <a:endParaRPr lang="fr-FR"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srgbClr val="323232"/>
              </a:solidFill>
              <a:effectLst/>
              <a:uLnTx/>
              <a:uFillTx/>
              <a:latin typeface="Alegreya"/>
              <a:ea typeface="+mn-ea"/>
              <a:cs typeface="+mn-cs"/>
            </a:endParaRPr>
          </a:p>
        </p:txBody>
      </p:sp>
      <p:graphicFrame>
        <p:nvGraphicFramePr>
          <p:cNvPr id="9" name="Diagrama 11">
            <a:extLst>
              <a:ext uri="{FF2B5EF4-FFF2-40B4-BE49-F238E27FC236}">
                <a16:creationId xmlns:a16="http://schemas.microsoft.com/office/drawing/2014/main" id="{1B4E81B3-7632-2271-412C-9F24767CAC84}"/>
              </a:ext>
            </a:extLst>
          </p:cNvPr>
          <p:cNvGraphicFramePr/>
          <p:nvPr>
            <p:extLst>
              <p:ext uri="{D42A27DB-BD31-4B8C-83A1-F6EECF244321}">
                <p14:modId xmlns:p14="http://schemas.microsoft.com/office/powerpoint/2010/main" val="230914368"/>
              </p:ext>
            </p:extLst>
          </p:nvPr>
        </p:nvGraphicFramePr>
        <p:xfrm>
          <a:off x="11811000" y="6210300"/>
          <a:ext cx="6112912" cy="236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Objet 3">
            <a:extLst>
              <a:ext uri="{FF2B5EF4-FFF2-40B4-BE49-F238E27FC236}">
                <a16:creationId xmlns:a16="http://schemas.microsoft.com/office/drawing/2014/main" id="{E1B4BD02-53BD-6626-B160-549A89296083}"/>
              </a:ext>
            </a:extLst>
          </p:cNvPr>
          <p:cNvGraphicFramePr>
            <a:graphicFrameLocks noChangeAspect="1"/>
          </p:cNvGraphicFramePr>
          <p:nvPr>
            <p:extLst>
              <p:ext uri="{D42A27DB-BD31-4B8C-83A1-F6EECF244321}">
                <p14:modId xmlns:p14="http://schemas.microsoft.com/office/powerpoint/2010/main" val="1765921513"/>
              </p:ext>
            </p:extLst>
          </p:nvPr>
        </p:nvGraphicFramePr>
        <p:xfrm>
          <a:off x="11106986" y="2383087"/>
          <a:ext cx="6127612" cy="3827213"/>
        </p:xfrm>
        <a:graphic>
          <a:graphicData uri="http://schemas.openxmlformats.org/presentationml/2006/ole">
            <mc:AlternateContent xmlns:mc="http://schemas.openxmlformats.org/markup-compatibility/2006">
              <mc:Choice xmlns:v="urn:schemas-microsoft-com:vml" Requires="v">
                <p:oleObj name="Bitmap Image" r:id="rId7" imgW="1911240" imgH="1193760" progId="PBrush">
                  <p:embed/>
                </p:oleObj>
              </mc:Choice>
              <mc:Fallback>
                <p:oleObj name="Bitmap Image" r:id="rId7" imgW="1911240" imgH="1193760" progId="PBrush">
                  <p:embed/>
                  <p:pic>
                    <p:nvPicPr>
                      <p:cNvPr id="4" name="Objet 3">
                        <a:extLst>
                          <a:ext uri="{FF2B5EF4-FFF2-40B4-BE49-F238E27FC236}">
                            <a16:creationId xmlns:a16="http://schemas.microsoft.com/office/drawing/2014/main" id="{E1B4BD02-53BD-6626-B160-549A89296083}"/>
                          </a:ext>
                        </a:extLst>
                      </p:cNvPr>
                      <p:cNvPicPr/>
                      <p:nvPr/>
                    </p:nvPicPr>
                    <p:blipFill>
                      <a:blip r:embed="rId8"/>
                      <a:stretch>
                        <a:fillRect/>
                      </a:stretch>
                    </p:blipFill>
                    <p:spPr>
                      <a:xfrm>
                        <a:off x="11106986" y="2383087"/>
                        <a:ext cx="6127612" cy="3827213"/>
                      </a:xfrm>
                      <a:prstGeom prst="rect">
                        <a:avLst/>
                      </a:prstGeom>
                    </p:spPr>
                  </p:pic>
                </p:oleObj>
              </mc:Fallback>
            </mc:AlternateContent>
          </a:graphicData>
        </a:graphic>
      </p:graphicFrame>
    </p:spTree>
    <p:extLst>
      <p:ext uri="{BB962C8B-B14F-4D97-AF65-F5344CB8AC3E}">
        <p14:creationId xmlns:p14="http://schemas.microsoft.com/office/powerpoint/2010/main" val="3958597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D8FD5F06-D112-7807-2E0D-B5439C85AB8F}"/>
              </a:ext>
            </a:extLst>
          </p:cNvPr>
          <p:cNvGraphicFramePr>
            <a:graphicFrameLocks noChangeAspect="1"/>
          </p:cNvGraphicFramePr>
          <p:nvPr>
            <p:extLst>
              <p:ext uri="{D42A27DB-BD31-4B8C-83A1-F6EECF244321}">
                <p14:modId xmlns:p14="http://schemas.microsoft.com/office/powerpoint/2010/main" val="2626251842"/>
              </p:ext>
            </p:extLst>
          </p:nvPr>
        </p:nvGraphicFramePr>
        <p:xfrm>
          <a:off x="11811000" y="2100038"/>
          <a:ext cx="5562600" cy="3786847"/>
        </p:xfrm>
        <a:graphic>
          <a:graphicData uri="http://schemas.openxmlformats.org/presentationml/2006/ole">
            <mc:AlternateContent xmlns:mc="http://schemas.openxmlformats.org/markup-compatibility/2006">
              <mc:Choice xmlns:v="urn:schemas-microsoft-com:vml" Requires="v">
                <p:oleObj name="Bitmap Image" r:id="rId2" imgW="1650960" imgH="1123920" progId="PBrush">
                  <p:embed/>
                </p:oleObj>
              </mc:Choice>
              <mc:Fallback>
                <p:oleObj name="Bitmap Image" r:id="rId2" imgW="1650960" imgH="1123920" progId="PBrush">
                  <p:embed/>
                  <p:pic>
                    <p:nvPicPr>
                      <p:cNvPr id="4" name="Objet 3">
                        <a:extLst>
                          <a:ext uri="{FF2B5EF4-FFF2-40B4-BE49-F238E27FC236}">
                            <a16:creationId xmlns:a16="http://schemas.microsoft.com/office/drawing/2014/main" id="{D8FD5F06-D112-7807-2E0D-B5439C85AB8F}"/>
                          </a:ext>
                        </a:extLst>
                      </p:cNvPr>
                      <p:cNvPicPr/>
                      <p:nvPr/>
                    </p:nvPicPr>
                    <p:blipFill>
                      <a:blip r:embed="rId3"/>
                      <a:stretch>
                        <a:fillRect/>
                      </a:stretch>
                    </p:blipFill>
                    <p:spPr>
                      <a:xfrm>
                        <a:off x="11811000" y="2100038"/>
                        <a:ext cx="5562600" cy="3786847"/>
                      </a:xfrm>
                      <a:prstGeom prst="rect">
                        <a:avLst/>
                      </a:prstGeom>
                    </p:spPr>
                  </p:pic>
                </p:oleObj>
              </mc:Fallback>
            </mc:AlternateContent>
          </a:graphicData>
        </a:graphic>
      </p:graphicFrame>
      <p:sp>
        <p:nvSpPr>
          <p:cNvPr id="2" name="CuadroTexto 1">
            <a:extLst>
              <a:ext uri="{FF2B5EF4-FFF2-40B4-BE49-F238E27FC236}">
                <a16:creationId xmlns:a16="http://schemas.microsoft.com/office/drawing/2014/main" id="{E625E0BC-2C03-4133-9CEF-1FF5F8AB3A15}"/>
              </a:ext>
            </a:extLst>
          </p:cNvPr>
          <p:cNvSpPr txBox="1"/>
          <p:nvPr/>
        </p:nvSpPr>
        <p:spPr>
          <a:xfrm>
            <a:off x="1055915" y="316329"/>
            <a:ext cx="11430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Unidad 6: </a:t>
            </a:r>
            <a:r>
              <a:rPr kumimoji="0" lang="en-US" sz="4000" b="1" i="0" u="none" strike="noStrike" kern="1200" cap="none" spc="0" normalizeH="0" baseline="0" noProof="0" dirty="0" err="1">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Buenas</a:t>
            </a:r>
            <a:r>
              <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kumimoji="0" lang="en-US" sz="4000" b="1" i="0" u="none" strike="noStrike" kern="1200" cap="none" spc="0" normalizeH="0" baseline="0" noProof="0" dirty="0" err="1">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prácticas</a:t>
            </a:r>
            <a:endPar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2C042FF-D434-4A38-93CB-0832511D99F8}"/>
              </a:ext>
            </a:extLst>
          </p:cNvPr>
          <p:cNvSpPr txBox="1"/>
          <p:nvPr/>
        </p:nvSpPr>
        <p:spPr>
          <a:xfrm>
            <a:off x="1055915" y="934778"/>
            <a:ext cx="100401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kumimoji="0" lang="en-US" sz="2800" b="1" i="0" u="none" strike="noStrike" kern="1200" cap="none" spc="0" normalizeH="0" baseline="0" noProof="0" dirty="0">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6.2</a:t>
            </a:r>
            <a:r>
              <a:rPr kumimoji="0" lang="en-US" sz="2800" b="1" i="0" u="none" strike="noStrike" kern="1200" cap="none" spc="0" normalizeH="0" baseline="0" noProof="0" dirty="0">
                <a:ln>
                  <a:noFill/>
                </a:ln>
                <a:solidFill>
                  <a:srgbClr val="ECAAE3"/>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a:t>
            </a:r>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3200" dirty="0" err="1">
                <a:latin typeface="Microsoft Sans Serif" panose="020B0604020202020204" pitchFamily="34" charset="0"/>
                <a:ea typeface="Microsoft Sans Serif" panose="020B0604020202020204" pitchFamily="34" charset="0"/>
                <a:cs typeface="Microsoft Sans Serif" panose="020B0604020202020204" pitchFamily="34" charset="0"/>
              </a:rPr>
              <a:t>Medios</a:t>
            </a:r>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 y </a:t>
            </a:r>
            <a:r>
              <a:rPr lang="en-US" sz="3200" dirty="0" err="1">
                <a:latin typeface="Microsoft Sans Serif" panose="020B0604020202020204" pitchFamily="34" charset="0"/>
                <a:ea typeface="Microsoft Sans Serif" panose="020B0604020202020204" pitchFamily="34" charset="0"/>
                <a:cs typeface="Microsoft Sans Serif" panose="020B0604020202020204" pitchFamily="34" charset="0"/>
              </a:rPr>
              <a:t>métodos</a:t>
            </a:r>
            <a:endParaRPr kumimoji="0" lang="en-US" sz="3200" b="1"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609600" y="2529127"/>
            <a:ext cx="10281557" cy="6063198"/>
          </a:xfrm>
          <a:prstGeom prst="rect">
            <a:avLst/>
          </a:prstGeom>
          <a:noFill/>
        </p:spPr>
        <p:txBody>
          <a:bodyPr wrap="square" rtlCol="0">
            <a:spAutoFit/>
          </a:bodyPr>
          <a:lstStyle/>
          <a:p>
            <a:pPr marL="342900" marR="0" lvl="0" indent="-342900" defTabSz="914400" rtl="0" eaLnBrk="1" fontAlgn="auto" latinLnBrk="0" hangingPunct="1">
              <a:lnSpc>
                <a:spcPct val="100000"/>
              </a:lnSpc>
              <a:spcBef>
                <a:spcPts val="0"/>
              </a:spcBef>
              <a:spcAft>
                <a:spcPts val="0"/>
              </a:spcAft>
              <a:buClrTx/>
              <a:buSzTx/>
              <a:buFontTx/>
              <a:buChar char="-"/>
              <a:tabLst/>
              <a:defRPr/>
            </a:pP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Los medios y métodos que se pongan en marcha son determinantes para gestionar los equipos y favorecer el buen fin de los proyectos. Así pues, es necesario :</a:t>
            </a:r>
            <a:b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br>
            <a:endPar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marR="0" lvl="0" indent="-457200"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Tomarse el tiempo necesario para definir claramente los objetivos cualitativos y cuantitativos individuales y colectivos;</a:t>
            </a:r>
            <a:endPar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marR="0" lvl="0" indent="-457200"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Establecer el marco de trabajo y registrarlo en un documento accesible a todos en todo momento;</a:t>
            </a:r>
            <a:endPar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indent="-457200">
              <a:buFont typeface="Courier New" panose="02070309020205020404" pitchFamily="49" charset="0"/>
              <a:buChar char="o"/>
              <a:defRPr/>
            </a:pP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Determinar el alcance del trabajo y distribuirlo en función de las competencias.</a:t>
            </a:r>
            <a:endPar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R="0" lvl="0" algn="just" defTabSz="914400" rtl="0" eaLnBrk="1" fontAlgn="auto" latinLnBrk="0" hangingPunct="1">
              <a:lnSpc>
                <a:spcPct val="100000"/>
              </a:lnSpc>
              <a:spcBef>
                <a:spcPts val="0"/>
              </a:spcBef>
              <a:spcAft>
                <a:spcPts val="0"/>
              </a:spcAft>
              <a:buClrTx/>
              <a:buSzTx/>
              <a:tabLst/>
              <a:defRPr/>
            </a:pPr>
            <a:br>
              <a:rPr kumimoji="0" lang="fr-FR" sz="2800" b="0" i="0" u="none" strike="noStrike" kern="1200" cap="none" spc="0" normalizeH="0" baseline="0" noProof="0" dirty="0">
                <a:ln>
                  <a:noFill/>
                </a:ln>
                <a:solidFill>
                  <a:srgbClr val="323232"/>
                </a:solidFill>
                <a:effectLst/>
                <a:uLnTx/>
                <a:uFillTx/>
                <a:latin typeface="Alegreya"/>
                <a:ea typeface="+mn-ea"/>
                <a:cs typeface="+mn-cs"/>
              </a:rPr>
            </a:br>
            <a:endParaRPr kumimoji="0" lang="fr-FR" sz="2800" b="0" i="0" u="none" strike="noStrike" kern="1200" cap="none" spc="0" normalizeH="0" baseline="0" noProof="0" dirty="0">
              <a:ln>
                <a:noFill/>
              </a:ln>
              <a:solidFill>
                <a:srgbClr val="323232"/>
              </a:solidFill>
              <a:effectLst/>
              <a:uLnTx/>
              <a:uFillTx/>
              <a:latin typeface="Alegreya"/>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fr-FR" sz="24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963252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D8FD5F06-D112-7807-2E0D-B5439C85AB8F}"/>
              </a:ext>
            </a:extLst>
          </p:cNvPr>
          <p:cNvGraphicFramePr>
            <a:graphicFrameLocks noChangeAspect="1"/>
          </p:cNvGraphicFramePr>
          <p:nvPr/>
        </p:nvGraphicFramePr>
        <p:xfrm>
          <a:off x="11811000" y="2100038"/>
          <a:ext cx="5562600" cy="3786847"/>
        </p:xfrm>
        <a:graphic>
          <a:graphicData uri="http://schemas.openxmlformats.org/presentationml/2006/ole">
            <mc:AlternateContent xmlns:mc="http://schemas.openxmlformats.org/markup-compatibility/2006">
              <mc:Choice xmlns:v="urn:schemas-microsoft-com:vml" Requires="v">
                <p:oleObj name="Bitmap Image" r:id="rId2" imgW="1650960" imgH="1123920" progId="PBrush">
                  <p:embed/>
                </p:oleObj>
              </mc:Choice>
              <mc:Fallback>
                <p:oleObj name="Bitmap Image" r:id="rId2" imgW="1650960" imgH="1123920" progId="PBrush">
                  <p:embed/>
                  <p:pic>
                    <p:nvPicPr>
                      <p:cNvPr id="4" name="Objet 3">
                        <a:extLst>
                          <a:ext uri="{FF2B5EF4-FFF2-40B4-BE49-F238E27FC236}">
                            <a16:creationId xmlns:a16="http://schemas.microsoft.com/office/drawing/2014/main" id="{D8FD5F06-D112-7807-2E0D-B5439C85AB8F}"/>
                          </a:ext>
                        </a:extLst>
                      </p:cNvPr>
                      <p:cNvPicPr/>
                      <p:nvPr/>
                    </p:nvPicPr>
                    <p:blipFill>
                      <a:blip r:embed="rId3"/>
                      <a:stretch>
                        <a:fillRect/>
                      </a:stretch>
                    </p:blipFill>
                    <p:spPr>
                      <a:xfrm>
                        <a:off x="11811000" y="2100038"/>
                        <a:ext cx="5562600" cy="3786847"/>
                      </a:xfrm>
                      <a:prstGeom prst="rect">
                        <a:avLst/>
                      </a:prstGeom>
                    </p:spPr>
                  </p:pic>
                </p:oleObj>
              </mc:Fallback>
            </mc:AlternateContent>
          </a:graphicData>
        </a:graphic>
      </p:graphicFrame>
      <p:sp>
        <p:nvSpPr>
          <p:cNvPr id="2" name="CuadroTexto 1">
            <a:extLst>
              <a:ext uri="{FF2B5EF4-FFF2-40B4-BE49-F238E27FC236}">
                <a16:creationId xmlns:a16="http://schemas.microsoft.com/office/drawing/2014/main" id="{E625E0BC-2C03-4133-9CEF-1FF5F8AB3A15}"/>
              </a:ext>
            </a:extLst>
          </p:cNvPr>
          <p:cNvSpPr txBox="1"/>
          <p:nvPr/>
        </p:nvSpPr>
        <p:spPr>
          <a:xfrm>
            <a:off x="1055915" y="316329"/>
            <a:ext cx="11430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Unidad 6: </a:t>
            </a:r>
            <a:r>
              <a:rPr kumimoji="0" lang="en-US" sz="4000" b="1" i="0" u="none" strike="noStrike" kern="1200" cap="none" spc="0" normalizeH="0" baseline="0" noProof="0" dirty="0" err="1">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Buenas</a:t>
            </a:r>
            <a:r>
              <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kumimoji="0" lang="en-US" sz="4000" b="1" i="0" u="none" strike="noStrike" kern="1200" cap="none" spc="0" normalizeH="0" baseline="0" noProof="0" dirty="0" err="1">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prácticas</a:t>
            </a:r>
            <a:endPar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2C042FF-D434-4A38-93CB-0832511D99F8}"/>
              </a:ext>
            </a:extLst>
          </p:cNvPr>
          <p:cNvSpPr txBox="1"/>
          <p:nvPr/>
        </p:nvSpPr>
        <p:spPr>
          <a:xfrm>
            <a:off x="1055915" y="934778"/>
            <a:ext cx="100401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kumimoji="0" lang="en-US" sz="2800" b="1" i="0" u="none" strike="noStrike" kern="1200" cap="none" spc="0" normalizeH="0" baseline="0" noProof="0" dirty="0">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6.2</a:t>
            </a:r>
            <a:r>
              <a:rPr kumimoji="0" lang="en-US" sz="2800" b="1" i="0" u="none" strike="noStrike" kern="1200" cap="none" spc="0" normalizeH="0" baseline="0" noProof="0" dirty="0">
                <a:ln>
                  <a:noFill/>
                </a:ln>
                <a:solidFill>
                  <a:srgbClr val="ECAAE3"/>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a:t>
            </a:r>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3200" dirty="0" err="1">
                <a:latin typeface="Microsoft Sans Serif" panose="020B0604020202020204" pitchFamily="34" charset="0"/>
                <a:ea typeface="Microsoft Sans Serif" panose="020B0604020202020204" pitchFamily="34" charset="0"/>
                <a:cs typeface="Microsoft Sans Serif" panose="020B0604020202020204" pitchFamily="34" charset="0"/>
              </a:rPr>
              <a:t>Medios</a:t>
            </a:r>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 y </a:t>
            </a:r>
            <a:r>
              <a:rPr lang="en-US" sz="3200" dirty="0" err="1">
                <a:latin typeface="Microsoft Sans Serif" panose="020B0604020202020204" pitchFamily="34" charset="0"/>
                <a:ea typeface="Microsoft Sans Serif" panose="020B0604020202020204" pitchFamily="34" charset="0"/>
                <a:cs typeface="Microsoft Sans Serif" panose="020B0604020202020204" pitchFamily="34" charset="0"/>
              </a:rPr>
              <a:t>métodos</a:t>
            </a:r>
            <a:endParaRPr kumimoji="0" lang="en-US" sz="3200" b="1"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533399" y="3212325"/>
            <a:ext cx="10433957" cy="4832092"/>
          </a:xfrm>
          <a:prstGeom prst="rect">
            <a:avLst/>
          </a:prstGeom>
          <a:noFill/>
        </p:spPr>
        <p:txBody>
          <a:bodyPr wrap="square" rtlCol="0">
            <a:spAutoFit/>
          </a:bodyPr>
          <a:lstStyle/>
          <a:p>
            <a:pPr marL="457200" marR="0" lvl="0" indent="-457200"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Coordinar las distintas tareas, establecer un calendario para alcanzar un objetivo común;</a:t>
            </a:r>
            <a:endPar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marR="0" lvl="0" indent="-457200"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Compartir una hoja de ruta y definir los pasos intermedios para alcanzarla;</a:t>
            </a:r>
            <a:endPar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marR="0" lvl="0" indent="-457200"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Establecer herramientas de colaboración, programas de traducción, promover una buena organización del trabajo y el espíritu de equipo;</a:t>
            </a:r>
            <a:endPar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marR="0" lvl="0" indent="-457200"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Comunicarse, establecer la frecuencia de las reuniones, compartir los documentos de trabajo comunes implicando a todos en la preparación de la reunión;</a:t>
            </a:r>
            <a:endPar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marR="0" lvl="0" indent="-457200"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Gestionar</a:t>
            </a:r>
            <a:r>
              <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tanto lo individual </a:t>
            </a:r>
            <a:r>
              <a:rPr lang="en-U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como</a:t>
            </a:r>
            <a:r>
              <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lo </a:t>
            </a:r>
            <a:r>
              <a:rPr lang="en-U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colectivo</a:t>
            </a:r>
            <a:r>
              <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a:t>
            </a:r>
            <a:endParaRPr kumimoji="0" lang="fr-FR" sz="2800" b="0" i="0" u="none" strike="noStrike" kern="1200" cap="none" spc="0" normalizeH="0" baseline="0" noProof="0" dirty="0">
              <a:ln>
                <a:noFill/>
              </a:ln>
              <a:solidFill>
                <a:srgbClr val="323232"/>
              </a:solidFill>
              <a:effectLst/>
              <a:uLnTx/>
              <a:uFillTx/>
              <a:latin typeface="Alegreya"/>
              <a:ea typeface="+mn-ea"/>
              <a:cs typeface="+mn-cs"/>
            </a:endParaRPr>
          </a:p>
        </p:txBody>
      </p:sp>
      <p:graphicFrame>
        <p:nvGraphicFramePr>
          <p:cNvPr id="9" name="Diagrama 11">
            <a:extLst>
              <a:ext uri="{FF2B5EF4-FFF2-40B4-BE49-F238E27FC236}">
                <a16:creationId xmlns:a16="http://schemas.microsoft.com/office/drawing/2014/main" id="{1B4E81B3-7632-2271-412C-9F24767CAC84}"/>
              </a:ext>
            </a:extLst>
          </p:cNvPr>
          <p:cNvGraphicFramePr/>
          <p:nvPr>
            <p:extLst>
              <p:ext uri="{D42A27DB-BD31-4B8C-83A1-F6EECF244321}">
                <p14:modId xmlns:p14="http://schemas.microsoft.com/office/powerpoint/2010/main" val="225166915"/>
              </p:ext>
            </p:extLst>
          </p:nvPr>
        </p:nvGraphicFramePr>
        <p:xfrm>
          <a:off x="11429999" y="5219700"/>
          <a:ext cx="6629401" cy="3733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0226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625E0BC-2C03-4133-9CEF-1FF5F8AB3A15}"/>
              </a:ext>
            </a:extLst>
          </p:cNvPr>
          <p:cNvSpPr txBox="1"/>
          <p:nvPr/>
        </p:nvSpPr>
        <p:spPr>
          <a:xfrm>
            <a:off x="1066800" y="509540"/>
            <a:ext cx="11430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Unidad 6: </a:t>
            </a:r>
            <a:r>
              <a:rPr kumimoji="0" lang="en-US" sz="4000" b="1" i="0" u="none" strike="noStrike" kern="1200" cap="none" spc="0" normalizeH="0" baseline="0" noProof="0" dirty="0" err="1">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Buenas</a:t>
            </a:r>
            <a:r>
              <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kumimoji="0" lang="en-US" sz="4000" b="1" i="0" u="none" strike="noStrike" kern="1200" cap="none" spc="0" normalizeH="0" baseline="0" noProof="0" dirty="0" err="1">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prácticas</a:t>
            </a:r>
            <a:endPar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2C042FF-D434-4A38-93CB-0832511D99F8}"/>
              </a:ext>
            </a:extLst>
          </p:cNvPr>
          <p:cNvSpPr txBox="1"/>
          <p:nvPr/>
        </p:nvSpPr>
        <p:spPr>
          <a:xfrm>
            <a:off x="1039586" y="1217426"/>
            <a:ext cx="100401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kumimoji="0" lang="en-US" sz="2800" b="1" i="0" u="none" strike="noStrike" kern="1200" cap="none" spc="0" normalizeH="0" baseline="0" noProof="0" dirty="0">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6.3</a:t>
            </a:r>
            <a:r>
              <a:rPr kumimoji="0" lang="en-US" sz="2800" b="1" i="0" u="none" strike="noStrike" kern="1200" cap="none" spc="0" normalizeH="0" baseline="0" noProof="0" dirty="0">
                <a:ln>
                  <a:noFill/>
                </a:ln>
                <a:solidFill>
                  <a:srgbClr val="ECAAE3"/>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La </a:t>
            </a:r>
            <a:r>
              <a:rPr lang="en-US" sz="3200" dirty="0" err="1">
                <a:latin typeface="Microsoft Sans Serif" panose="020B0604020202020204" pitchFamily="34" charset="0"/>
                <a:ea typeface="Microsoft Sans Serif" panose="020B0604020202020204" pitchFamily="34" charset="0"/>
                <a:cs typeface="Microsoft Sans Serif" panose="020B0604020202020204" pitchFamily="34" charset="0"/>
              </a:rPr>
              <a:t>dimensión</a:t>
            </a:r>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3200" dirty="0" err="1">
                <a:latin typeface="Microsoft Sans Serif" panose="020B0604020202020204" pitchFamily="34" charset="0"/>
                <a:ea typeface="Microsoft Sans Serif" panose="020B0604020202020204" pitchFamily="34" charset="0"/>
                <a:cs typeface="Microsoft Sans Serif" panose="020B0604020202020204" pitchFamily="34" charset="0"/>
              </a:rPr>
              <a:t>humana</a:t>
            </a:r>
            <a:endParaRPr kumimoji="0" lang="en-US" sz="3200" b="1"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402188" y="2879419"/>
            <a:ext cx="10040185" cy="5355312"/>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Una empresa es ante todo una cuestión de hombres y mujeres que comparten objetivos y valores comunes. El directivo debe tener un mínimo de información sobre cada persona y su cultura, para adaptar su discurso caso por caso;</a:t>
            </a:r>
            <a:endPar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El compromiso de los empleados debe ser reconocido y recompensado según unas normas establecidas y válidas para todos. Es importante establecer pequeños rituales: pausa para el café, aperitivo, comida común, que permitan reforzar la cohesión del equipo. Estas prácticas pueden aplicarse de forma original a distancia;</a:t>
            </a:r>
            <a:endParaRPr lang="en-U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srgbClr val="323232"/>
              </a:solidFill>
              <a:effectLst/>
              <a:uLnTx/>
              <a:uFillTx/>
              <a:latin typeface="Alegreya"/>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aphicFrame>
        <p:nvGraphicFramePr>
          <p:cNvPr id="6" name="Objet 5">
            <a:extLst>
              <a:ext uri="{FF2B5EF4-FFF2-40B4-BE49-F238E27FC236}">
                <a16:creationId xmlns:a16="http://schemas.microsoft.com/office/drawing/2014/main" id="{B09AF23A-510A-C66C-B3DC-00B7ED97299A}"/>
              </a:ext>
            </a:extLst>
          </p:cNvPr>
          <p:cNvGraphicFramePr>
            <a:graphicFrameLocks noChangeAspect="1"/>
          </p:cNvGraphicFramePr>
          <p:nvPr>
            <p:extLst>
              <p:ext uri="{D42A27DB-BD31-4B8C-83A1-F6EECF244321}">
                <p14:modId xmlns:p14="http://schemas.microsoft.com/office/powerpoint/2010/main" val="3347649463"/>
              </p:ext>
            </p:extLst>
          </p:nvPr>
        </p:nvGraphicFramePr>
        <p:xfrm>
          <a:off x="10820400" y="2297816"/>
          <a:ext cx="6916823" cy="3890713"/>
        </p:xfrm>
        <a:graphic>
          <a:graphicData uri="http://schemas.openxmlformats.org/presentationml/2006/ole">
            <mc:AlternateContent xmlns:mc="http://schemas.openxmlformats.org/markup-compatibility/2006">
              <mc:Choice xmlns:v="urn:schemas-microsoft-com:vml" Requires="v">
                <p:oleObj name="Bitmap Image" r:id="rId2" imgW="1828800" imgH="1028880" progId="PBrush">
                  <p:embed/>
                </p:oleObj>
              </mc:Choice>
              <mc:Fallback>
                <p:oleObj name="Bitmap Image" r:id="rId2" imgW="1828800" imgH="1028880" progId="PBrush">
                  <p:embed/>
                  <p:pic>
                    <p:nvPicPr>
                      <p:cNvPr id="6" name="Objet 5">
                        <a:extLst>
                          <a:ext uri="{FF2B5EF4-FFF2-40B4-BE49-F238E27FC236}">
                            <a16:creationId xmlns:a16="http://schemas.microsoft.com/office/drawing/2014/main" id="{B09AF23A-510A-C66C-B3DC-00B7ED97299A}"/>
                          </a:ext>
                        </a:extLst>
                      </p:cNvPr>
                      <p:cNvPicPr/>
                      <p:nvPr/>
                    </p:nvPicPr>
                    <p:blipFill>
                      <a:blip r:embed="rId3"/>
                      <a:stretch>
                        <a:fillRect/>
                      </a:stretch>
                    </p:blipFill>
                    <p:spPr>
                      <a:xfrm>
                        <a:off x="10820400" y="2297816"/>
                        <a:ext cx="6916823" cy="3890713"/>
                      </a:xfrm>
                      <a:prstGeom prst="rect">
                        <a:avLst/>
                      </a:prstGeom>
                    </p:spPr>
                  </p:pic>
                </p:oleObj>
              </mc:Fallback>
            </mc:AlternateContent>
          </a:graphicData>
        </a:graphic>
      </p:graphicFrame>
    </p:spTree>
    <p:extLst>
      <p:ext uri="{BB962C8B-B14F-4D97-AF65-F5344CB8AC3E}">
        <p14:creationId xmlns:p14="http://schemas.microsoft.com/office/powerpoint/2010/main" val="11317205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625E0BC-2C03-4133-9CEF-1FF5F8AB3A15}"/>
              </a:ext>
            </a:extLst>
          </p:cNvPr>
          <p:cNvSpPr txBox="1"/>
          <p:nvPr/>
        </p:nvSpPr>
        <p:spPr>
          <a:xfrm>
            <a:off x="1066800" y="509540"/>
            <a:ext cx="11430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Unidad 6: </a:t>
            </a:r>
            <a:r>
              <a:rPr kumimoji="0" lang="en-US" sz="4000" b="1" i="0" u="none" strike="noStrike" kern="1200" cap="none" spc="0" normalizeH="0" baseline="0" noProof="0" dirty="0" err="1">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Buenas</a:t>
            </a:r>
            <a:r>
              <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kumimoji="0" lang="en-US" sz="4000" b="1" i="0" u="none" strike="noStrike" kern="1200" cap="none" spc="0" normalizeH="0" baseline="0" noProof="0" dirty="0" err="1">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prácticas</a:t>
            </a:r>
            <a:endPar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2C042FF-D434-4A38-93CB-0832511D99F8}"/>
              </a:ext>
            </a:extLst>
          </p:cNvPr>
          <p:cNvSpPr txBox="1"/>
          <p:nvPr/>
        </p:nvSpPr>
        <p:spPr>
          <a:xfrm>
            <a:off x="1039586" y="1217426"/>
            <a:ext cx="100401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kumimoji="0" lang="en-US" sz="2800" b="1" i="0" u="none" strike="noStrike" kern="1200" cap="none" spc="0" normalizeH="0" baseline="0" noProof="0" dirty="0">
                <a:ln>
                  <a:noFill/>
                </a:ln>
                <a:solidFill>
                  <a:srgbClr val="E076D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6.3</a:t>
            </a:r>
            <a:r>
              <a:rPr kumimoji="0" lang="en-US" sz="2800" b="1" i="0" u="none" strike="noStrike" kern="1200" cap="none" spc="0" normalizeH="0" baseline="0" noProof="0" dirty="0">
                <a:ln>
                  <a:noFill/>
                </a:ln>
                <a:solidFill>
                  <a:srgbClr val="ECAAE3"/>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La </a:t>
            </a:r>
            <a:r>
              <a:rPr lang="en-US" sz="3200" dirty="0" err="1">
                <a:latin typeface="Microsoft Sans Serif" panose="020B0604020202020204" pitchFamily="34" charset="0"/>
                <a:ea typeface="Microsoft Sans Serif" panose="020B0604020202020204" pitchFamily="34" charset="0"/>
                <a:cs typeface="Microsoft Sans Serif" panose="020B0604020202020204" pitchFamily="34" charset="0"/>
              </a:rPr>
              <a:t>dimensión</a:t>
            </a:r>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3200" dirty="0" err="1">
                <a:latin typeface="Microsoft Sans Serif" panose="020B0604020202020204" pitchFamily="34" charset="0"/>
                <a:ea typeface="Microsoft Sans Serif" panose="020B0604020202020204" pitchFamily="34" charset="0"/>
                <a:cs typeface="Microsoft Sans Serif" panose="020B0604020202020204" pitchFamily="34" charset="0"/>
              </a:rPr>
              <a:t>humana</a:t>
            </a:r>
            <a:endParaRPr kumimoji="0" lang="en-US" sz="3200" b="1"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402188" y="3787359"/>
            <a:ext cx="10040185" cy="3539430"/>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Al proporcionar información periódica sobre cifras, resultados y progresos, su equipo estará más implicado y unido. Celebrar los éxitos y la finalización de los proyectos tras un periodo de intenso trabajo mantiene la motivación y el compromiso de los equipos. La autoevaluación es una forma de empoderar a los empleados. A veces, colaboradores externos, </a:t>
            </a:r>
            <a:r>
              <a:rPr lang="es-ES" sz="28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coaches</a:t>
            </a:r>
            <a:r>
              <a:rPr lang="es-ES" sz="2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mediadores, etc. ayudan a la integración y el desarrollo y facilitan el diálogo social.</a:t>
            </a:r>
            <a:endParaRPr kumimoji="0" lang="fr-FR" sz="1000" b="0" i="0" u="none" strike="noStrike" kern="1200" cap="none" spc="0" normalizeH="0" baseline="0" noProof="0" dirty="0">
              <a:ln>
                <a:noFill/>
              </a:ln>
              <a:solidFill>
                <a:srgbClr val="323232"/>
              </a:solidFill>
              <a:effectLst/>
              <a:uLnTx/>
              <a:uFillTx/>
              <a:latin typeface="Alegreya"/>
              <a:ea typeface="+mn-ea"/>
              <a:cs typeface="+mn-cs"/>
            </a:endParaRPr>
          </a:p>
        </p:txBody>
      </p:sp>
      <p:graphicFrame>
        <p:nvGraphicFramePr>
          <p:cNvPr id="9" name="Diagrama 11">
            <a:extLst>
              <a:ext uri="{FF2B5EF4-FFF2-40B4-BE49-F238E27FC236}">
                <a16:creationId xmlns:a16="http://schemas.microsoft.com/office/drawing/2014/main" id="{1B4E81B3-7632-2271-412C-9F24767CAC84}"/>
              </a:ext>
            </a:extLst>
          </p:cNvPr>
          <p:cNvGraphicFramePr/>
          <p:nvPr>
            <p:extLst>
              <p:ext uri="{D42A27DB-BD31-4B8C-83A1-F6EECF244321}">
                <p14:modId xmlns:p14="http://schemas.microsoft.com/office/powerpoint/2010/main" val="1420397215"/>
              </p:ext>
            </p:extLst>
          </p:nvPr>
        </p:nvGraphicFramePr>
        <p:xfrm>
          <a:off x="11811000" y="6210300"/>
          <a:ext cx="6112912" cy="236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Objet 5">
            <a:extLst>
              <a:ext uri="{FF2B5EF4-FFF2-40B4-BE49-F238E27FC236}">
                <a16:creationId xmlns:a16="http://schemas.microsoft.com/office/drawing/2014/main" id="{B09AF23A-510A-C66C-B3DC-00B7ED97299A}"/>
              </a:ext>
            </a:extLst>
          </p:cNvPr>
          <p:cNvGraphicFramePr>
            <a:graphicFrameLocks noChangeAspect="1"/>
          </p:cNvGraphicFramePr>
          <p:nvPr/>
        </p:nvGraphicFramePr>
        <p:xfrm>
          <a:off x="10820400" y="2297816"/>
          <a:ext cx="6916823" cy="3890713"/>
        </p:xfrm>
        <a:graphic>
          <a:graphicData uri="http://schemas.openxmlformats.org/presentationml/2006/ole">
            <mc:AlternateContent xmlns:mc="http://schemas.openxmlformats.org/markup-compatibility/2006">
              <mc:Choice xmlns:v="urn:schemas-microsoft-com:vml" Requires="v">
                <p:oleObj name="Bitmap Image" r:id="rId7" imgW="1828800" imgH="1028880" progId="PBrush">
                  <p:embed/>
                </p:oleObj>
              </mc:Choice>
              <mc:Fallback>
                <p:oleObj name="Bitmap Image" r:id="rId7" imgW="1828800" imgH="1028880" progId="PBrush">
                  <p:embed/>
                  <p:pic>
                    <p:nvPicPr>
                      <p:cNvPr id="6" name="Objet 5">
                        <a:extLst>
                          <a:ext uri="{FF2B5EF4-FFF2-40B4-BE49-F238E27FC236}">
                            <a16:creationId xmlns:a16="http://schemas.microsoft.com/office/drawing/2014/main" id="{B09AF23A-510A-C66C-B3DC-00B7ED97299A}"/>
                          </a:ext>
                        </a:extLst>
                      </p:cNvPr>
                      <p:cNvPicPr/>
                      <p:nvPr/>
                    </p:nvPicPr>
                    <p:blipFill>
                      <a:blip r:embed="rId8"/>
                      <a:stretch>
                        <a:fillRect/>
                      </a:stretch>
                    </p:blipFill>
                    <p:spPr>
                      <a:xfrm>
                        <a:off x="10820400" y="2297816"/>
                        <a:ext cx="6916823" cy="3890713"/>
                      </a:xfrm>
                      <a:prstGeom prst="rect">
                        <a:avLst/>
                      </a:prstGeom>
                    </p:spPr>
                  </p:pic>
                </p:oleObj>
              </mc:Fallback>
            </mc:AlternateContent>
          </a:graphicData>
        </a:graphic>
      </p:graphicFrame>
    </p:spTree>
    <p:extLst>
      <p:ext uri="{BB962C8B-B14F-4D97-AF65-F5344CB8AC3E}">
        <p14:creationId xmlns:p14="http://schemas.microsoft.com/office/powerpoint/2010/main" val="36107634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785C1DB3-25FB-3AD4-CCC1-4D6B982DAABA}"/>
              </a:ext>
            </a:extLst>
          </p:cNvPr>
          <p:cNvSpPr/>
          <p:nvPr/>
        </p:nvSpPr>
        <p:spPr>
          <a:xfrm>
            <a:off x="12129266" y="3324057"/>
            <a:ext cx="5711227" cy="3929602"/>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ángulo 18">
            <a:extLst>
              <a:ext uri="{FF2B5EF4-FFF2-40B4-BE49-F238E27FC236}">
                <a16:creationId xmlns:a16="http://schemas.microsoft.com/office/drawing/2014/main" id="{FC7E83DD-3641-D2F1-E241-532A461817B2}"/>
              </a:ext>
            </a:extLst>
          </p:cNvPr>
          <p:cNvSpPr/>
          <p:nvPr/>
        </p:nvSpPr>
        <p:spPr>
          <a:xfrm>
            <a:off x="5750092" y="3372416"/>
            <a:ext cx="5757101" cy="3929602"/>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953B3577-D9C0-67CB-B8BD-0E33B29CFE77}"/>
              </a:ext>
            </a:extLst>
          </p:cNvPr>
          <p:cNvSpPr/>
          <p:nvPr/>
        </p:nvSpPr>
        <p:spPr>
          <a:xfrm>
            <a:off x="542312" y="3376816"/>
            <a:ext cx="5090480" cy="3824084"/>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B55D1384-6811-342B-65B8-F85E2C0DA244}"/>
              </a:ext>
            </a:extLst>
          </p:cNvPr>
          <p:cNvSpPr txBox="1"/>
          <p:nvPr/>
        </p:nvSpPr>
        <p:spPr>
          <a:xfrm>
            <a:off x="1447800" y="1573291"/>
            <a:ext cx="3124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Resumen</a:t>
            </a:r>
            <a:endParaRPr kumimoji="0" lang="en-US" sz="40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TextBox 57">
            <a:extLst>
              <a:ext uri="{FF2B5EF4-FFF2-40B4-BE49-F238E27FC236}">
                <a16:creationId xmlns:a16="http://schemas.microsoft.com/office/drawing/2014/main" id="{D4275EA0-5D83-57E3-4C70-3D5BE7896015}"/>
              </a:ext>
            </a:extLst>
          </p:cNvPr>
          <p:cNvSpPr txBox="1"/>
          <p:nvPr/>
        </p:nvSpPr>
        <p:spPr>
          <a:xfrm>
            <a:off x="937712" y="4629480"/>
            <a:ext cx="4189841" cy="1502976"/>
          </a:xfrm>
          <a:prstGeom prst="rect">
            <a:avLst/>
          </a:prstGeom>
          <a:noFill/>
        </p:spPr>
        <p:txBody>
          <a:bodyPr wrap="square" rtlCol="0">
            <a:spAutoFit/>
          </a:bodyPr>
          <a:lstStyle/>
          <a:p>
            <a:pPr marL="0" marR="0" lvl="0" indent="0" defTabSz="914400" rtl="0" eaLnBrk="1" fontAlgn="auto" latinLnBrk="0" hangingPunct="1">
              <a:lnSpc>
                <a:spcPts val="2220"/>
              </a:lnSpc>
              <a:spcBef>
                <a:spcPts val="0"/>
              </a:spcBef>
              <a:spcAft>
                <a:spcPts val="0"/>
              </a:spcAft>
              <a:buClrTx/>
              <a:buSzTx/>
              <a:buFontTx/>
              <a:buNone/>
              <a:tabLst/>
              <a:defRPr/>
            </a:pPr>
            <a:r>
              <a:rPr lang="es-E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Establecer un entorno de trabajo común que sea favorable para todos es una de las claves del éxito del Gestor.</a:t>
            </a:r>
            <a:endParaRPr kumimoji="0" lang="fr-FR" sz="2400"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 name="Rectangle 58">
            <a:extLst>
              <a:ext uri="{FF2B5EF4-FFF2-40B4-BE49-F238E27FC236}">
                <a16:creationId xmlns:a16="http://schemas.microsoft.com/office/drawing/2014/main" id="{C19CE81B-88B7-56D0-835C-580EF1D39AEA}"/>
              </a:ext>
            </a:extLst>
          </p:cNvPr>
          <p:cNvSpPr/>
          <p:nvPr/>
        </p:nvSpPr>
        <p:spPr>
          <a:xfrm>
            <a:off x="1966531" y="3435148"/>
            <a:ext cx="3124201"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El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reto</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intercultural</a:t>
            </a:r>
            <a:endParaRPr kumimoji="0" lang="en-US" sz="24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object 2">
            <a:extLst>
              <a:ext uri="{FF2B5EF4-FFF2-40B4-BE49-F238E27FC236}">
                <a16:creationId xmlns:a16="http://schemas.microsoft.com/office/drawing/2014/main" id="{194018B4-B354-3889-61E1-72BFFF89DBEB}"/>
              </a:ext>
            </a:extLst>
          </p:cNvPr>
          <p:cNvPicPr/>
          <p:nvPr/>
        </p:nvPicPr>
        <p:blipFill>
          <a:blip r:embed="rId2" cstate="print"/>
          <a:stretch>
            <a:fillRect/>
          </a:stretch>
        </p:blipFill>
        <p:spPr>
          <a:xfrm>
            <a:off x="1097763" y="3432377"/>
            <a:ext cx="435185" cy="510356"/>
          </a:xfrm>
          <a:prstGeom prst="rect">
            <a:avLst/>
          </a:prstGeom>
        </p:spPr>
      </p:pic>
      <p:sp>
        <p:nvSpPr>
          <p:cNvPr id="6" name="TextBox 57">
            <a:extLst>
              <a:ext uri="{FF2B5EF4-FFF2-40B4-BE49-F238E27FC236}">
                <a16:creationId xmlns:a16="http://schemas.microsoft.com/office/drawing/2014/main" id="{64E2E20B-DA1F-09F0-F092-713BEF926EBD}"/>
              </a:ext>
            </a:extLst>
          </p:cNvPr>
          <p:cNvSpPr txBox="1"/>
          <p:nvPr/>
        </p:nvSpPr>
        <p:spPr>
          <a:xfrm>
            <a:off x="6016769" y="4578675"/>
            <a:ext cx="5093381" cy="156966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E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Sirven para gestionar equipos y llevar a cabo proyectos. En sus objetivos, el gestor debe tener en cuenta al individuo y al grupo.</a:t>
            </a:r>
            <a:endParaRPr kumimoji="0" lang="en-US" sz="2400"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7" name="Rectangle 58">
            <a:extLst>
              <a:ext uri="{FF2B5EF4-FFF2-40B4-BE49-F238E27FC236}">
                <a16:creationId xmlns:a16="http://schemas.microsoft.com/office/drawing/2014/main" id="{DC5D6AA9-5455-9552-81E8-CF2B76572622}"/>
              </a:ext>
            </a:extLst>
          </p:cNvPr>
          <p:cNvSpPr/>
          <p:nvPr/>
        </p:nvSpPr>
        <p:spPr>
          <a:xfrm>
            <a:off x="6390613" y="3372416"/>
            <a:ext cx="5093381"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Medios</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y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métodos</a:t>
            </a:r>
            <a:endParaRPr kumimoji="0" lang="en-US" sz="24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8" name="object 2">
            <a:extLst>
              <a:ext uri="{FF2B5EF4-FFF2-40B4-BE49-F238E27FC236}">
                <a16:creationId xmlns:a16="http://schemas.microsoft.com/office/drawing/2014/main" id="{49413C0B-8236-CA4A-DD00-985667C34D37}"/>
              </a:ext>
            </a:extLst>
          </p:cNvPr>
          <p:cNvPicPr/>
          <p:nvPr/>
        </p:nvPicPr>
        <p:blipFill>
          <a:blip r:embed="rId2" cstate="print"/>
          <a:stretch>
            <a:fillRect/>
          </a:stretch>
        </p:blipFill>
        <p:spPr>
          <a:xfrm>
            <a:off x="5955428" y="3440844"/>
            <a:ext cx="435185" cy="510356"/>
          </a:xfrm>
          <a:prstGeom prst="rect">
            <a:avLst/>
          </a:prstGeom>
        </p:spPr>
      </p:pic>
      <p:sp>
        <p:nvSpPr>
          <p:cNvPr id="9" name="TextBox 57">
            <a:extLst>
              <a:ext uri="{FF2B5EF4-FFF2-40B4-BE49-F238E27FC236}">
                <a16:creationId xmlns:a16="http://schemas.microsoft.com/office/drawing/2014/main" id="{0526B356-5E70-9BBD-E39E-C59022D936D5}"/>
              </a:ext>
            </a:extLst>
          </p:cNvPr>
          <p:cNvSpPr txBox="1"/>
          <p:nvPr/>
        </p:nvSpPr>
        <p:spPr>
          <a:xfrm>
            <a:off x="13013707" y="4405234"/>
            <a:ext cx="4234120" cy="2349361"/>
          </a:xfrm>
          <a:prstGeom prst="rect">
            <a:avLst/>
          </a:prstGeom>
          <a:noFill/>
        </p:spPr>
        <p:txBody>
          <a:bodyPr wrap="square" rtlCol="0">
            <a:spAutoFit/>
          </a:bodyPr>
          <a:lstStyle/>
          <a:p>
            <a:pPr marL="0" marR="0" lvl="0" indent="0" defTabSz="914400" rtl="0" eaLnBrk="1" fontAlgn="auto" latinLnBrk="0" hangingPunct="1">
              <a:lnSpc>
                <a:spcPts val="2220"/>
              </a:lnSpc>
              <a:spcBef>
                <a:spcPts val="0"/>
              </a:spcBef>
              <a:spcAft>
                <a:spcPts val="0"/>
              </a:spcAft>
              <a:buClrTx/>
              <a:buSzTx/>
              <a:buFontTx/>
              <a:buNone/>
              <a:tabLst/>
              <a:defRPr/>
            </a:pPr>
            <a:r>
              <a:rPr lang="es-E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Es necesario tener en cuenta el desarrollo de mujeres y hombres en un proyecto de empresa. El directivo debe implicar y recompensar al personal estableciendo rituales y momentos de convivencia.</a:t>
            </a:r>
            <a:endParaRPr kumimoji="0" lang="fr-FR" sz="2400" i="0" u="none" strike="noStrike" kern="1200" cap="none" spc="0" normalizeH="0" baseline="0" noProof="0" dirty="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0" name="Rectangle 58">
            <a:extLst>
              <a:ext uri="{FF2B5EF4-FFF2-40B4-BE49-F238E27FC236}">
                <a16:creationId xmlns:a16="http://schemas.microsoft.com/office/drawing/2014/main" id="{57A4DE11-6DBD-D00A-3E1D-605EE186F6F6}"/>
              </a:ext>
            </a:extLst>
          </p:cNvPr>
          <p:cNvSpPr/>
          <p:nvPr/>
        </p:nvSpPr>
        <p:spPr>
          <a:xfrm>
            <a:off x="13607816" y="3444505"/>
            <a:ext cx="3230372"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La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dimensión</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humana</a:t>
            </a:r>
            <a:endParaRPr kumimoji="0" lang="en-US" sz="2400" b="1" i="0" u="none" strike="noStrike" kern="1200" cap="none" spc="0" normalizeH="0" baseline="0" noProof="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1" name="object 2">
            <a:extLst>
              <a:ext uri="{FF2B5EF4-FFF2-40B4-BE49-F238E27FC236}">
                <a16:creationId xmlns:a16="http://schemas.microsoft.com/office/drawing/2014/main" id="{AD4F969A-85AE-A98D-87DE-D66181C2F1E0}"/>
              </a:ext>
            </a:extLst>
          </p:cNvPr>
          <p:cNvPicPr/>
          <p:nvPr/>
        </p:nvPicPr>
        <p:blipFill>
          <a:blip r:embed="rId2" cstate="print"/>
          <a:stretch>
            <a:fillRect/>
          </a:stretch>
        </p:blipFill>
        <p:spPr>
          <a:xfrm>
            <a:off x="12338740" y="3432377"/>
            <a:ext cx="438630" cy="572776"/>
          </a:xfrm>
          <a:prstGeom prst="rect">
            <a:avLst/>
          </a:prstGeom>
        </p:spPr>
      </p:pic>
    </p:spTree>
    <p:extLst>
      <p:ext uri="{BB962C8B-B14F-4D97-AF65-F5344CB8AC3E}">
        <p14:creationId xmlns:p14="http://schemas.microsoft.com/office/powerpoint/2010/main" val="10876972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FEDDD99-298F-41D0-922C-4BD6E66D7434}"/>
              </a:ext>
            </a:extLst>
          </p:cNvPr>
          <p:cNvSpPr txBox="1"/>
          <p:nvPr/>
        </p:nvSpPr>
        <p:spPr>
          <a:xfrm>
            <a:off x="5867400" y="6210300"/>
            <a:ext cx="541020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5"/>
              </a:spcBef>
              <a:spcAft>
                <a:spcPts val="0"/>
              </a:spcAft>
              <a:buClrTx/>
              <a:buSzTx/>
              <a:buFontTx/>
              <a:buNone/>
              <a:tabLst>
                <a:tab pos="1205230" algn="l"/>
                <a:tab pos="1926589" algn="l"/>
                <a:tab pos="2915920" algn="l"/>
                <a:tab pos="3444875" algn="l"/>
                <a:tab pos="4383405" algn="l"/>
                <a:tab pos="6796405" algn="l"/>
              </a:tabLst>
              <a:defRPr/>
            </a:pPr>
            <a:r>
              <a:rPr lang="en-US" sz="8000" b="1" spc="-114"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¡Gracias!</a:t>
            </a:r>
            <a:endParaRPr kumimoji="0" lang="en-US" sz="8000" b="1" i="0" u="none" strike="noStrike" kern="1200" cap="none" spc="0" normalizeH="0" baseline="0" dirty="0">
              <a:ln>
                <a:noFill/>
              </a:ln>
              <a:solidFill>
                <a:srgbClr val="B05894"/>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0F2D4F1C-F8EC-67AC-1392-9E090DDB8BD5}"/>
              </a:ext>
            </a:extLst>
          </p:cNvPr>
          <p:cNvSpPr txBox="1"/>
          <p:nvPr/>
        </p:nvSpPr>
        <p:spPr>
          <a:xfrm>
            <a:off x="4229100" y="5753100"/>
            <a:ext cx="9144000" cy="461665"/>
          </a:xfrm>
          <a:prstGeom prst="rect">
            <a:avLst/>
          </a:prstGeom>
          <a:noFill/>
        </p:spPr>
        <p:txBody>
          <a:bodyPr wrap="square">
            <a:spAutoFit/>
          </a:bodyPr>
          <a:lstStyle/>
          <a:p>
            <a:pPr marL="2416810" marR="2413635" algn="ctr">
              <a:spcBef>
                <a:spcPts val="415"/>
              </a:spcBef>
              <a:spcAft>
                <a:spcPts val="0"/>
              </a:spcAft>
            </a:pPr>
            <a:r>
              <a:rPr lang="en-US" sz="2400" b="1" u="sng" dirty="0">
                <a:solidFill>
                  <a:srgbClr val="B05894"/>
                </a:solidFill>
                <a:effectLst/>
                <a:latin typeface="Microsoft Sans Serif" panose="020B0604020202020204" pitchFamily="34" charset="0"/>
                <a:ea typeface="Microsoft Sans Serif" panose="020B0604020202020204" pitchFamily="34" charset="0"/>
                <a:hlinkClick r:id="rId2">
                  <a:extLst>
                    <a:ext uri="{A12FA001-AC4F-418D-AE19-62706E023703}">
                      <ahyp:hlinkClr xmlns:ahyp="http://schemas.microsoft.com/office/drawing/2018/hyperlinkcolor" val="tx"/>
                    </a:ext>
                  </a:extLst>
                </a:hlinkClick>
              </a:rPr>
              <a:t>e4f-network.eu</a:t>
            </a:r>
            <a:endParaRPr lang="es-ES" sz="2400" u="sng" dirty="0">
              <a:solidFill>
                <a:srgbClr val="B05894"/>
              </a:solidFill>
              <a:effectLst/>
              <a:latin typeface="Microsoft Sans Serif" panose="020B0604020202020204" pitchFamily="34" charset="0"/>
              <a:ea typeface="Microsoft Sans Serif" panose="020B0604020202020204" pitchFamily="34" charset="0"/>
            </a:endParaRPr>
          </a:p>
        </p:txBody>
      </p:sp>
      <p:pic>
        <p:nvPicPr>
          <p:cNvPr id="5" name="Imagen 4">
            <a:extLst>
              <a:ext uri="{FF2B5EF4-FFF2-40B4-BE49-F238E27FC236}">
                <a16:creationId xmlns:a16="http://schemas.microsoft.com/office/drawing/2014/main" id="{1736C23D-C0FE-4FF2-9AEE-09FEB0A768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9000" y="5748635"/>
            <a:ext cx="472319" cy="461665"/>
          </a:xfrm>
          <a:prstGeom prst="rect">
            <a:avLst/>
          </a:prstGeom>
        </p:spPr>
      </p:pic>
    </p:spTree>
    <p:extLst>
      <p:ext uri="{BB962C8B-B14F-4D97-AF65-F5344CB8AC3E}">
        <p14:creationId xmlns:p14="http://schemas.microsoft.com/office/powerpoint/2010/main" val="1779892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0889F7D1-C6CB-6DB0-7B11-CB3B103430B4}"/>
              </a:ext>
            </a:extLst>
          </p:cNvPr>
          <p:cNvGraphicFramePr>
            <a:graphicFrameLocks noChangeAspect="1"/>
          </p:cNvGraphicFramePr>
          <p:nvPr>
            <p:extLst>
              <p:ext uri="{D42A27DB-BD31-4B8C-83A1-F6EECF244321}">
                <p14:modId xmlns:p14="http://schemas.microsoft.com/office/powerpoint/2010/main" val="405891488"/>
              </p:ext>
            </p:extLst>
          </p:nvPr>
        </p:nvGraphicFramePr>
        <p:xfrm>
          <a:off x="9400861" y="2361445"/>
          <a:ext cx="6968625" cy="4993606"/>
        </p:xfrm>
        <a:graphic>
          <a:graphicData uri="http://schemas.openxmlformats.org/presentationml/2006/ole">
            <mc:AlternateContent xmlns:mc="http://schemas.openxmlformats.org/markup-compatibility/2006">
              <mc:Choice xmlns:v="urn:schemas-microsoft-com:vml" Requires="v">
                <p:oleObj name="Bitmap Image" r:id="rId2" imgW="5130720" imgH="3676680" progId="PBrush">
                  <p:embed/>
                </p:oleObj>
              </mc:Choice>
              <mc:Fallback>
                <p:oleObj name="Bitmap Image" r:id="rId2" imgW="5130720" imgH="3676680" progId="PBrush">
                  <p:embed/>
                  <p:pic>
                    <p:nvPicPr>
                      <p:cNvPr id="4" name="Objet 3">
                        <a:extLst>
                          <a:ext uri="{FF2B5EF4-FFF2-40B4-BE49-F238E27FC236}">
                            <a16:creationId xmlns:a16="http://schemas.microsoft.com/office/drawing/2014/main" id="{0889F7D1-C6CB-6DB0-7B11-CB3B103430B4}"/>
                          </a:ext>
                        </a:extLst>
                      </p:cNvPr>
                      <p:cNvPicPr/>
                      <p:nvPr/>
                    </p:nvPicPr>
                    <p:blipFill>
                      <a:blip r:embed="rId3"/>
                      <a:stretch>
                        <a:fillRect/>
                      </a:stretch>
                    </p:blipFill>
                    <p:spPr>
                      <a:xfrm>
                        <a:off x="9400861" y="2361445"/>
                        <a:ext cx="6968625" cy="4993606"/>
                      </a:xfrm>
                      <a:prstGeom prst="rect">
                        <a:avLst/>
                      </a:prstGeom>
                    </p:spPr>
                  </p:pic>
                </p:oleObj>
              </mc:Fallback>
            </mc:AlternateContent>
          </a:graphicData>
        </a:graphic>
      </p:graphicFrame>
      <p:sp>
        <p:nvSpPr>
          <p:cNvPr id="2" name="CuadroTexto 1">
            <a:extLst>
              <a:ext uri="{FF2B5EF4-FFF2-40B4-BE49-F238E27FC236}">
                <a16:creationId xmlns:a16="http://schemas.microsoft.com/office/drawing/2014/main" id="{E625E0BC-2C03-4133-9CEF-1FF5F8AB3A15}"/>
              </a:ext>
            </a:extLst>
          </p:cNvPr>
          <p:cNvSpPr txBox="1"/>
          <p:nvPr/>
        </p:nvSpPr>
        <p:spPr>
          <a:xfrm>
            <a:off x="1455174" y="1219347"/>
            <a:ext cx="11430000" cy="707886"/>
          </a:xfrm>
          <a:prstGeom prst="rect">
            <a:avLst/>
          </a:prstGeom>
          <a:noFill/>
        </p:spPr>
        <p:txBody>
          <a:bodyPr wrap="square" rtlCol="0">
            <a:spAutoFit/>
          </a:bodyPr>
          <a:lstStyle/>
          <a:p>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Unidad 1: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Introducción</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2C042FF-D434-4A38-93CB-0832511D99F8}"/>
              </a:ext>
            </a:extLst>
          </p:cNvPr>
          <p:cNvSpPr txBox="1"/>
          <p:nvPr/>
        </p:nvSpPr>
        <p:spPr>
          <a:xfrm>
            <a:off x="1406189" y="2267978"/>
            <a:ext cx="10040186" cy="584775"/>
          </a:xfrm>
          <a:prstGeom prst="rect">
            <a:avLst/>
          </a:prstGeom>
          <a:noFill/>
        </p:spPr>
        <p:txBody>
          <a:bodyPr wrap="square" rtlCol="0">
            <a:spAutoFit/>
          </a:bodyPr>
          <a:lstStyle/>
          <a:p>
            <a:r>
              <a:rPr lang="en-US"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1.1</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3200" b="1" dirty="0" err="1">
                <a:latin typeface="Microsoft Sans Serif" panose="020B0604020202020204" pitchFamily="34" charset="0"/>
                <a:ea typeface="Microsoft Sans Serif" panose="020B0604020202020204" pitchFamily="34" charset="0"/>
                <a:cs typeface="Microsoft Sans Serif" panose="020B0604020202020204" pitchFamily="34" charset="0"/>
              </a:rPr>
              <a:t>Introducción</a:t>
            </a:r>
            <a:endParaRPr lang="en-US" sz="32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1433403" y="3562886"/>
            <a:ext cx="7204590" cy="2246769"/>
          </a:xfrm>
          <a:prstGeom prst="rect">
            <a:avLst/>
          </a:prstGeom>
          <a:noFill/>
        </p:spPr>
        <p:txBody>
          <a:bodyPr wrap="square" rtlCol="0">
            <a:spAutoFit/>
          </a:bodyPr>
          <a:lstStyle/>
          <a:p>
            <a:pPr algn="just"/>
            <a: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La gestión intercultural es un método de gestión que consiste en aplicar estrategias y técnicas para gestionar las diferencias inducidas por las culturas de los individuos dentro de una organización profesional</a:t>
            </a:r>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aphicFrame>
        <p:nvGraphicFramePr>
          <p:cNvPr id="9" name="Diagrama 11">
            <a:extLst>
              <a:ext uri="{FF2B5EF4-FFF2-40B4-BE49-F238E27FC236}">
                <a16:creationId xmlns:a16="http://schemas.microsoft.com/office/drawing/2014/main" id="{1B4E81B3-7632-2271-412C-9F24767CAC84}"/>
              </a:ext>
            </a:extLst>
          </p:cNvPr>
          <p:cNvGraphicFramePr/>
          <p:nvPr>
            <p:extLst>
              <p:ext uri="{D42A27DB-BD31-4B8C-83A1-F6EECF244321}">
                <p14:modId xmlns:p14="http://schemas.microsoft.com/office/powerpoint/2010/main" val="3163932607"/>
              </p:ext>
            </p:extLst>
          </p:nvPr>
        </p:nvGraphicFramePr>
        <p:xfrm>
          <a:off x="3733800" y="6235068"/>
          <a:ext cx="6112912" cy="22245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3491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t 6">
            <a:extLst>
              <a:ext uri="{FF2B5EF4-FFF2-40B4-BE49-F238E27FC236}">
                <a16:creationId xmlns:a16="http://schemas.microsoft.com/office/drawing/2014/main" id="{BD04CB68-F5C9-CD71-2C2C-651E87751207}"/>
              </a:ext>
            </a:extLst>
          </p:cNvPr>
          <p:cNvGraphicFramePr>
            <a:graphicFrameLocks noChangeAspect="1"/>
          </p:cNvGraphicFramePr>
          <p:nvPr>
            <p:extLst>
              <p:ext uri="{D42A27DB-BD31-4B8C-83A1-F6EECF244321}">
                <p14:modId xmlns:p14="http://schemas.microsoft.com/office/powerpoint/2010/main" val="4051069026"/>
              </p:ext>
            </p:extLst>
          </p:nvPr>
        </p:nvGraphicFramePr>
        <p:xfrm>
          <a:off x="9906000" y="3889777"/>
          <a:ext cx="7712668" cy="3489064"/>
        </p:xfrm>
        <a:graphic>
          <a:graphicData uri="http://schemas.openxmlformats.org/presentationml/2006/ole">
            <mc:AlternateContent xmlns:mc="http://schemas.openxmlformats.org/markup-compatibility/2006">
              <mc:Choice xmlns:v="urn:schemas-microsoft-com:vml" Requires="v">
                <p:oleObj name="Bitmap Image" r:id="rId2" imgW="3200400" imgH="1447920" progId="PBrush">
                  <p:embed/>
                </p:oleObj>
              </mc:Choice>
              <mc:Fallback>
                <p:oleObj name="Bitmap Image" r:id="rId2" imgW="3200400" imgH="1447920" progId="PBrush">
                  <p:embed/>
                  <p:pic>
                    <p:nvPicPr>
                      <p:cNvPr id="7" name="Objet 6">
                        <a:extLst>
                          <a:ext uri="{FF2B5EF4-FFF2-40B4-BE49-F238E27FC236}">
                            <a16:creationId xmlns:a16="http://schemas.microsoft.com/office/drawing/2014/main" id="{BD04CB68-F5C9-CD71-2C2C-651E87751207}"/>
                          </a:ext>
                        </a:extLst>
                      </p:cNvPr>
                      <p:cNvPicPr/>
                      <p:nvPr/>
                    </p:nvPicPr>
                    <p:blipFill>
                      <a:blip r:embed="rId3"/>
                      <a:stretch>
                        <a:fillRect/>
                      </a:stretch>
                    </p:blipFill>
                    <p:spPr>
                      <a:xfrm>
                        <a:off x="9906000" y="3889777"/>
                        <a:ext cx="7712668" cy="3489064"/>
                      </a:xfrm>
                      <a:prstGeom prst="rect">
                        <a:avLst/>
                      </a:prstGeom>
                    </p:spPr>
                  </p:pic>
                </p:oleObj>
              </mc:Fallback>
            </mc:AlternateContent>
          </a:graphicData>
        </a:graphic>
      </p:graphicFrame>
      <p:sp>
        <p:nvSpPr>
          <p:cNvPr id="4" name="CuadroTexto 3">
            <a:extLst>
              <a:ext uri="{FF2B5EF4-FFF2-40B4-BE49-F238E27FC236}">
                <a16:creationId xmlns:a16="http://schemas.microsoft.com/office/drawing/2014/main" id="{AE7D6E63-8FCE-C5F5-1F23-82223980FD94}"/>
              </a:ext>
            </a:extLst>
          </p:cNvPr>
          <p:cNvSpPr txBox="1"/>
          <p:nvPr/>
        </p:nvSpPr>
        <p:spPr>
          <a:xfrm>
            <a:off x="1447800" y="1573291"/>
            <a:ext cx="6400800" cy="707886"/>
          </a:xfrm>
          <a:prstGeom prst="rect">
            <a:avLst/>
          </a:prstGeom>
          <a:noFill/>
        </p:spPr>
        <p:txBody>
          <a:bodyPr wrap="square" rtlCol="0">
            <a:spAutoFit/>
          </a:bodyPr>
          <a:lstStyle/>
          <a:p>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Unidad 1: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Introducción</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CuadroTexto 4">
            <a:extLst>
              <a:ext uri="{FF2B5EF4-FFF2-40B4-BE49-F238E27FC236}">
                <a16:creationId xmlns:a16="http://schemas.microsoft.com/office/drawing/2014/main" id="{EA88CBC4-0546-B538-622C-F368DA12C848}"/>
              </a:ext>
            </a:extLst>
          </p:cNvPr>
          <p:cNvSpPr txBox="1"/>
          <p:nvPr/>
        </p:nvSpPr>
        <p:spPr>
          <a:xfrm>
            <a:off x="1455174" y="2552700"/>
            <a:ext cx="10040186" cy="523220"/>
          </a:xfrm>
          <a:prstGeom prst="rect">
            <a:avLst/>
          </a:prstGeom>
          <a:noFill/>
        </p:spPr>
        <p:txBody>
          <a:bodyPr wrap="square" rtlCol="0">
            <a:spAutoFit/>
          </a:bodyPr>
          <a:lstStyle/>
          <a:p>
            <a:r>
              <a:rPr lang="en-US"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1.2</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s-ES" sz="2800" b="1" dirty="0">
                <a:latin typeface="Microsoft Sans Serif" panose="020B0604020202020204" pitchFamily="34" charset="0"/>
                <a:ea typeface="Microsoft Sans Serif" panose="020B0604020202020204" pitchFamily="34" charset="0"/>
                <a:cs typeface="Microsoft Sans Serif" panose="020B0604020202020204" pitchFamily="34" charset="0"/>
              </a:rPr>
              <a:t>Objetivos de una gestión intercultural</a:t>
            </a:r>
            <a:endParaRPr lang="fr-FR" sz="28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Rectángulo 5">
            <a:extLst>
              <a:ext uri="{FF2B5EF4-FFF2-40B4-BE49-F238E27FC236}">
                <a16:creationId xmlns:a16="http://schemas.microsoft.com/office/drawing/2014/main" id="{10478F08-8389-8948-C462-D41A15620BEF}"/>
              </a:ext>
            </a:extLst>
          </p:cNvPr>
          <p:cNvSpPr/>
          <p:nvPr/>
        </p:nvSpPr>
        <p:spPr>
          <a:xfrm>
            <a:off x="1455174" y="3347443"/>
            <a:ext cx="14927826" cy="1538883"/>
          </a:xfrm>
          <a:prstGeom prst="rect">
            <a:avLst/>
          </a:prstGeom>
        </p:spPr>
        <p:txBody>
          <a:bodyPr wrap="square">
            <a:spAutoFit/>
          </a:bodyPr>
          <a:lstStyle/>
          <a:p>
            <a:pPr lvl="0">
              <a:lnSpc>
                <a:spcPts val="1860"/>
              </a:lnSpc>
              <a:spcAft>
                <a:spcPts val="800"/>
              </a:spcAft>
              <a:buSzPts val="1000"/>
              <a:tabLst>
                <a:tab pos="457200" algn="l"/>
              </a:tabLst>
            </a:pPr>
            <a: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Su objetivo es facilitar las relaciones entre los empleados de una empresa y los agentes</a:t>
            </a:r>
            <a:b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br>
            <a:b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br>
            <a: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internacionales:</a:t>
            </a:r>
            <a:b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br>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defRPr/>
            </a:pPr>
            <a:endParaRPr lang="en-GB" altLang="es-E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8" name="CuadroTexto 7">
            <a:extLst>
              <a:ext uri="{FF2B5EF4-FFF2-40B4-BE49-F238E27FC236}">
                <a16:creationId xmlns:a16="http://schemas.microsoft.com/office/drawing/2014/main" id="{5E3361C5-95E8-D45F-B19C-54E2DF964459}"/>
              </a:ext>
            </a:extLst>
          </p:cNvPr>
          <p:cNvSpPr txBox="1"/>
          <p:nvPr/>
        </p:nvSpPr>
        <p:spPr>
          <a:xfrm>
            <a:off x="1219200" y="4198642"/>
            <a:ext cx="9144000" cy="518540"/>
          </a:xfrm>
          <a:prstGeom prst="rect">
            <a:avLst/>
          </a:prstGeom>
          <a:noFill/>
        </p:spPr>
        <p:txBody>
          <a:bodyPr wrap="square">
            <a:spAutoFit/>
          </a:bodyPr>
          <a:lstStyle/>
          <a:p>
            <a:pPr marL="342900" indent="-342900">
              <a:lnSpc>
                <a:spcPts val="3600"/>
              </a:lnSpc>
              <a:buBlip>
                <a:blip r:embed="rId4"/>
              </a:buBlip>
            </a:pP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Comunicación</a:t>
            </a:r>
            <a:endPar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9" name="CuadroTexto 8">
            <a:extLst>
              <a:ext uri="{FF2B5EF4-FFF2-40B4-BE49-F238E27FC236}">
                <a16:creationId xmlns:a16="http://schemas.microsoft.com/office/drawing/2014/main" id="{58DB4997-323E-0692-4E2A-707C0DD6E25B}"/>
              </a:ext>
            </a:extLst>
          </p:cNvPr>
          <p:cNvSpPr txBox="1"/>
          <p:nvPr/>
        </p:nvSpPr>
        <p:spPr>
          <a:xfrm>
            <a:off x="1213757" y="4717816"/>
            <a:ext cx="9144000" cy="518540"/>
          </a:xfrm>
          <a:prstGeom prst="rect">
            <a:avLst/>
          </a:prstGeom>
          <a:noFill/>
        </p:spPr>
        <p:txBody>
          <a:bodyPr wrap="square">
            <a:spAutoFit/>
          </a:bodyPr>
          <a:lstStyle/>
          <a:p>
            <a:pPr marL="342900" indent="-342900">
              <a:lnSpc>
                <a:spcPts val="3600"/>
              </a:lnSpc>
              <a:buBlip>
                <a:blip r:embed="rId4"/>
              </a:buBlip>
            </a:pPr>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Organización</a:t>
            </a:r>
            <a:endPar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0" name="CuadroTexto 9">
            <a:extLst>
              <a:ext uri="{FF2B5EF4-FFF2-40B4-BE49-F238E27FC236}">
                <a16:creationId xmlns:a16="http://schemas.microsoft.com/office/drawing/2014/main" id="{29B61D24-0C03-5619-A027-F46BDB05C705}"/>
              </a:ext>
            </a:extLst>
          </p:cNvPr>
          <p:cNvSpPr txBox="1"/>
          <p:nvPr/>
        </p:nvSpPr>
        <p:spPr>
          <a:xfrm>
            <a:off x="1197428" y="5310760"/>
            <a:ext cx="9144000" cy="518540"/>
          </a:xfrm>
          <a:prstGeom prst="rect">
            <a:avLst/>
          </a:prstGeom>
          <a:noFill/>
        </p:spPr>
        <p:txBody>
          <a:bodyPr wrap="square">
            <a:spAutoFit/>
          </a:bodyPr>
          <a:lstStyle/>
          <a:p>
            <a:pPr marL="342900" indent="-342900">
              <a:lnSpc>
                <a:spcPts val="3600"/>
              </a:lnSpc>
              <a:buBlip>
                <a:blip r:embed="rId4"/>
              </a:buBlip>
            </a:pPr>
            <a:r>
              <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dirty="0" err="1">
                <a:latin typeface="Microsoft Sans Serif" panose="020B0604020202020204" pitchFamily="34" charset="0"/>
                <a:ea typeface="Microsoft Sans Serif" panose="020B0604020202020204" pitchFamily="34" charset="0"/>
                <a:cs typeface="Microsoft Sans Serif" panose="020B0604020202020204" pitchFamily="34" charset="0"/>
              </a:rPr>
              <a:t>Integración</a:t>
            </a:r>
            <a:endPar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aphicFrame>
        <p:nvGraphicFramePr>
          <p:cNvPr id="2" name="Diagrama 11">
            <a:extLst>
              <a:ext uri="{FF2B5EF4-FFF2-40B4-BE49-F238E27FC236}">
                <a16:creationId xmlns:a16="http://schemas.microsoft.com/office/drawing/2014/main" id="{2D507606-03AC-60F9-008D-13006CA4103C}"/>
              </a:ext>
            </a:extLst>
          </p:cNvPr>
          <p:cNvGraphicFramePr/>
          <p:nvPr>
            <p:extLst>
              <p:ext uri="{D42A27DB-BD31-4B8C-83A1-F6EECF244321}">
                <p14:modId xmlns:p14="http://schemas.microsoft.com/office/powerpoint/2010/main" val="2744574042"/>
              </p:ext>
            </p:extLst>
          </p:nvPr>
        </p:nvGraphicFramePr>
        <p:xfrm>
          <a:off x="1197428" y="5931041"/>
          <a:ext cx="9389512" cy="268275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745332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625E0BC-2C03-4133-9CEF-1FF5F8AB3A15}"/>
              </a:ext>
            </a:extLst>
          </p:cNvPr>
          <p:cNvSpPr txBox="1"/>
          <p:nvPr/>
        </p:nvSpPr>
        <p:spPr>
          <a:xfrm>
            <a:off x="1447800" y="1573291"/>
            <a:ext cx="6629400" cy="707886"/>
          </a:xfrm>
          <a:prstGeom prst="rect">
            <a:avLst/>
          </a:prstGeom>
          <a:noFill/>
        </p:spPr>
        <p:txBody>
          <a:bodyPr wrap="square" rtlCol="0">
            <a:spAutoFit/>
          </a:bodyPr>
          <a:lstStyle/>
          <a:p>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Unidad 1: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Introducción</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2C042FF-D434-4A38-93CB-0832511D99F8}"/>
              </a:ext>
            </a:extLst>
          </p:cNvPr>
          <p:cNvSpPr txBox="1"/>
          <p:nvPr/>
        </p:nvSpPr>
        <p:spPr>
          <a:xfrm>
            <a:off x="1455174" y="2552700"/>
            <a:ext cx="10040186" cy="523220"/>
          </a:xfrm>
          <a:prstGeom prst="rect">
            <a:avLst/>
          </a:prstGeom>
          <a:noFill/>
        </p:spPr>
        <p:txBody>
          <a:bodyPr wrap="square" rtlCol="0">
            <a:spAutoFit/>
          </a:bodyPr>
          <a:lstStyle/>
          <a:p>
            <a:r>
              <a:rPr lang="en-US"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1.3</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b="1" dirty="0">
                <a:latin typeface="Microsoft Sans Serif" panose="020B0604020202020204" pitchFamily="34" charset="0"/>
                <a:ea typeface="Microsoft Sans Serif" panose="020B0604020202020204" pitchFamily="34" charset="0"/>
                <a:cs typeface="Microsoft Sans Serif" panose="020B0604020202020204" pitchFamily="34" charset="0"/>
              </a:rPr>
              <a:t>Metas</a:t>
            </a:r>
          </a:p>
        </p:txBody>
      </p:sp>
      <p:sp>
        <p:nvSpPr>
          <p:cNvPr id="10" name="Rectángulo 9">
            <a:extLst>
              <a:ext uri="{FF2B5EF4-FFF2-40B4-BE49-F238E27FC236}">
                <a16:creationId xmlns:a16="http://schemas.microsoft.com/office/drawing/2014/main" id="{D75DE121-E9FB-4509-D1BA-E0575F96D03D}"/>
              </a:ext>
            </a:extLst>
          </p:cNvPr>
          <p:cNvSpPr/>
          <p:nvPr/>
        </p:nvSpPr>
        <p:spPr>
          <a:xfrm>
            <a:off x="965428" y="3682425"/>
            <a:ext cx="5663972" cy="3108543"/>
          </a:xfrm>
          <a:prstGeom prst="rect">
            <a:avLst/>
          </a:prstGeom>
        </p:spPr>
        <p:txBody>
          <a:bodyPr wrap="square">
            <a:spAutoFit/>
          </a:bodyPr>
          <a:lstStyle/>
          <a:p>
            <a:pPr>
              <a:defRPr/>
            </a:pPr>
            <a:r>
              <a:rPr lang="es-ES" altLang="es-ES" sz="2800" b="1" dirty="0">
                <a:latin typeface="Microsoft Sans Serif" panose="020B0604020202020204" pitchFamily="34" charset="0"/>
                <a:ea typeface="Microsoft Sans Serif" panose="020B0604020202020204" pitchFamily="34" charset="0"/>
                <a:cs typeface="Microsoft Sans Serif" panose="020B0604020202020204" pitchFamily="34" charset="0"/>
              </a:rPr>
              <a:t>Optimizar los resultados </a:t>
            </a:r>
            <a:r>
              <a:rPr lang="es-E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para alcanzar los objetivos financieros y humanos, en términos de calidad y cantidad. Establecer un equipo cohesionado y eficaz, representativo de los valores de la empresa.</a:t>
            </a:r>
            <a:r>
              <a:rPr lang="en-US"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 </a:t>
            </a:r>
            <a:endParaRPr lang="fr-FR" altLang="es-E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aphicFrame>
        <p:nvGraphicFramePr>
          <p:cNvPr id="12" name="Diagrama 11">
            <a:extLst>
              <a:ext uri="{FF2B5EF4-FFF2-40B4-BE49-F238E27FC236}">
                <a16:creationId xmlns:a16="http://schemas.microsoft.com/office/drawing/2014/main" id="{C4D49014-66C6-EF44-3C52-B4E7092E713A}"/>
              </a:ext>
            </a:extLst>
          </p:cNvPr>
          <p:cNvGraphicFramePr/>
          <p:nvPr>
            <p:extLst>
              <p:ext uri="{D42A27DB-BD31-4B8C-83A1-F6EECF244321}">
                <p14:modId xmlns:p14="http://schemas.microsoft.com/office/powerpoint/2010/main" val="647001508"/>
              </p:ext>
            </p:extLst>
          </p:nvPr>
        </p:nvGraphicFramePr>
        <p:xfrm>
          <a:off x="12295414" y="2480038"/>
          <a:ext cx="5306786" cy="2954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Objet 4">
            <a:extLst>
              <a:ext uri="{FF2B5EF4-FFF2-40B4-BE49-F238E27FC236}">
                <a16:creationId xmlns:a16="http://schemas.microsoft.com/office/drawing/2014/main" id="{D74B2ADB-CAD6-6143-71E4-A8620DAC8903}"/>
              </a:ext>
            </a:extLst>
          </p:cNvPr>
          <p:cNvGraphicFramePr>
            <a:graphicFrameLocks noChangeAspect="1"/>
          </p:cNvGraphicFramePr>
          <p:nvPr>
            <p:extLst>
              <p:ext uri="{D42A27DB-BD31-4B8C-83A1-F6EECF244321}">
                <p14:modId xmlns:p14="http://schemas.microsoft.com/office/powerpoint/2010/main" val="837700794"/>
              </p:ext>
            </p:extLst>
          </p:nvPr>
        </p:nvGraphicFramePr>
        <p:xfrm>
          <a:off x="6661592" y="2814310"/>
          <a:ext cx="5525075" cy="5525075"/>
        </p:xfrm>
        <a:graphic>
          <a:graphicData uri="http://schemas.openxmlformats.org/presentationml/2006/ole">
            <mc:AlternateContent xmlns:mc="http://schemas.openxmlformats.org/markup-compatibility/2006">
              <mc:Choice xmlns:v="urn:schemas-microsoft-com:vml" Requires="v">
                <p:oleObj name="Bitmap Image" r:id="rId7" imgW="12700080" imgH="12700080" progId="PBrush">
                  <p:embed/>
                </p:oleObj>
              </mc:Choice>
              <mc:Fallback>
                <p:oleObj name="Bitmap Image" r:id="rId7" imgW="12700080" imgH="12700080" progId="PBrush">
                  <p:embed/>
                  <p:pic>
                    <p:nvPicPr>
                      <p:cNvPr id="5" name="Objet 4">
                        <a:extLst>
                          <a:ext uri="{FF2B5EF4-FFF2-40B4-BE49-F238E27FC236}">
                            <a16:creationId xmlns:a16="http://schemas.microsoft.com/office/drawing/2014/main" id="{D74B2ADB-CAD6-6143-71E4-A8620DAC8903}"/>
                          </a:ext>
                        </a:extLst>
                      </p:cNvPr>
                      <p:cNvPicPr/>
                      <p:nvPr/>
                    </p:nvPicPr>
                    <p:blipFill>
                      <a:blip r:embed="rId8"/>
                      <a:stretch>
                        <a:fillRect/>
                      </a:stretch>
                    </p:blipFill>
                    <p:spPr>
                      <a:xfrm>
                        <a:off x="6661592" y="2814310"/>
                        <a:ext cx="5525075" cy="5525075"/>
                      </a:xfrm>
                      <a:prstGeom prst="rect">
                        <a:avLst/>
                      </a:prstGeom>
                    </p:spPr>
                  </p:pic>
                </p:oleObj>
              </mc:Fallback>
            </mc:AlternateContent>
          </a:graphicData>
        </a:graphic>
      </p:graphicFrame>
    </p:spTree>
    <p:extLst>
      <p:ext uri="{BB962C8B-B14F-4D97-AF65-F5344CB8AC3E}">
        <p14:creationId xmlns:p14="http://schemas.microsoft.com/office/powerpoint/2010/main" val="2292635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FC7E83DD-3641-D2F1-E241-532A461817B2}"/>
              </a:ext>
            </a:extLst>
          </p:cNvPr>
          <p:cNvSpPr/>
          <p:nvPr/>
        </p:nvSpPr>
        <p:spPr>
          <a:xfrm>
            <a:off x="9424026" y="3667288"/>
            <a:ext cx="3581400" cy="2719188"/>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953B3577-D9C0-67CB-B8BD-0E33B29CFE77}"/>
              </a:ext>
            </a:extLst>
          </p:cNvPr>
          <p:cNvSpPr/>
          <p:nvPr/>
        </p:nvSpPr>
        <p:spPr>
          <a:xfrm>
            <a:off x="3696764" y="3660025"/>
            <a:ext cx="3352800" cy="2603376"/>
          </a:xfrm>
          <a:prstGeom prst="rect">
            <a:avLst/>
          </a:prstGeom>
          <a:solidFill>
            <a:srgbClr val="FFECFC"/>
          </a:solidFill>
          <a:ln>
            <a:solidFill>
              <a:srgbClr val="FFE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B55D1384-6811-342B-65B8-F85E2C0DA244}"/>
              </a:ext>
            </a:extLst>
          </p:cNvPr>
          <p:cNvSpPr txBox="1"/>
          <p:nvPr/>
        </p:nvSpPr>
        <p:spPr>
          <a:xfrm>
            <a:off x="1447800" y="1573291"/>
            <a:ext cx="3124200" cy="707886"/>
          </a:xfrm>
          <a:prstGeom prst="rect">
            <a:avLst/>
          </a:prstGeom>
          <a:noFill/>
        </p:spPr>
        <p:txBody>
          <a:bodyPr wrap="square" rtlCol="0">
            <a:spAutoFit/>
          </a:bodyPr>
          <a:lstStyle/>
          <a:p>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Resumen</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TextBox 57">
            <a:extLst>
              <a:ext uri="{FF2B5EF4-FFF2-40B4-BE49-F238E27FC236}">
                <a16:creationId xmlns:a16="http://schemas.microsoft.com/office/drawing/2014/main" id="{D4275EA0-5D83-57E3-4C70-3D5BE7896015}"/>
              </a:ext>
            </a:extLst>
          </p:cNvPr>
          <p:cNvSpPr txBox="1"/>
          <p:nvPr/>
        </p:nvSpPr>
        <p:spPr>
          <a:xfrm>
            <a:off x="3582464" y="4762500"/>
            <a:ext cx="3581400" cy="1220847"/>
          </a:xfrm>
          <a:prstGeom prst="rect">
            <a:avLst/>
          </a:prstGeom>
          <a:noFill/>
        </p:spPr>
        <p:txBody>
          <a:bodyPr wrap="square" rtlCol="0">
            <a:spAutoFit/>
          </a:bodyPr>
          <a:lstStyle/>
          <a:p>
            <a:pPr algn="ctr">
              <a:lnSpc>
                <a:spcPts val="2220"/>
              </a:lnSpc>
            </a:pPr>
            <a:r>
              <a:rPr lang="es-E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Es la gestión de las diferencias culturales dentro de una entidad pública o privada</a:t>
            </a:r>
            <a:endParaRPr lang="en-U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 name="Rectangle 58">
            <a:extLst>
              <a:ext uri="{FF2B5EF4-FFF2-40B4-BE49-F238E27FC236}">
                <a16:creationId xmlns:a16="http://schemas.microsoft.com/office/drawing/2014/main" id="{C19CE81B-88B7-56D0-835C-580EF1D39AEA}"/>
              </a:ext>
            </a:extLst>
          </p:cNvPr>
          <p:cNvSpPr/>
          <p:nvPr/>
        </p:nvSpPr>
        <p:spPr>
          <a:xfrm>
            <a:off x="4259974" y="3667288"/>
            <a:ext cx="2391344" cy="830997"/>
          </a:xfrm>
          <a:prstGeom prst="rect">
            <a:avLst/>
          </a:prstGeom>
        </p:spPr>
        <p:txBody>
          <a:bodyPr wrap="square">
            <a:spAutoFit/>
          </a:bodyPr>
          <a:lstStyle/>
          <a:p>
            <a:pPr algn="ctr"/>
            <a:r>
              <a:rPr lang="en-US" sz="24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Gestión</a:t>
            </a: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intercultural</a:t>
            </a:r>
            <a:endParaRPr lang="fr-FR"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object 2">
            <a:extLst>
              <a:ext uri="{FF2B5EF4-FFF2-40B4-BE49-F238E27FC236}">
                <a16:creationId xmlns:a16="http://schemas.microsoft.com/office/drawing/2014/main" id="{194018B4-B354-3889-61E1-72BFFF89DBEB}"/>
              </a:ext>
            </a:extLst>
          </p:cNvPr>
          <p:cNvPicPr/>
          <p:nvPr/>
        </p:nvPicPr>
        <p:blipFill>
          <a:blip r:embed="rId2" cstate="print"/>
          <a:stretch>
            <a:fillRect/>
          </a:stretch>
        </p:blipFill>
        <p:spPr>
          <a:xfrm>
            <a:off x="3824788" y="3837358"/>
            <a:ext cx="435185" cy="510356"/>
          </a:xfrm>
          <a:prstGeom prst="rect">
            <a:avLst/>
          </a:prstGeom>
        </p:spPr>
      </p:pic>
      <p:sp>
        <p:nvSpPr>
          <p:cNvPr id="6" name="TextBox 57">
            <a:extLst>
              <a:ext uri="{FF2B5EF4-FFF2-40B4-BE49-F238E27FC236}">
                <a16:creationId xmlns:a16="http://schemas.microsoft.com/office/drawing/2014/main" id="{64E2E20B-DA1F-09F0-F092-713BEF926EBD}"/>
              </a:ext>
            </a:extLst>
          </p:cNvPr>
          <p:cNvSpPr txBox="1"/>
          <p:nvPr/>
        </p:nvSpPr>
        <p:spPr>
          <a:xfrm>
            <a:off x="9447735" y="4610100"/>
            <a:ext cx="3352799" cy="1502976"/>
          </a:xfrm>
          <a:prstGeom prst="rect">
            <a:avLst/>
          </a:prstGeom>
          <a:noFill/>
        </p:spPr>
        <p:txBody>
          <a:bodyPr wrap="square" rtlCol="0">
            <a:spAutoFit/>
          </a:bodyPr>
          <a:lstStyle/>
          <a:p>
            <a:pPr algn="ctr">
              <a:lnSpc>
                <a:spcPts val="2220"/>
              </a:lnSpc>
            </a:pPr>
            <a:r>
              <a:rPr lang="es-E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Optimizar los resultados financieros y humanos, transmitiendo los valores de la empresa</a:t>
            </a:r>
            <a:r>
              <a:rPr lang="en-GB"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 </a:t>
            </a:r>
            <a:endParaRPr lang="en-US" sz="2400"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7" name="Rectangle 58">
            <a:extLst>
              <a:ext uri="{FF2B5EF4-FFF2-40B4-BE49-F238E27FC236}">
                <a16:creationId xmlns:a16="http://schemas.microsoft.com/office/drawing/2014/main" id="{DC5D6AA9-5455-9552-81E8-CF2B76572622}"/>
              </a:ext>
            </a:extLst>
          </p:cNvPr>
          <p:cNvSpPr/>
          <p:nvPr/>
        </p:nvSpPr>
        <p:spPr>
          <a:xfrm>
            <a:off x="10232717" y="3886049"/>
            <a:ext cx="1782837" cy="461665"/>
          </a:xfrm>
          <a:prstGeom prst="rect">
            <a:avLst/>
          </a:prstGeom>
        </p:spPr>
        <p:txBody>
          <a:bodyPr wrap="square">
            <a:spAutoFit/>
          </a:bodyPr>
          <a:lstStyle/>
          <a:p>
            <a:pPr algn="ctr"/>
            <a:r>
              <a:rPr lang="en-US" sz="24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Metas</a:t>
            </a:r>
          </a:p>
        </p:txBody>
      </p:sp>
      <p:pic>
        <p:nvPicPr>
          <p:cNvPr id="8" name="object 2">
            <a:extLst>
              <a:ext uri="{FF2B5EF4-FFF2-40B4-BE49-F238E27FC236}">
                <a16:creationId xmlns:a16="http://schemas.microsoft.com/office/drawing/2014/main" id="{49413C0B-8236-CA4A-DD00-985667C34D37}"/>
              </a:ext>
            </a:extLst>
          </p:cNvPr>
          <p:cNvPicPr/>
          <p:nvPr/>
        </p:nvPicPr>
        <p:blipFill>
          <a:blip r:embed="rId2" cstate="print"/>
          <a:stretch>
            <a:fillRect/>
          </a:stretch>
        </p:blipFill>
        <p:spPr>
          <a:xfrm>
            <a:off x="9610779" y="3934740"/>
            <a:ext cx="435185" cy="510356"/>
          </a:xfrm>
          <a:prstGeom prst="rect">
            <a:avLst/>
          </a:prstGeom>
        </p:spPr>
      </p:pic>
    </p:spTree>
    <p:extLst>
      <p:ext uri="{BB962C8B-B14F-4D97-AF65-F5344CB8AC3E}">
        <p14:creationId xmlns:p14="http://schemas.microsoft.com/office/powerpoint/2010/main" val="3377389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A57332C5-86A7-910D-E5CF-40D0602B843C}"/>
              </a:ext>
            </a:extLst>
          </p:cNvPr>
          <p:cNvGraphicFramePr>
            <a:graphicFrameLocks noChangeAspect="1"/>
          </p:cNvGraphicFramePr>
          <p:nvPr>
            <p:extLst>
              <p:ext uri="{D42A27DB-BD31-4B8C-83A1-F6EECF244321}">
                <p14:modId xmlns:p14="http://schemas.microsoft.com/office/powerpoint/2010/main" val="3774670814"/>
              </p:ext>
            </p:extLst>
          </p:nvPr>
        </p:nvGraphicFramePr>
        <p:xfrm>
          <a:off x="9144000" y="2170187"/>
          <a:ext cx="6986585" cy="4671123"/>
        </p:xfrm>
        <a:graphic>
          <a:graphicData uri="http://schemas.openxmlformats.org/presentationml/2006/ole">
            <mc:AlternateContent xmlns:mc="http://schemas.openxmlformats.org/markup-compatibility/2006">
              <mc:Choice xmlns:v="urn:schemas-microsoft-com:vml" Requires="v">
                <p:oleObj name="Bitmap Image" r:id="rId2" imgW="5518080" imgH="3689280" progId="PBrush">
                  <p:embed/>
                </p:oleObj>
              </mc:Choice>
              <mc:Fallback>
                <p:oleObj name="Bitmap Image" r:id="rId2" imgW="5518080" imgH="3689280" progId="PBrush">
                  <p:embed/>
                  <p:pic>
                    <p:nvPicPr>
                      <p:cNvPr id="4" name="Objet 3">
                        <a:extLst>
                          <a:ext uri="{FF2B5EF4-FFF2-40B4-BE49-F238E27FC236}">
                            <a16:creationId xmlns:a16="http://schemas.microsoft.com/office/drawing/2014/main" id="{A57332C5-86A7-910D-E5CF-40D0602B843C}"/>
                          </a:ext>
                        </a:extLst>
                      </p:cNvPr>
                      <p:cNvPicPr/>
                      <p:nvPr/>
                    </p:nvPicPr>
                    <p:blipFill>
                      <a:blip r:embed="rId3"/>
                      <a:stretch>
                        <a:fillRect/>
                      </a:stretch>
                    </p:blipFill>
                    <p:spPr>
                      <a:xfrm>
                        <a:off x="9144000" y="2170187"/>
                        <a:ext cx="6986585" cy="4671123"/>
                      </a:xfrm>
                      <a:prstGeom prst="rect">
                        <a:avLst/>
                      </a:prstGeom>
                    </p:spPr>
                  </p:pic>
                </p:oleObj>
              </mc:Fallback>
            </mc:AlternateContent>
          </a:graphicData>
        </a:graphic>
      </p:graphicFrame>
      <p:sp>
        <p:nvSpPr>
          <p:cNvPr id="2" name="CuadroTexto 1">
            <a:extLst>
              <a:ext uri="{FF2B5EF4-FFF2-40B4-BE49-F238E27FC236}">
                <a16:creationId xmlns:a16="http://schemas.microsoft.com/office/drawing/2014/main" id="{E625E0BC-2C03-4133-9CEF-1FF5F8AB3A15}"/>
              </a:ext>
            </a:extLst>
          </p:cNvPr>
          <p:cNvSpPr txBox="1"/>
          <p:nvPr/>
        </p:nvSpPr>
        <p:spPr>
          <a:xfrm>
            <a:off x="1449731" y="801578"/>
            <a:ext cx="11430000" cy="707886"/>
          </a:xfrm>
          <a:prstGeom prst="rect">
            <a:avLst/>
          </a:prstGeom>
          <a:noFill/>
        </p:spPr>
        <p:txBody>
          <a:bodyPr wrap="square" rtlCol="0">
            <a:spAutoFit/>
          </a:bodyPr>
          <a:lstStyle/>
          <a:p>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Unidad 2: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Comunicar</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2C042FF-D434-4A38-93CB-0832511D99F8}"/>
              </a:ext>
            </a:extLst>
          </p:cNvPr>
          <p:cNvSpPr txBox="1"/>
          <p:nvPr/>
        </p:nvSpPr>
        <p:spPr>
          <a:xfrm>
            <a:off x="1430342" y="1877799"/>
            <a:ext cx="10040186" cy="584775"/>
          </a:xfrm>
          <a:prstGeom prst="rect">
            <a:avLst/>
          </a:prstGeom>
          <a:noFill/>
        </p:spPr>
        <p:txBody>
          <a:bodyPr wrap="square" rtlCol="0">
            <a:spAutoFit/>
          </a:bodyPr>
          <a:lstStyle/>
          <a:p>
            <a:r>
              <a:rPr lang="en-US"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2.1</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3200" b="1" dirty="0">
                <a:latin typeface="Microsoft Sans Serif" panose="020B0604020202020204" pitchFamily="34" charset="0"/>
                <a:ea typeface="Microsoft Sans Serif" panose="020B0604020202020204" pitchFamily="34" charset="0"/>
                <a:cs typeface="Microsoft Sans Serif" panose="020B0604020202020204" pitchFamily="34" charset="0"/>
              </a:rPr>
              <a:t>Saber </a:t>
            </a:r>
            <a:r>
              <a:rPr lang="en-US" sz="3200" b="1" dirty="0" err="1">
                <a:latin typeface="Microsoft Sans Serif" panose="020B0604020202020204" pitchFamily="34" charset="0"/>
                <a:ea typeface="Microsoft Sans Serif" panose="020B0604020202020204" pitchFamily="34" charset="0"/>
                <a:cs typeface="Microsoft Sans Serif" panose="020B0604020202020204" pitchFamily="34" charset="0"/>
              </a:rPr>
              <a:t>escuchar</a:t>
            </a:r>
            <a:endParaRPr lang="en-US" sz="32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838200" y="2731664"/>
            <a:ext cx="8001000" cy="5693866"/>
          </a:xfrm>
          <a:prstGeom prst="rect">
            <a:avLst/>
          </a:prstGeom>
          <a:noFill/>
        </p:spPr>
        <p:txBody>
          <a:bodyPr wrap="square" rtlCol="0">
            <a:spAutoFit/>
          </a:bodyPr>
          <a:lstStyle/>
          <a:p>
            <a:pPr marL="457200" indent="-457200">
              <a:buFontTx/>
              <a:buChar char="-"/>
            </a:pPr>
            <a: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Observar y estar atento a todas las señales verbales y no verbales emitidas por los interlocutores;</a:t>
            </a:r>
            <a:endPar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indent="-457200">
              <a:buFontTx/>
              <a:buChar char="-"/>
            </a:pPr>
            <a: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Conocer los códigos sociales del país de origen del empleado;</a:t>
            </a:r>
            <a:endPar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indent="-457200">
              <a:buFontTx/>
              <a:buChar char="-"/>
            </a:pPr>
            <a: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Estar informado sobre el contexto histórico, geopolítico y económico de los países en cuestión;</a:t>
            </a:r>
            <a:endPar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indent="-457200">
              <a:buFontTx/>
              <a:buChar char="-"/>
            </a:pPr>
            <a: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Respetar y tener una mentalidad abierta, teniendo en cuenta las peticiones y expectativas de los empleados y todo aquello que no tengan claro.</a:t>
            </a:r>
            <a:endPar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457200" indent="-457200" algn="just">
              <a:buFontTx/>
              <a:buChar char="-"/>
            </a:pPr>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aphicFrame>
        <p:nvGraphicFramePr>
          <p:cNvPr id="9" name="Diagrama 11">
            <a:extLst>
              <a:ext uri="{FF2B5EF4-FFF2-40B4-BE49-F238E27FC236}">
                <a16:creationId xmlns:a16="http://schemas.microsoft.com/office/drawing/2014/main" id="{1B4E81B3-7632-2271-412C-9F24767CAC84}"/>
              </a:ext>
            </a:extLst>
          </p:cNvPr>
          <p:cNvGraphicFramePr/>
          <p:nvPr>
            <p:extLst>
              <p:ext uri="{D42A27DB-BD31-4B8C-83A1-F6EECF244321}">
                <p14:modId xmlns:p14="http://schemas.microsoft.com/office/powerpoint/2010/main" val="918086623"/>
              </p:ext>
            </p:extLst>
          </p:nvPr>
        </p:nvGraphicFramePr>
        <p:xfrm>
          <a:off x="11811000" y="6134100"/>
          <a:ext cx="6112912" cy="22245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18055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25961049-4AD7-9ABE-DB3F-3A742BD573B9}"/>
              </a:ext>
            </a:extLst>
          </p:cNvPr>
          <p:cNvGraphicFramePr>
            <a:graphicFrameLocks noChangeAspect="1"/>
          </p:cNvGraphicFramePr>
          <p:nvPr>
            <p:extLst>
              <p:ext uri="{D42A27DB-BD31-4B8C-83A1-F6EECF244321}">
                <p14:modId xmlns:p14="http://schemas.microsoft.com/office/powerpoint/2010/main" val="2255442821"/>
              </p:ext>
            </p:extLst>
          </p:nvPr>
        </p:nvGraphicFramePr>
        <p:xfrm>
          <a:off x="9989576" y="2007869"/>
          <a:ext cx="6900377" cy="4563272"/>
        </p:xfrm>
        <a:graphic>
          <a:graphicData uri="http://schemas.openxmlformats.org/presentationml/2006/ole">
            <mc:AlternateContent xmlns:mc="http://schemas.openxmlformats.org/markup-compatibility/2006">
              <mc:Choice xmlns:v="urn:schemas-microsoft-com:vml" Requires="v">
                <p:oleObj name="Bitmap Image" r:id="rId2" imgW="5924520" imgH="3917880" progId="PBrush">
                  <p:embed/>
                </p:oleObj>
              </mc:Choice>
              <mc:Fallback>
                <p:oleObj name="Bitmap Image" r:id="rId2" imgW="5924520" imgH="3917880" progId="PBrush">
                  <p:embed/>
                  <p:pic>
                    <p:nvPicPr>
                      <p:cNvPr id="4" name="Objet 3">
                        <a:extLst>
                          <a:ext uri="{FF2B5EF4-FFF2-40B4-BE49-F238E27FC236}">
                            <a16:creationId xmlns:a16="http://schemas.microsoft.com/office/drawing/2014/main" id="{25961049-4AD7-9ABE-DB3F-3A742BD573B9}"/>
                          </a:ext>
                        </a:extLst>
                      </p:cNvPr>
                      <p:cNvPicPr/>
                      <p:nvPr/>
                    </p:nvPicPr>
                    <p:blipFill>
                      <a:blip r:embed="rId3"/>
                      <a:stretch>
                        <a:fillRect/>
                      </a:stretch>
                    </p:blipFill>
                    <p:spPr>
                      <a:xfrm>
                        <a:off x="9989576" y="2007869"/>
                        <a:ext cx="6900377" cy="4563272"/>
                      </a:xfrm>
                      <a:prstGeom prst="rect">
                        <a:avLst/>
                      </a:prstGeom>
                    </p:spPr>
                  </p:pic>
                </p:oleObj>
              </mc:Fallback>
            </mc:AlternateContent>
          </a:graphicData>
        </a:graphic>
      </p:graphicFrame>
      <p:sp>
        <p:nvSpPr>
          <p:cNvPr id="2" name="CuadroTexto 1">
            <a:extLst>
              <a:ext uri="{FF2B5EF4-FFF2-40B4-BE49-F238E27FC236}">
                <a16:creationId xmlns:a16="http://schemas.microsoft.com/office/drawing/2014/main" id="{E625E0BC-2C03-4133-9CEF-1FF5F8AB3A15}"/>
              </a:ext>
            </a:extLst>
          </p:cNvPr>
          <p:cNvSpPr txBox="1"/>
          <p:nvPr/>
        </p:nvSpPr>
        <p:spPr>
          <a:xfrm>
            <a:off x="914400" y="728717"/>
            <a:ext cx="11430000" cy="707886"/>
          </a:xfrm>
          <a:prstGeom prst="rect">
            <a:avLst/>
          </a:prstGeom>
          <a:noFill/>
        </p:spPr>
        <p:txBody>
          <a:bodyPr wrap="square" rtlCol="0">
            <a:spAutoFit/>
          </a:bodyPr>
          <a:lstStyle/>
          <a:p>
            <a:r>
              <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Unidad 2: </a:t>
            </a:r>
            <a:r>
              <a:rPr lang="en-US" sz="4000" b="1" dirty="0" err="1">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rPr>
              <a:t>Comunicar</a:t>
            </a:r>
            <a:endParaRPr lang="en-US" sz="4000" b="1" dirty="0">
              <a:solidFill>
                <a:srgbClr val="B05894"/>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uadroTexto 2">
            <a:extLst>
              <a:ext uri="{FF2B5EF4-FFF2-40B4-BE49-F238E27FC236}">
                <a16:creationId xmlns:a16="http://schemas.microsoft.com/office/drawing/2014/main" id="{82C042FF-D434-4A38-93CB-0832511D99F8}"/>
              </a:ext>
            </a:extLst>
          </p:cNvPr>
          <p:cNvSpPr txBox="1"/>
          <p:nvPr/>
        </p:nvSpPr>
        <p:spPr>
          <a:xfrm>
            <a:off x="914400" y="1436603"/>
            <a:ext cx="8229600" cy="584775"/>
          </a:xfrm>
          <a:prstGeom prst="rect">
            <a:avLst/>
          </a:prstGeom>
          <a:noFill/>
        </p:spPr>
        <p:txBody>
          <a:bodyPr wrap="square" rtlCol="0">
            <a:spAutoFit/>
          </a:bodyPr>
          <a:lstStyle/>
          <a:p>
            <a:r>
              <a:rPr lang="en-US" sz="2800" b="1" dirty="0" err="1">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Sección</a:t>
            </a:r>
            <a:r>
              <a:rPr lang="en-US" sz="2800" b="1" dirty="0">
                <a:solidFill>
                  <a:srgbClr val="E076D1"/>
                </a:solidFill>
                <a:latin typeface="Microsoft Sans Serif" panose="020B0604020202020204" pitchFamily="34" charset="0"/>
                <a:ea typeface="Microsoft Sans Serif" panose="020B0604020202020204" pitchFamily="34" charset="0"/>
                <a:cs typeface="Microsoft Sans Serif" panose="020B0604020202020204" pitchFamily="34" charset="0"/>
              </a:rPr>
              <a:t> 2.2</a:t>
            </a:r>
            <a:r>
              <a:rPr lang="en-US" sz="2800" b="1" dirty="0">
                <a:solidFill>
                  <a:srgbClr val="ECAAE3"/>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s-ES" sz="3200" dirty="0">
                <a:latin typeface="Microsoft Sans Serif" panose="020B0604020202020204" pitchFamily="34" charset="0"/>
                <a:ea typeface="Microsoft Sans Serif" panose="020B0604020202020204" pitchFamily="34" charset="0"/>
                <a:cs typeface="Microsoft Sans Serif" panose="020B0604020202020204" pitchFamily="34" charset="0"/>
              </a:rPr>
              <a:t>Cuidar la expresión oral y escrita</a:t>
            </a:r>
            <a:endParaRPr lang="en-US" sz="32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ZoneTexte 4">
            <a:extLst>
              <a:ext uri="{FF2B5EF4-FFF2-40B4-BE49-F238E27FC236}">
                <a16:creationId xmlns:a16="http://schemas.microsoft.com/office/drawing/2014/main" id="{C521BE96-AC12-B3FD-176F-ABA9DC2E5562}"/>
              </a:ext>
            </a:extLst>
          </p:cNvPr>
          <p:cNvSpPr txBox="1"/>
          <p:nvPr/>
        </p:nvSpPr>
        <p:spPr>
          <a:xfrm rot="10800000" flipV="1">
            <a:off x="421163" y="2247900"/>
            <a:ext cx="9166452" cy="6124754"/>
          </a:xfrm>
          <a:prstGeom prst="rect">
            <a:avLst/>
          </a:prstGeom>
          <a:noFill/>
        </p:spPr>
        <p:txBody>
          <a:bodyPr wrap="square" rtlCol="0">
            <a:spAutoFit/>
          </a:bodyPr>
          <a:lstStyle/>
          <a:p>
            <a:pPr marL="342900" indent="-342900" algn="just">
              <a:buFontTx/>
              <a:buChar char="-"/>
            </a:pPr>
            <a: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Para comunicarse bien, hay que estar al alcance de la otra persona;</a:t>
            </a:r>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342900" indent="-342900" algn="just">
              <a:buFontTx/>
              <a:buChar char="-"/>
            </a:pPr>
            <a: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Hay que diferenciar entre comunicación escrita y oral. La escritura deja huella, formaliza, puede servir de prueba. Es importante, sea cual sea el soporte (correo postal, correo electrónico, WhatsApp, SMS) cuidar la escritura. Una conversación oral completa un texto y evita malentendidos;</a:t>
            </a:r>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342900" indent="-342900" algn="just">
              <a:buFontTx/>
              <a:buChar char="-"/>
            </a:pPr>
            <a: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Ilustre lo que dice con ejemplos, invite a su interlocutor a reformular los conceptos principales;</a:t>
            </a:r>
            <a:endPar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342900" indent="-342900" algn="just">
              <a:buFontTx/>
              <a:buChar char="-"/>
            </a:pPr>
            <a: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Estructure sus pensamientos y organice sus ideas;</a:t>
            </a:r>
            <a:endPar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342900" indent="-342900" algn="just">
              <a:buFontTx/>
              <a:buChar char="-"/>
            </a:pPr>
            <a:r>
              <a:rPr lang="es-ES" sz="2800" dirty="0">
                <a:latin typeface="Microsoft Sans Serif" panose="020B0604020202020204" pitchFamily="34" charset="0"/>
                <a:ea typeface="Microsoft Sans Serif" panose="020B0604020202020204" pitchFamily="34" charset="0"/>
                <a:cs typeface="Microsoft Sans Serif" panose="020B0604020202020204" pitchFamily="34" charset="0"/>
              </a:rPr>
              <a:t>Explotar la comunicación no verbal, el 97% de los mensajes se transmiten a través de gestos, posturas, sonidos y gestión del silencio.</a:t>
            </a:r>
            <a:endParaRPr lang="fr-FR"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aphicFrame>
        <p:nvGraphicFramePr>
          <p:cNvPr id="9" name="Diagrama 11">
            <a:extLst>
              <a:ext uri="{FF2B5EF4-FFF2-40B4-BE49-F238E27FC236}">
                <a16:creationId xmlns:a16="http://schemas.microsoft.com/office/drawing/2014/main" id="{1B4E81B3-7632-2271-412C-9F24767CAC84}"/>
              </a:ext>
            </a:extLst>
          </p:cNvPr>
          <p:cNvGraphicFramePr/>
          <p:nvPr>
            <p:extLst>
              <p:ext uri="{D42A27DB-BD31-4B8C-83A1-F6EECF244321}">
                <p14:modId xmlns:p14="http://schemas.microsoft.com/office/powerpoint/2010/main" val="2654810150"/>
              </p:ext>
            </p:extLst>
          </p:nvPr>
        </p:nvGraphicFramePr>
        <p:xfrm>
          <a:off x="11963400" y="6286500"/>
          <a:ext cx="6112912" cy="22245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054489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2475</TotalTime>
  <Words>3398</Words>
  <Application>Microsoft Office PowerPoint</Application>
  <PresentationFormat>Personalizado</PresentationFormat>
  <Paragraphs>238</Paragraphs>
  <Slides>36</Slides>
  <Notes>0</Notes>
  <HiddenSlides>0</HiddenSlides>
  <MMClips>0</MMClips>
  <ScaleCrop>false</ScaleCrop>
  <HeadingPairs>
    <vt:vector size="8" baseType="variant">
      <vt:variant>
        <vt:lpstr>Fuentes usadas</vt:lpstr>
      </vt:variant>
      <vt:variant>
        <vt:i4>5</vt:i4>
      </vt:variant>
      <vt:variant>
        <vt:lpstr>Tema</vt:lpstr>
      </vt:variant>
      <vt:variant>
        <vt:i4>2</vt:i4>
      </vt:variant>
      <vt:variant>
        <vt:lpstr>Servidores OLE incrustados</vt:lpstr>
      </vt:variant>
      <vt:variant>
        <vt:i4>1</vt:i4>
      </vt:variant>
      <vt:variant>
        <vt:lpstr>Títulos de diapositiva</vt:lpstr>
      </vt:variant>
      <vt:variant>
        <vt:i4>36</vt:i4>
      </vt:variant>
    </vt:vector>
  </HeadingPairs>
  <TitlesOfParts>
    <vt:vector size="44" baseType="lpstr">
      <vt:lpstr>Alegreya</vt:lpstr>
      <vt:lpstr>Arial</vt:lpstr>
      <vt:lpstr>Calibri</vt:lpstr>
      <vt:lpstr>Courier New</vt:lpstr>
      <vt:lpstr>Microsoft Sans Serif</vt:lpstr>
      <vt:lpstr>Office Theme</vt:lpstr>
      <vt:lpstr>Diseño personalizado</vt:lpstr>
      <vt:lpstr>Bitmap Image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E4F PPT TEMPLATE</dc:title>
  <dc:creator>Monia Coppola</dc:creator>
  <cp:keywords>DAE5WsvJFTY,BAEXurJiHZU</cp:keywords>
  <cp:lastModifiedBy>programming@internetwebsolutions.es</cp:lastModifiedBy>
  <cp:revision>63</cp:revision>
  <dcterms:created xsi:type="dcterms:W3CDTF">2022-02-25T10:54:18Z</dcterms:created>
  <dcterms:modified xsi:type="dcterms:W3CDTF">2023-02-03T09:14:26Z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2022-02-25T00:00:00Z</vt:filetime>
  </property>
  <property fmtid="{D5CDD505-2E9C-101B-9397-08002B2CF9AE}" pid="3" name="Creator">
    <vt:lpwstr>Canva</vt:lpwstr>
  </property>
  <property fmtid="{D5CDD505-2E9C-101B-9397-08002B2CF9AE}" pid="4" name="LastSaved">
    <vt:filetime>2022-02-25T00:00:00Z</vt:filetime>
  </property>
</Properties>
</file>