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omments/comment1.xml" ContentType="application/vnd.openxmlformats-officedocument.presentationml.comment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omments/comment2.xml" ContentType="application/vnd.openxmlformats-officedocument.presentationml.comments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sldIdLst>
    <p:sldId id="256" r:id="rId3"/>
    <p:sldId id="257" r:id="rId4"/>
    <p:sldId id="261" r:id="rId5"/>
    <p:sldId id="258" r:id="rId6"/>
    <p:sldId id="260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59" r:id="rId30"/>
  </p:sldIdLst>
  <p:sldSz cx="18288000" cy="10287000"/>
  <p:notesSz cx="18288000" cy="10287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ssandra Messana" initials="AM" lastIdx="2" clrIdx="0">
    <p:extLst>
      <p:ext uri="{19B8F6BF-5375-455C-9EA6-DF929625EA0E}">
        <p15:presenceInfo xmlns:p15="http://schemas.microsoft.com/office/powerpoint/2012/main" userId="S-1-5-21-2922218411-3787962101-831138860-46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5894"/>
    <a:srgbClr val="E076D1"/>
    <a:srgbClr val="FFECFC"/>
    <a:srgbClr val="F5D3F0"/>
    <a:srgbClr val="ECAAE3"/>
    <a:srgbClr val="E58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07FA3E-5C32-4075-AD1B-5AA5795FAF4C}" v="272" dt="2022-11-08T20:58:24.34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226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16T15:06:41.441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16T15:10:44.315" idx="2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es-ES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Se trata de desarrollar una relación internacional de confianza con el otro evitando cualquier malentendido.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LinFactNeighborX="27045" custLinFactNeighborY="1419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l"/>
          <a:r>
            <a:rPr 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Las personas, las culturas, las culturas corporativas son todas facetas de la Etiqueta Empresarial.</a:t>
          </a:r>
          <a:endParaRPr lang="es-E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100000" custScaleY="53050" custLinFactNeighborX="4704" custLinFactNeighborY="12674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endParaRPr lang="fr-FR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r>
            <a:rPr 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Uno no se apropia de los usos del otro sin su consentimiento.</a:t>
          </a:r>
          <a:endParaRPr lang="fr-FR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endParaRPr lang="es-E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100196" custScaleY="40590" custLinFactNeighborX="-654" custLinFactNeighborY="520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endParaRPr lang="fr-FR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r>
            <a:rPr 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Tener la intuición de la acción correcta en el momento adecuado para cerrar un trato.</a:t>
          </a:r>
          <a:endParaRPr lang="fr-FR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endParaRPr lang="es-E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100196" custScaleY="36586" custLinFactNeighborX="1250" custLinFactNeighborY="-11623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El auge de Internet y las redes sociales pone en primer plano la netiqueta a escala mundial.</a:t>
          </a:r>
          <a:endParaRPr lang="es-E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94450" custScaleY="53050" custLinFactNeighborX="254" custLinFactNeighborY="6299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endParaRPr lang="fr-FR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l"/>
          <a:r>
            <a:rPr 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Debe vigilar y controlar su reputación online.</a:t>
          </a:r>
          <a:endParaRPr lang="en-US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endParaRPr lang="es-E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100196" custScaleY="26768" custLinFactNeighborX="-1624" custLinFactNeighborY="14347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endParaRPr lang="fr-FR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r>
            <a:rPr lang="es-ES" sz="2800" b="0" i="0" dirty="0"/>
            <a:t>Respete la intimidad, el tiempo y la disponibilidad de los demás.</a:t>
          </a:r>
          <a:endParaRPr lang="fr-FR" sz="2800" b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endParaRPr lang="es-E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100196" custScaleY="59715" custLinFactNeighborX="-170" custLinFactNeighborY="34024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l"/>
          <a:r>
            <a:rPr 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El interlocutor debe hacer suyos los valores y las ideas de su empresa y comprometerse.</a:t>
          </a:r>
          <a:endParaRPr lang="es-E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94450" custScaleY="53050" custLinFactNeighborX="254" custLinFactNeighborY="6299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l"/>
          <a:r>
            <a:rPr lang="es-ES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Enviar un mensaje no significa ser comprendido. Es importante asegurarse de que la otra persona está al mismo nivel de comprensión.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100196" custScaleY="76958" custLinFactNeighborX="-2401" custLinFactNeighborY="-14165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l"/>
          <a:r>
            <a:rPr 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 formación y la educación de las mujeres mejoran sus capacidades, son pasaportes al éxito internacional y aumentan la igualdad de oportunidades.</a:t>
          </a:r>
          <a:endParaRPr lang="es-E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94450" custScaleY="53050" custLinFactNeighborX="254" custLinFactNeighborY="6299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Es necesario comunicar con claridad y precisión.  Los interlocutores deben sentirse respetados y apreciados.</a:t>
          </a:r>
          <a:r>
            <a: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</a:t>
          </a:r>
          <a:endParaRPr lang="es-E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LinFactNeighborX="-10897" custLinFactNeighborY="5405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l"/>
          <a:r>
            <a:rPr lang="en-US" sz="2800" b="1" noProof="0" dirty="0" err="1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Contenido</a:t>
          </a:r>
          <a:r>
            <a:rPr lang="en-US" sz="2800" b="1" noProof="0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
</a:t>
          </a:r>
          <a:r>
            <a:rPr lang="es-ES" sz="2800" noProof="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Es importante conocer los códigos específicos de cada país, lo que da una buena imagen de la empresa y facilita los negocios internacionales.</a:t>
          </a:r>
          <a:endParaRPr lang="fr-FR" sz="280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4DFE7E00-A47F-49FC-91E1-BB7CB0C16E56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23A3B403-C726-4FE3-A14D-29D9FF92263D}" type="pres">
      <dgm:prSet presAssocID="{09E78CE0-9FD1-41E4-AA18-EB8ACA5E7243}" presName="node" presStyleLbl="node1" presStyleIdx="0" presStyleCnt="1" custLinFactNeighborX="12607" custLinFactNeighborY="12580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C6F6A859-0CFF-4923-95E2-0D34DEAC4343}" type="presOf" srcId="{4CE57F6F-AAED-4B75-B840-D6F328661C27}" destId="{4DFE7E00-A47F-49FC-91E1-BB7CB0C16E56}" srcOrd="0" destOrd="0" presId="urn:microsoft.com/office/officeart/2005/8/layout/process1"/>
    <dgm:cxn modelId="{A66D95B7-5E53-4DF5-B744-159AAF626149}" type="presOf" srcId="{09E78CE0-9FD1-41E4-AA18-EB8ACA5E7243}" destId="{23A3B403-C726-4FE3-A14D-29D9FF92263D}" srcOrd="0" destOrd="0" presId="urn:microsoft.com/office/officeart/2005/8/layout/process1"/>
    <dgm:cxn modelId="{23E7FE0E-C248-4C62-9760-F82B47BF0C55}" type="presParOf" srcId="{4DFE7E00-A47F-49FC-91E1-BB7CB0C16E56}" destId="{23A3B403-C726-4FE3-A14D-29D9FF92263D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es-ES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Estar informado, comprender las costumbres y los hábitos evita ofensas y malentendidos, sentando las bases de una relación fructífera.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98447" custLinFactNeighborX="14890" custLinFactNeighborY="47955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en-US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</a:t>
          </a:r>
          <a:r>
            <a:rPr lang="es-ES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Es esencial disponer de antemano de la información adecuada para dirigirse a las personas adecuadas con la estrategia correcta.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LinFactNeighborX="30620" custLinFactNeighborY="-29885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Un buen estudio de mercado y un viaje sobre el terreno fomentan una buena percepción de la empresa y aumentan sus posibilidades de éxito.</a:t>
          </a:r>
          <a:endParaRPr lang="es-E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LinFactNeighborX="1151" custLinFactNeighborY="15122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endParaRPr lang="fr-FR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l"/>
          <a:r>
            <a:rPr 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Para ser aceptado y apreciado, es necesario respetar el código de vestimenta y comportarse de acuerdo con las expectativas.</a:t>
          </a:r>
          <a:endParaRPr lang="fr-FR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endParaRPr lang="es-E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LinFactNeighborX="14890" custLinFactNeighborY="47955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l"/>
          <a:r>
            <a:rPr 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Para entrar con éxito, debe causar una buena impresión y comportarse bien en todas las circunstancias.</a:t>
          </a:r>
          <a:endParaRPr lang="es-E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92897" custScaleY="47477" custLinFactNeighborX="931" custLinFactNeighborY="5180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endParaRPr lang="fr-FR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r>
            <a:rPr 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 primera impresión suele ser la que permanece en la memoria de su interlocutor, procure poner todas las bazas de su parte.</a:t>
          </a:r>
          <a:endParaRPr lang="fr-FR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endParaRPr lang="es-E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LinFactNeighborX="14890" custLinFactNeighborY="47955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5969" y="0"/>
          <a:ext cx="6106942" cy="2224573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Se trata de desarrollar una relación internacional de confianza con el otro evitando cualquier malentendido.</a:t>
          </a:r>
        </a:p>
      </dsp:txBody>
      <dsp:txXfrm>
        <a:off x="71125" y="65156"/>
        <a:ext cx="5976630" cy="209426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0" y="416460"/>
          <a:ext cx="6112912" cy="1945739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Las personas, las culturas, las culturas corporativas son todas facetas de la Etiqueta Empresarial.</a:t>
          </a:r>
          <a:endParaRPr lang="es-E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56989" y="473449"/>
        <a:ext cx="5998934" cy="183176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0" y="400370"/>
          <a:ext cx="6100985" cy="1602518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Uno no se apropia de los usos del otro sin su consentimiento.</a:t>
          </a:r>
          <a:endParaRPr lang="fr-FR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46936" y="447306"/>
        <a:ext cx="6007113" cy="150864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11926" y="0"/>
          <a:ext cx="6100985" cy="1444437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Tener la intuición de la acción correcta en el momento adecuado para cerrar un trato.</a:t>
          </a:r>
          <a:endParaRPr lang="fr-FR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54232" y="42306"/>
        <a:ext cx="6016373" cy="135982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185160" y="187860"/>
          <a:ext cx="5773645" cy="1945739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El auge de Internet y las redes sociales pone en primer plano la netiqueta a escala mundial.</a:t>
          </a:r>
          <a:endParaRPr lang="es-E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242149" y="244849"/>
        <a:ext cx="5659667" cy="183176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0" y="1219119"/>
          <a:ext cx="6100985" cy="1056817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Debe vigilar y controlar su reputación online.</a:t>
          </a:r>
          <a:endParaRPr lang="en-US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30953" y="1250072"/>
        <a:ext cx="6039079" cy="99491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0" y="736732"/>
          <a:ext cx="6100985" cy="1092067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0" i="0" kern="1200" dirty="0"/>
            <a:t>Respete la intimidad, el tiempo y la disponibilidad de los demás.</a:t>
          </a:r>
          <a:endParaRPr lang="fr-FR" sz="2800" b="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31986" y="768718"/>
        <a:ext cx="6037013" cy="102809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185160" y="416460"/>
          <a:ext cx="5773645" cy="1945739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El interlocutor debe hacer suyos los valores y las ideas de su empresa y comprometerse.</a:t>
          </a:r>
          <a:endParaRPr lang="es-E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242149" y="473449"/>
        <a:ext cx="5659667" cy="183176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0" y="0"/>
          <a:ext cx="7224877" cy="2574196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Enviar un mensaje no significa ser comprendido. Es importante asegurarse de que la otra persona está al mismo nivel de comprensión.</a:t>
          </a:r>
        </a:p>
      </dsp:txBody>
      <dsp:txXfrm>
        <a:off x="75396" y="75396"/>
        <a:ext cx="7074085" cy="242340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190765" y="263650"/>
          <a:ext cx="5762374" cy="2098549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 formación y la educación de las mujeres mejoran sus capacidades, son pasaportes al éxito internacional y aumentan la igualdad de oportunidades.</a:t>
          </a:r>
          <a:endParaRPr lang="es-E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252229" y="325114"/>
        <a:ext cx="5639446" cy="19756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0" y="0"/>
          <a:ext cx="8597335" cy="1848423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Es necesario comunicar con claridad y precisión.  Los interlocutores deben sentirse respetados y apreciados.</a:t>
          </a:r>
          <a:r>
            <a:rPr lang="en-US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</a:t>
          </a:r>
          <a:endParaRPr lang="es-E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54138" y="54138"/>
        <a:ext cx="8489059" cy="17401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A3B403-C726-4FE3-A14D-29D9FF92263D}">
      <dsp:nvSpPr>
        <dsp:cNvPr id="0" name=""/>
        <dsp:cNvSpPr/>
      </dsp:nvSpPr>
      <dsp:spPr>
        <a:xfrm>
          <a:off x="5182" y="0"/>
          <a:ext cx="5301603" cy="2954544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noProof="0" dirty="0" err="1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Contenido</a:t>
          </a:r>
          <a:r>
            <a:rPr lang="en-US" sz="2800" b="1" kern="1200" noProof="0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
</a:t>
          </a:r>
          <a:r>
            <a:rPr lang="es-ES" sz="2800" kern="1200" noProof="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Es importante conocer los códigos específicos de cada país, lo que da una buena imagen de la empresa y facilita los negocios internacionales.</a:t>
          </a:r>
          <a:endParaRPr lang="fr-FR" sz="2800" kern="120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91718" y="86536"/>
        <a:ext cx="5128531" cy="27814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122583" y="0"/>
          <a:ext cx="7310606" cy="2330527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Estar informado, comprender las costumbres y los hábitos evita ofensas y malentendidos, sentando las bases de una relación fructífera.</a:t>
          </a:r>
        </a:p>
      </dsp:txBody>
      <dsp:txXfrm>
        <a:off x="190842" y="68259"/>
        <a:ext cx="7174088" cy="21940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11933" y="0"/>
          <a:ext cx="6100978" cy="2224573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</a:t>
          </a:r>
          <a:r>
            <a:rPr lang="es-ES" sz="32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Es esencial disponer de antemano de la información adecuada para dirigirse a las personas adecuadas con la estrategia correcta.</a:t>
          </a:r>
        </a:p>
      </dsp:txBody>
      <dsp:txXfrm>
        <a:off x="77089" y="65156"/>
        <a:ext cx="5970666" cy="20942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11933" y="0"/>
          <a:ext cx="6100978" cy="2100640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Un buen estudio de mercado y un viaje sobre el terreno fomentan una buena percepción de la empresa y aumentan sus posibilidades de éxito.</a:t>
          </a:r>
          <a:endParaRPr lang="es-E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73459" y="61526"/>
        <a:ext cx="5977926" cy="197758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11933" y="0"/>
          <a:ext cx="6100978" cy="1653073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Para ser aceptado y apreciado, es necesario respetar el código de vestimenta y comportarse de acuerdo con las expectativas.</a:t>
          </a:r>
          <a:endParaRPr lang="fr-FR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60350" y="48417"/>
        <a:ext cx="6004144" cy="155623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274011" y="501019"/>
          <a:ext cx="5678711" cy="1822961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Para entrar con éxito, debe causar una buena impresión y comportarse bien en todas las circunstancias.</a:t>
          </a:r>
          <a:endParaRPr lang="es-E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327404" y="554412"/>
        <a:ext cx="5571925" cy="171617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11933" y="0"/>
          <a:ext cx="6100978" cy="2224573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 primera impresión suele ser la que permanece en la memoria de su interlocutor, procure poner todas las bazas de su parte.</a:t>
          </a:r>
          <a:endParaRPr lang="fr-FR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77089" y="65156"/>
        <a:ext cx="5970666" cy="2094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03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 userDrawn="1"/>
        </p:nvSpPr>
        <p:spPr>
          <a:xfrm>
            <a:off x="635" y="8883435"/>
            <a:ext cx="18287365" cy="1381125"/>
          </a:xfrm>
          <a:custGeom>
            <a:avLst/>
            <a:gdLst/>
            <a:ahLst/>
            <a:cxnLst/>
            <a:rect l="l" t="t" r="r" b="b"/>
            <a:pathLst>
              <a:path w="18287365" h="1381125">
                <a:moveTo>
                  <a:pt x="18287242" y="1381125"/>
                </a:moveTo>
                <a:lnTo>
                  <a:pt x="0" y="1381125"/>
                </a:lnTo>
                <a:lnTo>
                  <a:pt x="0" y="0"/>
                </a:lnTo>
                <a:lnTo>
                  <a:pt x="18287242" y="0"/>
                </a:lnTo>
                <a:lnTo>
                  <a:pt x="18287242" y="1381125"/>
                </a:lnTo>
                <a:close/>
              </a:path>
            </a:pathLst>
          </a:custGeom>
          <a:solidFill>
            <a:srgbClr val="F6E9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793" y="9240624"/>
            <a:ext cx="3152774" cy="666749"/>
          </a:xfrm>
          <a:prstGeom prst="rect">
            <a:avLst/>
          </a:prstGeom>
        </p:spPr>
      </p:pic>
      <p:sp>
        <p:nvSpPr>
          <p:cNvPr id="18" name="bg object 18"/>
          <p:cNvSpPr/>
          <p:nvPr userDrawn="1"/>
        </p:nvSpPr>
        <p:spPr>
          <a:xfrm>
            <a:off x="42862" y="8856529"/>
            <a:ext cx="18202275" cy="0"/>
          </a:xfrm>
          <a:custGeom>
            <a:avLst/>
            <a:gdLst/>
            <a:ahLst/>
            <a:cxnLst/>
            <a:rect l="l" t="t" r="r" b="b"/>
            <a:pathLst>
              <a:path w="18202275">
                <a:moveTo>
                  <a:pt x="0" y="0"/>
                </a:moveTo>
                <a:lnTo>
                  <a:pt x="18202273" y="0"/>
                </a:lnTo>
              </a:path>
            </a:pathLst>
          </a:custGeom>
          <a:ln w="85724">
            <a:solidFill>
              <a:srgbClr val="B058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">
            <a:extLst>
              <a:ext uri="{FF2B5EF4-FFF2-40B4-BE49-F238E27FC236}">
                <a16:creationId xmlns:a16="http://schemas.microsoft.com/office/drawing/2014/main" id="{3B8A40FF-BCCA-4458-BE33-0DE6267D64E8}"/>
              </a:ext>
            </a:extLst>
          </p:cNvPr>
          <p:cNvGrpSpPr/>
          <p:nvPr userDrawn="1"/>
        </p:nvGrpSpPr>
        <p:grpSpPr>
          <a:xfrm>
            <a:off x="379" y="8813666"/>
            <a:ext cx="18287365" cy="1474470"/>
            <a:chOff x="379" y="8813666"/>
            <a:chExt cx="18287365" cy="1474470"/>
          </a:xfrm>
        </p:grpSpPr>
        <p:sp>
          <p:nvSpPr>
            <p:cNvPr id="26" name="object 3">
              <a:extLst>
                <a:ext uri="{FF2B5EF4-FFF2-40B4-BE49-F238E27FC236}">
                  <a16:creationId xmlns:a16="http://schemas.microsoft.com/office/drawing/2014/main" id="{0E4C1E87-1514-4CA3-BDDE-558D9D270F89}"/>
                </a:ext>
              </a:extLst>
            </p:cNvPr>
            <p:cNvSpPr/>
            <p:nvPr/>
          </p:nvSpPr>
          <p:spPr>
            <a:xfrm>
              <a:off x="597090" y="9475139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67" y="158457"/>
                  </a:moveTo>
                  <a:lnTo>
                    <a:pt x="434454" y="156476"/>
                  </a:lnTo>
                  <a:lnTo>
                    <a:pt x="431546" y="151726"/>
                  </a:lnTo>
                  <a:lnTo>
                    <a:pt x="422567" y="147167"/>
                  </a:lnTo>
                  <a:lnTo>
                    <a:pt x="406869" y="135699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26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99"/>
                  </a:lnTo>
                  <a:lnTo>
                    <a:pt x="396405" y="128041"/>
                  </a:lnTo>
                  <a:lnTo>
                    <a:pt x="396405" y="162229"/>
                  </a:lnTo>
                  <a:lnTo>
                    <a:pt x="217982" y="291934"/>
                  </a:lnTo>
                  <a:lnTo>
                    <a:pt x="204254" y="282117"/>
                  </a:lnTo>
                  <a:lnTo>
                    <a:pt x="204254" y="316052"/>
                  </a:lnTo>
                  <a:lnTo>
                    <a:pt x="204254" y="490842"/>
                  </a:lnTo>
                  <a:lnTo>
                    <a:pt x="27597" y="360870"/>
                  </a:lnTo>
                  <a:lnTo>
                    <a:pt x="27597" y="189699"/>
                  </a:lnTo>
                  <a:lnTo>
                    <a:pt x="204254" y="316052"/>
                  </a:lnTo>
                  <a:lnTo>
                    <a:pt x="204254" y="282117"/>
                  </a:lnTo>
                  <a:lnTo>
                    <a:pt x="77419" y="191389"/>
                  </a:lnTo>
                  <a:lnTo>
                    <a:pt x="75069" y="189699"/>
                  </a:lnTo>
                  <a:lnTo>
                    <a:pt x="60350" y="179184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41"/>
                  </a:lnTo>
                  <a:lnTo>
                    <a:pt x="264782" y="31775"/>
                  </a:lnTo>
                  <a:lnTo>
                    <a:pt x="221348" y="25"/>
                  </a:lnTo>
                  <a:lnTo>
                    <a:pt x="214795" y="0"/>
                  </a:lnTo>
                  <a:lnTo>
                    <a:pt x="6540" y="151079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80"/>
                  </a:lnTo>
                  <a:lnTo>
                    <a:pt x="207162" y="528078"/>
                  </a:lnTo>
                  <a:lnTo>
                    <a:pt x="210769" y="529920"/>
                  </a:lnTo>
                  <a:lnTo>
                    <a:pt x="212293" y="531025"/>
                  </a:lnTo>
                  <a:lnTo>
                    <a:pt x="215163" y="531939"/>
                  </a:lnTo>
                  <a:lnTo>
                    <a:pt x="215912" y="531939"/>
                  </a:lnTo>
                  <a:lnTo>
                    <a:pt x="220167" y="531939"/>
                  </a:lnTo>
                  <a:lnTo>
                    <a:pt x="220916" y="531939"/>
                  </a:lnTo>
                  <a:lnTo>
                    <a:pt x="223774" y="531037"/>
                  </a:lnTo>
                  <a:lnTo>
                    <a:pt x="225259" y="529945"/>
                  </a:lnTo>
                  <a:lnTo>
                    <a:pt x="228917" y="528091"/>
                  </a:lnTo>
                  <a:lnTo>
                    <a:pt x="229819" y="526618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70"/>
                  </a:lnTo>
                  <a:lnTo>
                    <a:pt x="434454" y="188760"/>
                  </a:lnTo>
                  <a:lnTo>
                    <a:pt x="434454" y="161429"/>
                  </a:lnTo>
                  <a:lnTo>
                    <a:pt x="434467" y="158457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4">
              <a:extLst>
                <a:ext uri="{FF2B5EF4-FFF2-40B4-BE49-F238E27FC236}">
                  <a16:creationId xmlns:a16="http://schemas.microsoft.com/office/drawing/2014/main" id="{94FA3A65-A307-4ADB-BA2E-7FD2EACD1261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934" y="9689613"/>
              <a:ext cx="435459" cy="254960"/>
            </a:xfrm>
            <a:prstGeom prst="rect">
              <a:avLst/>
            </a:prstGeom>
          </p:spPr>
        </p:pic>
        <p:sp>
          <p:nvSpPr>
            <p:cNvPr id="28" name="object 5">
              <a:extLst>
                <a:ext uri="{FF2B5EF4-FFF2-40B4-BE49-F238E27FC236}">
                  <a16:creationId xmlns:a16="http://schemas.microsoft.com/office/drawing/2014/main" id="{326D29DB-FC6D-447F-BCA1-BAEB3C10C957}"/>
                </a:ext>
              </a:extLst>
            </p:cNvPr>
            <p:cNvSpPr/>
            <p:nvPr/>
          </p:nvSpPr>
          <p:spPr>
            <a:xfrm>
              <a:off x="810056" y="9125191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54" y="156476"/>
                  </a:moveTo>
                  <a:lnTo>
                    <a:pt x="431533" y="151726"/>
                  </a:lnTo>
                  <a:lnTo>
                    <a:pt x="422579" y="147167"/>
                  </a:lnTo>
                  <a:lnTo>
                    <a:pt x="406869" y="135686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14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86"/>
                  </a:lnTo>
                  <a:lnTo>
                    <a:pt x="396405" y="128028"/>
                  </a:lnTo>
                  <a:lnTo>
                    <a:pt x="396405" y="162229"/>
                  </a:lnTo>
                  <a:lnTo>
                    <a:pt x="217982" y="291934"/>
                  </a:lnTo>
                  <a:lnTo>
                    <a:pt x="204241" y="282117"/>
                  </a:lnTo>
                  <a:lnTo>
                    <a:pt x="204241" y="316052"/>
                  </a:lnTo>
                  <a:lnTo>
                    <a:pt x="204241" y="490829"/>
                  </a:lnTo>
                  <a:lnTo>
                    <a:pt x="27597" y="360857"/>
                  </a:lnTo>
                  <a:lnTo>
                    <a:pt x="27597" y="189699"/>
                  </a:lnTo>
                  <a:lnTo>
                    <a:pt x="204241" y="316052"/>
                  </a:lnTo>
                  <a:lnTo>
                    <a:pt x="204241" y="282117"/>
                  </a:lnTo>
                  <a:lnTo>
                    <a:pt x="75057" y="189699"/>
                  </a:lnTo>
                  <a:lnTo>
                    <a:pt x="50393" y="172059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28"/>
                  </a:lnTo>
                  <a:lnTo>
                    <a:pt x="264769" y="31775"/>
                  </a:lnTo>
                  <a:lnTo>
                    <a:pt x="221335" y="12"/>
                  </a:lnTo>
                  <a:lnTo>
                    <a:pt x="214795" y="0"/>
                  </a:lnTo>
                  <a:lnTo>
                    <a:pt x="6540" y="151079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80"/>
                  </a:lnTo>
                  <a:lnTo>
                    <a:pt x="207162" y="528078"/>
                  </a:lnTo>
                  <a:lnTo>
                    <a:pt x="210794" y="529932"/>
                  </a:lnTo>
                  <a:lnTo>
                    <a:pt x="212293" y="531025"/>
                  </a:lnTo>
                  <a:lnTo>
                    <a:pt x="215163" y="531926"/>
                  </a:lnTo>
                  <a:lnTo>
                    <a:pt x="215912" y="531926"/>
                  </a:lnTo>
                  <a:lnTo>
                    <a:pt x="220167" y="531926"/>
                  </a:lnTo>
                  <a:lnTo>
                    <a:pt x="220916" y="531926"/>
                  </a:lnTo>
                  <a:lnTo>
                    <a:pt x="223774" y="531037"/>
                  </a:lnTo>
                  <a:lnTo>
                    <a:pt x="225285" y="529932"/>
                  </a:lnTo>
                  <a:lnTo>
                    <a:pt x="228917" y="528091"/>
                  </a:lnTo>
                  <a:lnTo>
                    <a:pt x="229819" y="526618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70"/>
                  </a:lnTo>
                  <a:lnTo>
                    <a:pt x="434454" y="188760"/>
                  </a:lnTo>
                  <a:lnTo>
                    <a:pt x="434454" y="158457"/>
                  </a:lnTo>
                  <a:lnTo>
                    <a:pt x="434454" y="156476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6">
              <a:extLst>
                <a:ext uri="{FF2B5EF4-FFF2-40B4-BE49-F238E27FC236}">
                  <a16:creationId xmlns:a16="http://schemas.microsoft.com/office/drawing/2014/main" id="{432897F3-8DC0-4BA4-896A-9DD05ACCAE7C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897" y="9339661"/>
              <a:ext cx="435459" cy="254959"/>
            </a:xfrm>
            <a:prstGeom prst="rect">
              <a:avLst/>
            </a:prstGeom>
          </p:spPr>
        </p:pic>
        <p:sp>
          <p:nvSpPr>
            <p:cNvPr id="30" name="object 7">
              <a:extLst>
                <a:ext uri="{FF2B5EF4-FFF2-40B4-BE49-F238E27FC236}">
                  <a16:creationId xmlns:a16="http://schemas.microsoft.com/office/drawing/2014/main" id="{9BAFE55B-7408-4744-9BC5-461DF6568996}"/>
                </a:ext>
              </a:extLst>
            </p:cNvPr>
            <p:cNvSpPr/>
            <p:nvPr/>
          </p:nvSpPr>
          <p:spPr>
            <a:xfrm>
              <a:off x="1023010" y="9486582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67" y="158457"/>
                  </a:moveTo>
                  <a:lnTo>
                    <a:pt x="434454" y="156476"/>
                  </a:lnTo>
                  <a:lnTo>
                    <a:pt x="431546" y="151714"/>
                  </a:lnTo>
                  <a:lnTo>
                    <a:pt x="422567" y="147154"/>
                  </a:lnTo>
                  <a:lnTo>
                    <a:pt x="406869" y="135686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14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86"/>
                  </a:lnTo>
                  <a:lnTo>
                    <a:pt x="396405" y="128028"/>
                  </a:lnTo>
                  <a:lnTo>
                    <a:pt x="396405" y="162229"/>
                  </a:lnTo>
                  <a:lnTo>
                    <a:pt x="217970" y="291922"/>
                  </a:lnTo>
                  <a:lnTo>
                    <a:pt x="204254" y="282117"/>
                  </a:lnTo>
                  <a:lnTo>
                    <a:pt x="204254" y="316052"/>
                  </a:lnTo>
                  <a:lnTo>
                    <a:pt x="204254" y="490829"/>
                  </a:lnTo>
                  <a:lnTo>
                    <a:pt x="27597" y="360857"/>
                  </a:lnTo>
                  <a:lnTo>
                    <a:pt x="27597" y="189687"/>
                  </a:lnTo>
                  <a:lnTo>
                    <a:pt x="204254" y="316052"/>
                  </a:lnTo>
                  <a:lnTo>
                    <a:pt x="204254" y="282117"/>
                  </a:lnTo>
                  <a:lnTo>
                    <a:pt x="152933" y="245402"/>
                  </a:lnTo>
                  <a:lnTo>
                    <a:pt x="75069" y="189687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28"/>
                  </a:lnTo>
                  <a:lnTo>
                    <a:pt x="264782" y="31775"/>
                  </a:lnTo>
                  <a:lnTo>
                    <a:pt x="221348" y="12"/>
                  </a:lnTo>
                  <a:lnTo>
                    <a:pt x="214795" y="0"/>
                  </a:lnTo>
                  <a:lnTo>
                    <a:pt x="6565" y="151053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67"/>
                  </a:lnTo>
                  <a:lnTo>
                    <a:pt x="207162" y="528066"/>
                  </a:lnTo>
                  <a:lnTo>
                    <a:pt x="210820" y="529945"/>
                  </a:lnTo>
                  <a:lnTo>
                    <a:pt x="212293" y="531012"/>
                  </a:lnTo>
                  <a:lnTo>
                    <a:pt x="215163" y="531926"/>
                  </a:lnTo>
                  <a:lnTo>
                    <a:pt x="215912" y="531926"/>
                  </a:lnTo>
                  <a:lnTo>
                    <a:pt x="220167" y="531926"/>
                  </a:lnTo>
                  <a:lnTo>
                    <a:pt x="220916" y="531926"/>
                  </a:lnTo>
                  <a:lnTo>
                    <a:pt x="223774" y="531025"/>
                  </a:lnTo>
                  <a:lnTo>
                    <a:pt x="225247" y="529958"/>
                  </a:lnTo>
                  <a:lnTo>
                    <a:pt x="228917" y="528091"/>
                  </a:lnTo>
                  <a:lnTo>
                    <a:pt x="229831" y="526592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57"/>
                  </a:lnTo>
                  <a:lnTo>
                    <a:pt x="434454" y="188760"/>
                  </a:lnTo>
                  <a:lnTo>
                    <a:pt x="434454" y="161429"/>
                  </a:lnTo>
                  <a:lnTo>
                    <a:pt x="434467" y="158457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8">
              <a:extLst>
                <a:ext uri="{FF2B5EF4-FFF2-40B4-BE49-F238E27FC236}">
                  <a16:creationId xmlns:a16="http://schemas.microsoft.com/office/drawing/2014/main" id="{0DF0045C-60C2-4FAF-B4AC-8012DA50A29C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2853" y="9701048"/>
              <a:ext cx="435459" cy="254959"/>
            </a:xfrm>
            <a:prstGeom prst="rect">
              <a:avLst/>
            </a:prstGeom>
          </p:spPr>
        </p:pic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521C10D7-2AAC-4F4D-A7C0-605FC39B7E80}"/>
              </a:ext>
            </a:extLst>
          </p:cNvPr>
          <p:cNvSpPr txBox="1"/>
          <p:nvPr userDrawn="1"/>
        </p:nvSpPr>
        <p:spPr>
          <a:xfrm>
            <a:off x="5105400" y="9283125"/>
            <a:ext cx="12344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"/>
              </a:spcBef>
            </a:pPr>
            <a:r>
              <a:rPr lang="en-US" sz="1600" dirty="0"/>
              <a:t> "The</a:t>
            </a:r>
            <a:r>
              <a:rPr lang="en-US" sz="1600" spc="-15" dirty="0"/>
              <a:t> </a:t>
            </a:r>
            <a:r>
              <a:rPr lang="en-US" sz="1600" dirty="0"/>
              <a:t>European</a:t>
            </a:r>
            <a:r>
              <a:rPr lang="en-US" sz="1600" spc="-15" dirty="0"/>
              <a:t> </a:t>
            </a:r>
            <a:r>
              <a:rPr lang="en-US" sz="1600" dirty="0"/>
              <a:t>Commission</a:t>
            </a:r>
            <a:r>
              <a:rPr lang="en-US" sz="1600" spc="-10" dirty="0"/>
              <a:t> </a:t>
            </a:r>
            <a:r>
              <a:rPr lang="en-US" sz="1600" dirty="0"/>
              <a:t>support</a:t>
            </a:r>
            <a:r>
              <a:rPr lang="en-US" sz="1600" spc="-15" dirty="0"/>
              <a:t> </a:t>
            </a:r>
            <a:r>
              <a:rPr lang="en-US" sz="1600" dirty="0"/>
              <a:t>for</a:t>
            </a:r>
            <a:r>
              <a:rPr lang="en-US" sz="1600" spc="-10" dirty="0"/>
              <a:t> </a:t>
            </a:r>
            <a:r>
              <a:rPr lang="en-US" sz="1600" dirty="0"/>
              <a:t>the</a:t>
            </a:r>
            <a:r>
              <a:rPr lang="en-US" sz="1600" spc="-15" dirty="0"/>
              <a:t> </a:t>
            </a:r>
            <a:r>
              <a:rPr lang="en-US" sz="1600" dirty="0"/>
              <a:t>production</a:t>
            </a:r>
            <a:r>
              <a:rPr lang="en-US" sz="1600" spc="-10" dirty="0"/>
              <a:t> </a:t>
            </a:r>
            <a:r>
              <a:rPr lang="en-US" sz="1600" dirty="0"/>
              <a:t>of</a:t>
            </a:r>
            <a:r>
              <a:rPr lang="en-US" sz="1600" spc="-15" dirty="0"/>
              <a:t> </a:t>
            </a:r>
            <a:r>
              <a:rPr lang="en-US" sz="1600" dirty="0"/>
              <a:t>this</a:t>
            </a:r>
            <a:r>
              <a:rPr lang="en-US" sz="1600" spc="-15" dirty="0"/>
              <a:t> </a:t>
            </a:r>
            <a:r>
              <a:rPr lang="en-US" sz="1600" dirty="0"/>
              <a:t>publication</a:t>
            </a:r>
            <a:r>
              <a:rPr lang="en-US" sz="1600" spc="-10" dirty="0"/>
              <a:t> </a:t>
            </a:r>
            <a:r>
              <a:rPr lang="en-US" sz="1600" dirty="0"/>
              <a:t>does</a:t>
            </a:r>
            <a:r>
              <a:rPr lang="en-US" sz="1600" spc="-15" dirty="0"/>
              <a:t> </a:t>
            </a:r>
            <a:r>
              <a:rPr lang="en-US" sz="1600" dirty="0"/>
              <a:t>not</a:t>
            </a:r>
            <a:r>
              <a:rPr lang="en-US" sz="1600" spc="-10" dirty="0"/>
              <a:t> </a:t>
            </a:r>
            <a:r>
              <a:rPr lang="en-US" sz="1600" dirty="0"/>
              <a:t>constitute</a:t>
            </a:r>
            <a:r>
              <a:rPr lang="en-US" sz="1600" spc="-15" dirty="0"/>
              <a:t> </a:t>
            </a:r>
            <a:r>
              <a:rPr lang="en-US" sz="1600" dirty="0"/>
              <a:t>endorsement</a:t>
            </a:r>
            <a:r>
              <a:rPr lang="en-US" sz="1600" spc="-10" dirty="0"/>
              <a:t> </a:t>
            </a:r>
            <a:r>
              <a:rPr lang="en-US" sz="1600" dirty="0"/>
              <a:t>of</a:t>
            </a:r>
            <a:r>
              <a:rPr lang="en-US" sz="1600" spc="-15" dirty="0"/>
              <a:t> </a:t>
            </a:r>
            <a:r>
              <a:rPr lang="en-US" sz="1600" dirty="0"/>
              <a:t>the</a:t>
            </a:r>
            <a:r>
              <a:rPr lang="en-US" sz="1600" spc="-15" dirty="0"/>
              <a:t> </a:t>
            </a:r>
            <a:r>
              <a:rPr lang="en-US" sz="1600" dirty="0"/>
              <a:t>contents</a:t>
            </a:r>
            <a:r>
              <a:rPr lang="en-US" sz="1600" spc="-10" dirty="0"/>
              <a:t> </a:t>
            </a:r>
            <a:r>
              <a:rPr lang="en-US" sz="1600" dirty="0"/>
              <a:t>which</a:t>
            </a:r>
            <a:r>
              <a:rPr lang="en-US" sz="1600" spc="-155" dirty="0"/>
              <a:t> </a:t>
            </a:r>
            <a:r>
              <a:rPr lang="en-US" sz="1600" dirty="0"/>
              <a:t>reflects the views only of the authors, and the Commission cannot be held responsible for any use which may be made of the</a:t>
            </a:r>
            <a:r>
              <a:rPr lang="en-US" sz="1600" spc="5" dirty="0"/>
              <a:t> </a:t>
            </a:r>
            <a:r>
              <a:rPr lang="en-US" sz="1600" dirty="0"/>
              <a:t>information contained therein."</a:t>
            </a:r>
            <a:endParaRPr lang="es-ES" sz="1600" dirty="0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262FFA7B-73B6-441C-A2CC-6EA9F6EE7337}"/>
              </a:ext>
            </a:extLst>
          </p:cNvPr>
          <p:cNvGrpSpPr/>
          <p:nvPr userDrawn="1"/>
        </p:nvGrpSpPr>
        <p:grpSpPr>
          <a:xfrm>
            <a:off x="0" y="1775463"/>
            <a:ext cx="18288000" cy="3595707"/>
            <a:chOff x="-24581" y="1790700"/>
            <a:chExt cx="18288000" cy="3595707"/>
          </a:xfrm>
        </p:grpSpPr>
        <p:sp>
          <p:nvSpPr>
            <p:cNvPr id="20" name="object 10">
              <a:extLst>
                <a:ext uri="{FF2B5EF4-FFF2-40B4-BE49-F238E27FC236}">
                  <a16:creationId xmlns:a16="http://schemas.microsoft.com/office/drawing/2014/main" id="{11F37E96-FE8D-476B-BFB0-28ED7F39709E}"/>
                </a:ext>
              </a:extLst>
            </p:cNvPr>
            <p:cNvSpPr/>
            <p:nvPr/>
          </p:nvSpPr>
          <p:spPr>
            <a:xfrm>
              <a:off x="-24581" y="3473853"/>
              <a:ext cx="18288000" cy="514350"/>
            </a:xfrm>
            <a:custGeom>
              <a:avLst/>
              <a:gdLst/>
              <a:ahLst/>
              <a:cxnLst/>
              <a:rect l="l" t="t" r="r" b="b"/>
              <a:pathLst>
                <a:path w="18288000" h="514350">
                  <a:moveTo>
                    <a:pt x="0" y="514349"/>
                  </a:moveTo>
                  <a:lnTo>
                    <a:pt x="0" y="0"/>
                  </a:lnTo>
                  <a:lnTo>
                    <a:pt x="18288000" y="0"/>
                  </a:lnTo>
                  <a:lnTo>
                    <a:pt x="18288000" y="514349"/>
                  </a:lnTo>
                  <a:lnTo>
                    <a:pt x="0" y="514349"/>
                  </a:lnTo>
                  <a:close/>
                </a:path>
              </a:pathLst>
            </a:custGeom>
            <a:solidFill>
              <a:srgbClr val="B058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EB0E2C8F-4A84-4AD4-8BC1-F61351B59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1800" y="1790700"/>
              <a:ext cx="3876674" cy="3595707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g object 16">
            <a:extLst>
              <a:ext uri="{FF2B5EF4-FFF2-40B4-BE49-F238E27FC236}">
                <a16:creationId xmlns:a16="http://schemas.microsoft.com/office/drawing/2014/main" id="{E95E46FD-F467-4ADE-ABD0-E6A4A9FE2A87}"/>
              </a:ext>
            </a:extLst>
          </p:cNvPr>
          <p:cNvSpPr/>
          <p:nvPr userDrawn="1"/>
        </p:nvSpPr>
        <p:spPr>
          <a:xfrm>
            <a:off x="635" y="8883435"/>
            <a:ext cx="18287365" cy="1381125"/>
          </a:xfrm>
          <a:custGeom>
            <a:avLst/>
            <a:gdLst/>
            <a:ahLst/>
            <a:cxnLst/>
            <a:rect l="l" t="t" r="r" b="b"/>
            <a:pathLst>
              <a:path w="18287365" h="1381125">
                <a:moveTo>
                  <a:pt x="18287242" y="1381125"/>
                </a:moveTo>
                <a:lnTo>
                  <a:pt x="0" y="1381125"/>
                </a:lnTo>
                <a:lnTo>
                  <a:pt x="0" y="0"/>
                </a:lnTo>
                <a:lnTo>
                  <a:pt x="18287242" y="0"/>
                </a:lnTo>
                <a:lnTo>
                  <a:pt x="18287242" y="1381125"/>
                </a:lnTo>
                <a:close/>
              </a:path>
            </a:pathLst>
          </a:custGeom>
          <a:solidFill>
            <a:srgbClr val="F6E9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bg object 17">
            <a:extLst>
              <a:ext uri="{FF2B5EF4-FFF2-40B4-BE49-F238E27FC236}">
                <a16:creationId xmlns:a16="http://schemas.microsoft.com/office/drawing/2014/main" id="{D778CF7E-9520-4B30-8263-3DF7E2FD8C1A}"/>
              </a:ext>
            </a:extLst>
          </p:cNvPr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793" y="9240624"/>
            <a:ext cx="3152774" cy="666749"/>
          </a:xfrm>
          <a:prstGeom prst="rect">
            <a:avLst/>
          </a:prstGeom>
        </p:spPr>
      </p:pic>
      <p:sp>
        <p:nvSpPr>
          <p:cNvPr id="9" name="bg object 18">
            <a:extLst>
              <a:ext uri="{FF2B5EF4-FFF2-40B4-BE49-F238E27FC236}">
                <a16:creationId xmlns:a16="http://schemas.microsoft.com/office/drawing/2014/main" id="{596AACBD-3C44-44F7-A794-D07294759216}"/>
              </a:ext>
            </a:extLst>
          </p:cNvPr>
          <p:cNvSpPr/>
          <p:nvPr userDrawn="1"/>
        </p:nvSpPr>
        <p:spPr>
          <a:xfrm>
            <a:off x="42862" y="8856529"/>
            <a:ext cx="18202275" cy="0"/>
          </a:xfrm>
          <a:custGeom>
            <a:avLst/>
            <a:gdLst/>
            <a:ahLst/>
            <a:cxnLst/>
            <a:rect l="l" t="t" r="r" b="b"/>
            <a:pathLst>
              <a:path w="18202275">
                <a:moveTo>
                  <a:pt x="0" y="0"/>
                </a:moveTo>
                <a:lnTo>
                  <a:pt x="18202273" y="0"/>
                </a:lnTo>
              </a:path>
            </a:pathLst>
          </a:custGeom>
          <a:ln w="85724">
            <a:solidFill>
              <a:srgbClr val="B058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2">
            <a:extLst>
              <a:ext uri="{FF2B5EF4-FFF2-40B4-BE49-F238E27FC236}">
                <a16:creationId xmlns:a16="http://schemas.microsoft.com/office/drawing/2014/main" id="{DC67AE64-9ED4-47FE-8345-37E800B47F7D}"/>
              </a:ext>
            </a:extLst>
          </p:cNvPr>
          <p:cNvGrpSpPr/>
          <p:nvPr userDrawn="1"/>
        </p:nvGrpSpPr>
        <p:grpSpPr>
          <a:xfrm>
            <a:off x="379" y="8813666"/>
            <a:ext cx="18287365" cy="1474470"/>
            <a:chOff x="379" y="8813666"/>
            <a:chExt cx="18287365" cy="1474470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ACB47688-E4F5-4E94-9C96-F9D5A61FA187}"/>
                </a:ext>
              </a:extLst>
            </p:cNvPr>
            <p:cNvSpPr/>
            <p:nvPr/>
          </p:nvSpPr>
          <p:spPr>
            <a:xfrm>
              <a:off x="597090" y="9475139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67" y="158457"/>
                  </a:moveTo>
                  <a:lnTo>
                    <a:pt x="434454" y="156476"/>
                  </a:lnTo>
                  <a:lnTo>
                    <a:pt x="431546" y="151726"/>
                  </a:lnTo>
                  <a:lnTo>
                    <a:pt x="422567" y="147167"/>
                  </a:lnTo>
                  <a:lnTo>
                    <a:pt x="406869" y="135699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26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99"/>
                  </a:lnTo>
                  <a:lnTo>
                    <a:pt x="396405" y="128041"/>
                  </a:lnTo>
                  <a:lnTo>
                    <a:pt x="396405" y="162229"/>
                  </a:lnTo>
                  <a:lnTo>
                    <a:pt x="217982" y="291934"/>
                  </a:lnTo>
                  <a:lnTo>
                    <a:pt x="204254" y="282117"/>
                  </a:lnTo>
                  <a:lnTo>
                    <a:pt x="204254" y="316052"/>
                  </a:lnTo>
                  <a:lnTo>
                    <a:pt x="204254" y="490842"/>
                  </a:lnTo>
                  <a:lnTo>
                    <a:pt x="27597" y="360870"/>
                  </a:lnTo>
                  <a:lnTo>
                    <a:pt x="27597" y="189699"/>
                  </a:lnTo>
                  <a:lnTo>
                    <a:pt x="204254" y="316052"/>
                  </a:lnTo>
                  <a:lnTo>
                    <a:pt x="204254" y="282117"/>
                  </a:lnTo>
                  <a:lnTo>
                    <a:pt x="77419" y="191389"/>
                  </a:lnTo>
                  <a:lnTo>
                    <a:pt x="75069" y="189699"/>
                  </a:lnTo>
                  <a:lnTo>
                    <a:pt x="60350" y="179184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41"/>
                  </a:lnTo>
                  <a:lnTo>
                    <a:pt x="264782" y="31775"/>
                  </a:lnTo>
                  <a:lnTo>
                    <a:pt x="221348" y="25"/>
                  </a:lnTo>
                  <a:lnTo>
                    <a:pt x="214795" y="0"/>
                  </a:lnTo>
                  <a:lnTo>
                    <a:pt x="6540" y="151079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80"/>
                  </a:lnTo>
                  <a:lnTo>
                    <a:pt x="207162" y="528078"/>
                  </a:lnTo>
                  <a:lnTo>
                    <a:pt x="210769" y="529920"/>
                  </a:lnTo>
                  <a:lnTo>
                    <a:pt x="212293" y="531025"/>
                  </a:lnTo>
                  <a:lnTo>
                    <a:pt x="215163" y="531939"/>
                  </a:lnTo>
                  <a:lnTo>
                    <a:pt x="215912" y="531939"/>
                  </a:lnTo>
                  <a:lnTo>
                    <a:pt x="220167" y="531939"/>
                  </a:lnTo>
                  <a:lnTo>
                    <a:pt x="220916" y="531939"/>
                  </a:lnTo>
                  <a:lnTo>
                    <a:pt x="223774" y="531037"/>
                  </a:lnTo>
                  <a:lnTo>
                    <a:pt x="225259" y="529945"/>
                  </a:lnTo>
                  <a:lnTo>
                    <a:pt x="228917" y="528091"/>
                  </a:lnTo>
                  <a:lnTo>
                    <a:pt x="229819" y="526618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70"/>
                  </a:lnTo>
                  <a:lnTo>
                    <a:pt x="434454" y="188760"/>
                  </a:lnTo>
                  <a:lnTo>
                    <a:pt x="434454" y="161429"/>
                  </a:lnTo>
                  <a:lnTo>
                    <a:pt x="434467" y="158457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4">
              <a:extLst>
                <a:ext uri="{FF2B5EF4-FFF2-40B4-BE49-F238E27FC236}">
                  <a16:creationId xmlns:a16="http://schemas.microsoft.com/office/drawing/2014/main" id="{E5F35078-FC84-46BA-8493-4689CDB1AA6E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934" y="9689613"/>
              <a:ext cx="435459" cy="254960"/>
            </a:xfrm>
            <a:prstGeom prst="rect">
              <a:avLst/>
            </a:prstGeom>
          </p:spPr>
        </p:pic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9201DC64-4478-4EB9-9025-51D6079FF496}"/>
                </a:ext>
              </a:extLst>
            </p:cNvPr>
            <p:cNvSpPr/>
            <p:nvPr/>
          </p:nvSpPr>
          <p:spPr>
            <a:xfrm>
              <a:off x="810056" y="9125191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54" y="156476"/>
                  </a:moveTo>
                  <a:lnTo>
                    <a:pt x="431533" y="151726"/>
                  </a:lnTo>
                  <a:lnTo>
                    <a:pt x="422579" y="147167"/>
                  </a:lnTo>
                  <a:lnTo>
                    <a:pt x="406869" y="135686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14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86"/>
                  </a:lnTo>
                  <a:lnTo>
                    <a:pt x="396405" y="128028"/>
                  </a:lnTo>
                  <a:lnTo>
                    <a:pt x="396405" y="162229"/>
                  </a:lnTo>
                  <a:lnTo>
                    <a:pt x="217982" y="291934"/>
                  </a:lnTo>
                  <a:lnTo>
                    <a:pt x="204241" y="282117"/>
                  </a:lnTo>
                  <a:lnTo>
                    <a:pt x="204241" y="316052"/>
                  </a:lnTo>
                  <a:lnTo>
                    <a:pt x="204241" y="490829"/>
                  </a:lnTo>
                  <a:lnTo>
                    <a:pt x="27597" y="360857"/>
                  </a:lnTo>
                  <a:lnTo>
                    <a:pt x="27597" y="189699"/>
                  </a:lnTo>
                  <a:lnTo>
                    <a:pt x="204241" y="316052"/>
                  </a:lnTo>
                  <a:lnTo>
                    <a:pt x="204241" y="282117"/>
                  </a:lnTo>
                  <a:lnTo>
                    <a:pt x="75057" y="189699"/>
                  </a:lnTo>
                  <a:lnTo>
                    <a:pt x="50393" y="172059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28"/>
                  </a:lnTo>
                  <a:lnTo>
                    <a:pt x="264769" y="31775"/>
                  </a:lnTo>
                  <a:lnTo>
                    <a:pt x="221335" y="12"/>
                  </a:lnTo>
                  <a:lnTo>
                    <a:pt x="214795" y="0"/>
                  </a:lnTo>
                  <a:lnTo>
                    <a:pt x="6540" y="151079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80"/>
                  </a:lnTo>
                  <a:lnTo>
                    <a:pt x="207162" y="528078"/>
                  </a:lnTo>
                  <a:lnTo>
                    <a:pt x="210794" y="529932"/>
                  </a:lnTo>
                  <a:lnTo>
                    <a:pt x="212293" y="531025"/>
                  </a:lnTo>
                  <a:lnTo>
                    <a:pt x="215163" y="531926"/>
                  </a:lnTo>
                  <a:lnTo>
                    <a:pt x="215912" y="531926"/>
                  </a:lnTo>
                  <a:lnTo>
                    <a:pt x="220167" y="531926"/>
                  </a:lnTo>
                  <a:lnTo>
                    <a:pt x="220916" y="531926"/>
                  </a:lnTo>
                  <a:lnTo>
                    <a:pt x="223774" y="531037"/>
                  </a:lnTo>
                  <a:lnTo>
                    <a:pt x="225285" y="529932"/>
                  </a:lnTo>
                  <a:lnTo>
                    <a:pt x="228917" y="528091"/>
                  </a:lnTo>
                  <a:lnTo>
                    <a:pt x="229819" y="526618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70"/>
                  </a:lnTo>
                  <a:lnTo>
                    <a:pt x="434454" y="188760"/>
                  </a:lnTo>
                  <a:lnTo>
                    <a:pt x="434454" y="158457"/>
                  </a:lnTo>
                  <a:lnTo>
                    <a:pt x="434454" y="156476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6">
              <a:extLst>
                <a:ext uri="{FF2B5EF4-FFF2-40B4-BE49-F238E27FC236}">
                  <a16:creationId xmlns:a16="http://schemas.microsoft.com/office/drawing/2014/main" id="{5C346AD7-BE02-4237-8C03-A128D4DB66D4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897" y="9339661"/>
              <a:ext cx="435459" cy="254959"/>
            </a:xfrm>
            <a:prstGeom prst="rect">
              <a:avLst/>
            </a:prstGeom>
          </p:spPr>
        </p:pic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675C40D4-E192-496A-B2DE-5B4634DF9FD1}"/>
                </a:ext>
              </a:extLst>
            </p:cNvPr>
            <p:cNvSpPr/>
            <p:nvPr/>
          </p:nvSpPr>
          <p:spPr>
            <a:xfrm>
              <a:off x="1023010" y="9486582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67" y="158457"/>
                  </a:moveTo>
                  <a:lnTo>
                    <a:pt x="434454" y="156476"/>
                  </a:lnTo>
                  <a:lnTo>
                    <a:pt x="431546" y="151714"/>
                  </a:lnTo>
                  <a:lnTo>
                    <a:pt x="422567" y="147154"/>
                  </a:lnTo>
                  <a:lnTo>
                    <a:pt x="406869" y="135686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14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86"/>
                  </a:lnTo>
                  <a:lnTo>
                    <a:pt x="396405" y="128028"/>
                  </a:lnTo>
                  <a:lnTo>
                    <a:pt x="396405" y="162229"/>
                  </a:lnTo>
                  <a:lnTo>
                    <a:pt x="217970" y="291922"/>
                  </a:lnTo>
                  <a:lnTo>
                    <a:pt x="204254" y="282117"/>
                  </a:lnTo>
                  <a:lnTo>
                    <a:pt x="204254" y="316052"/>
                  </a:lnTo>
                  <a:lnTo>
                    <a:pt x="204254" y="490829"/>
                  </a:lnTo>
                  <a:lnTo>
                    <a:pt x="27597" y="360857"/>
                  </a:lnTo>
                  <a:lnTo>
                    <a:pt x="27597" y="189687"/>
                  </a:lnTo>
                  <a:lnTo>
                    <a:pt x="204254" y="316052"/>
                  </a:lnTo>
                  <a:lnTo>
                    <a:pt x="204254" y="282117"/>
                  </a:lnTo>
                  <a:lnTo>
                    <a:pt x="152933" y="245402"/>
                  </a:lnTo>
                  <a:lnTo>
                    <a:pt x="75069" y="189687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28"/>
                  </a:lnTo>
                  <a:lnTo>
                    <a:pt x="264782" y="31775"/>
                  </a:lnTo>
                  <a:lnTo>
                    <a:pt x="221348" y="12"/>
                  </a:lnTo>
                  <a:lnTo>
                    <a:pt x="214795" y="0"/>
                  </a:lnTo>
                  <a:lnTo>
                    <a:pt x="6565" y="151053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67"/>
                  </a:lnTo>
                  <a:lnTo>
                    <a:pt x="207162" y="528066"/>
                  </a:lnTo>
                  <a:lnTo>
                    <a:pt x="210820" y="529945"/>
                  </a:lnTo>
                  <a:lnTo>
                    <a:pt x="212293" y="531012"/>
                  </a:lnTo>
                  <a:lnTo>
                    <a:pt x="215163" y="531926"/>
                  </a:lnTo>
                  <a:lnTo>
                    <a:pt x="215912" y="531926"/>
                  </a:lnTo>
                  <a:lnTo>
                    <a:pt x="220167" y="531926"/>
                  </a:lnTo>
                  <a:lnTo>
                    <a:pt x="220916" y="531926"/>
                  </a:lnTo>
                  <a:lnTo>
                    <a:pt x="223774" y="531025"/>
                  </a:lnTo>
                  <a:lnTo>
                    <a:pt x="225247" y="529958"/>
                  </a:lnTo>
                  <a:lnTo>
                    <a:pt x="228917" y="528091"/>
                  </a:lnTo>
                  <a:lnTo>
                    <a:pt x="229831" y="526592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57"/>
                  </a:lnTo>
                  <a:lnTo>
                    <a:pt x="434454" y="188760"/>
                  </a:lnTo>
                  <a:lnTo>
                    <a:pt x="434454" y="161429"/>
                  </a:lnTo>
                  <a:lnTo>
                    <a:pt x="434467" y="158457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8">
              <a:extLst>
                <a:ext uri="{FF2B5EF4-FFF2-40B4-BE49-F238E27FC236}">
                  <a16:creationId xmlns:a16="http://schemas.microsoft.com/office/drawing/2014/main" id="{492B8A7E-0267-433F-BD96-9BA3EC33D5D3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2853" y="9701048"/>
              <a:ext cx="435459" cy="254959"/>
            </a:xfrm>
            <a:prstGeom prst="rect">
              <a:avLst/>
            </a:prstGeom>
          </p:spPr>
        </p:pic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D54CE27-4B34-4A2D-BBA3-5AAF26A98167}"/>
              </a:ext>
            </a:extLst>
          </p:cNvPr>
          <p:cNvSpPr txBox="1"/>
          <p:nvPr userDrawn="1"/>
        </p:nvSpPr>
        <p:spPr>
          <a:xfrm>
            <a:off x="5105400" y="9283125"/>
            <a:ext cx="12344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"/>
              </a:spcBef>
            </a:pPr>
            <a:r>
              <a:rPr lang="en-US" sz="1600" dirty="0"/>
              <a:t> "The</a:t>
            </a:r>
            <a:r>
              <a:rPr lang="en-US" sz="1600" spc="-15" dirty="0"/>
              <a:t> </a:t>
            </a:r>
            <a:r>
              <a:rPr lang="en-US" sz="1600" dirty="0"/>
              <a:t>European</a:t>
            </a:r>
            <a:r>
              <a:rPr lang="en-US" sz="1600" spc="-15" dirty="0"/>
              <a:t> </a:t>
            </a:r>
            <a:r>
              <a:rPr lang="en-US" sz="1600" dirty="0"/>
              <a:t>Commission</a:t>
            </a:r>
            <a:r>
              <a:rPr lang="en-US" sz="1600" spc="-10" dirty="0"/>
              <a:t> </a:t>
            </a:r>
            <a:r>
              <a:rPr lang="en-US" sz="1600" dirty="0"/>
              <a:t>support</a:t>
            </a:r>
            <a:r>
              <a:rPr lang="en-US" sz="1600" spc="-15" dirty="0"/>
              <a:t> </a:t>
            </a:r>
            <a:r>
              <a:rPr lang="en-US" sz="1600" dirty="0"/>
              <a:t>for</a:t>
            </a:r>
            <a:r>
              <a:rPr lang="en-US" sz="1600" spc="-10" dirty="0"/>
              <a:t> </a:t>
            </a:r>
            <a:r>
              <a:rPr lang="en-US" sz="1600" dirty="0"/>
              <a:t>the</a:t>
            </a:r>
            <a:r>
              <a:rPr lang="en-US" sz="1600" spc="-15" dirty="0"/>
              <a:t> </a:t>
            </a:r>
            <a:r>
              <a:rPr lang="en-US" sz="1600" dirty="0"/>
              <a:t>production</a:t>
            </a:r>
            <a:r>
              <a:rPr lang="en-US" sz="1600" spc="-10" dirty="0"/>
              <a:t> </a:t>
            </a:r>
            <a:r>
              <a:rPr lang="en-US" sz="1600" dirty="0"/>
              <a:t>of</a:t>
            </a:r>
            <a:r>
              <a:rPr lang="en-US" sz="1600" spc="-15" dirty="0"/>
              <a:t> </a:t>
            </a:r>
            <a:r>
              <a:rPr lang="en-US" sz="1600" dirty="0"/>
              <a:t>this</a:t>
            </a:r>
            <a:r>
              <a:rPr lang="en-US" sz="1600" spc="-15" dirty="0"/>
              <a:t> </a:t>
            </a:r>
            <a:r>
              <a:rPr lang="en-US" sz="1600" dirty="0"/>
              <a:t>publication</a:t>
            </a:r>
            <a:r>
              <a:rPr lang="en-US" sz="1600" spc="-10" dirty="0"/>
              <a:t> </a:t>
            </a:r>
            <a:r>
              <a:rPr lang="en-US" sz="1600" dirty="0"/>
              <a:t>does</a:t>
            </a:r>
            <a:r>
              <a:rPr lang="en-US" sz="1600" spc="-15" dirty="0"/>
              <a:t> </a:t>
            </a:r>
            <a:r>
              <a:rPr lang="en-US" sz="1600" dirty="0"/>
              <a:t>not</a:t>
            </a:r>
            <a:r>
              <a:rPr lang="en-US" sz="1600" spc="-10" dirty="0"/>
              <a:t> </a:t>
            </a:r>
            <a:r>
              <a:rPr lang="en-US" sz="1600" dirty="0"/>
              <a:t>constitute</a:t>
            </a:r>
            <a:r>
              <a:rPr lang="en-US" sz="1600" spc="-15" dirty="0"/>
              <a:t> </a:t>
            </a:r>
            <a:r>
              <a:rPr lang="en-US" sz="1600" dirty="0"/>
              <a:t>endorsement</a:t>
            </a:r>
            <a:r>
              <a:rPr lang="en-US" sz="1600" spc="-10" dirty="0"/>
              <a:t> </a:t>
            </a:r>
            <a:r>
              <a:rPr lang="en-US" sz="1600" dirty="0"/>
              <a:t>of</a:t>
            </a:r>
            <a:r>
              <a:rPr lang="en-US" sz="1600" spc="-15" dirty="0"/>
              <a:t> </a:t>
            </a:r>
            <a:r>
              <a:rPr lang="en-US" sz="1600" dirty="0"/>
              <a:t>the</a:t>
            </a:r>
            <a:r>
              <a:rPr lang="en-US" sz="1600" spc="-15" dirty="0"/>
              <a:t> </a:t>
            </a:r>
            <a:r>
              <a:rPr lang="en-US" sz="1600" dirty="0"/>
              <a:t>contents</a:t>
            </a:r>
            <a:r>
              <a:rPr lang="en-US" sz="1600" spc="-10" dirty="0"/>
              <a:t> </a:t>
            </a:r>
            <a:r>
              <a:rPr lang="en-US" sz="1600" dirty="0"/>
              <a:t>which</a:t>
            </a:r>
            <a:r>
              <a:rPr lang="en-US" sz="1600" spc="-155" dirty="0"/>
              <a:t> </a:t>
            </a:r>
            <a:r>
              <a:rPr lang="en-US" sz="1600" dirty="0"/>
              <a:t>reflects the views only of the authors, and the Commission cannot be held responsible for any use which may be made of the</a:t>
            </a:r>
            <a:r>
              <a:rPr lang="en-US" sz="1600" spc="5" dirty="0"/>
              <a:t> </a:t>
            </a:r>
            <a:r>
              <a:rPr lang="en-US" sz="1600" dirty="0"/>
              <a:t>information contained therein."</a:t>
            </a:r>
            <a:endParaRPr lang="es-ES" sz="16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39E953B-CAA4-449F-ACCE-41955DA3CD1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0" y="453887"/>
            <a:ext cx="1711842" cy="15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8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s://e4f-network.eu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diagramLayout" Target="../diagrams/layout6.xml"/><Relationship Id="rId7" Type="http://schemas.openxmlformats.org/officeDocument/2006/relationships/oleObject" Target="../embeddings/oleObject5.bin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diagramLayout" Target="../diagrams/layout7.xml"/><Relationship Id="rId7" Type="http://schemas.openxmlformats.org/officeDocument/2006/relationships/oleObject" Target="../embeddings/oleObject6.bin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diagramLayout" Target="../diagrams/layout8.xml"/><Relationship Id="rId7" Type="http://schemas.openxmlformats.org/officeDocument/2006/relationships/oleObject" Target="../embeddings/oleObject7.bin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8.wmf"/><Relationship Id="rId7" Type="http://schemas.openxmlformats.org/officeDocument/2006/relationships/diagramColors" Target="../diagrams/colors9.xml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diagramLayout" Target="../diagrams/layout10.xml"/><Relationship Id="rId7" Type="http://schemas.openxmlformats.org/officeDocument/2006/relationships/oleObject" Target="../embeddings/oleObject9.bin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diagramLayout" Target="../diagrams/layout11.xml"/><Relationship Id="rId7" Type="http://schemas.openxmlformats.org/officeDocument/2006/relationships/oleObject" Target="../embeddings/oleObject10.bin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21.wmf"/><Relationship Id="rId7" Type="http://schemas.openxmlformats.org/officeDocument/2006/relationships/diagramColors" Target="../diagrams/colors12.xml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diagramLayout" Target="../diagrams/layout13.xml"/><Relationship Id="rId7" Type="http://schemas.openxmlformats.org/officeDocument/2006/relationships/oleObject" Target="../embeddings/oleObject12.bin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diagramLayout" Target="../diagrams/layout14.xml"/><Relationship Id="rId7" Type="http://schemas.openxmlformats.org/officeDocument/2006/relationships/oleObject" Target="../embeddings/oleObject13.bin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diagramLayout" Target="../diagrams/layout15.xml"/><Relationship Id="rId7" Type="http://schemas.openxmlformats.org/officeDocument/2006/relationships/oleObject" Target="../embeddings/oleObject14.bin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diagramLayout" Target="../diagrams/layout16.xml"/><Relationship Id="rId7" Type="http://schemas.openxmlformats.org/officeDocument/2006/relationships/oleObject" Target="../embeddings/oleObject15.bin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26.wmf"/><Relationship Id="rId7" Type="http://schemas.openxmlformats.org/officeDocument/2006/relationships/diagramColors" Target="../diagrams/colors17.xml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diagramLayout" Target="../diagrams/layout18.xml"/><Relationship Id="rId7" Type="http://schemas.openxmlformats.org/officeDocument/2006/relationships/oleObject" Target="../embeddings/oleObject17.bin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e4f-network.eu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wmf"/><Relationship Id="rId7" Type="http://schemas.openxmlformats.org/officeDocument/2006/relationships/diagramColors" Target="../diagrams/colors1.xml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3.wmf"/><Relationship Id="rId7" Type="http://schemas.openxmlformats.org/officeDocument/2006/relationships/diagramColors" Target="../diagrams/colors4.xml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4.wmf"/><Relationship Id="rId7" Type="http://schemas.openxmlformats.org/officeDocument/2006/relationships/diagramColors" Target="../diagrams/colors5.xml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9" y="8813666"/>
            <a:ext cx="18287365" cy="1474470"/>
            <a:chOff x="379" y="8813666"/>
            <a:chExt cx="18287365" cy="1474470"/>
          </a:xfrm>
        </p:grpSpPr>
        <p:sp>
          <p:nvSpPr>
            <p:cNvPr id="3" name="object 3"/>
            <p:cNvSpPr/>
            <p:nvPr/>
          </p:nvSpPr>
          <p:spPr>
            <a:xfrm>
              <a:off x="597090" y="9475139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67" y="158457"/>
                  </a:moveTo>
                  <a:lnTo>
                    <a:pt x="434454" y="156476"/>
                  </a:lnTo>
                  <a:lnTo>
                    <a:pt x="431546" y="151726"/>
                  </a:lnTo>
                  <a:lnTo>
                    <a:pt x="422567" y="147167"/>
                  </a:lnTo>
                  <a:lnTo>
                    <a:pt x="406869" y="135699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26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99"/>
                  </a:lnTo>
                  <a:lnTo>
                    <a:pt x="396405" y="128041"/>
                  </a:lnTo>
                  <a:lnTo>
                    <a:pt x="396405" y="162229"/>
                  </a:lnTo>
                  <a:lnTo>
                    <a:pt x="217982" y="291934"/>
                  </a:lnTo>
                  <a:lnTo>
                    <a:pt x="204254" y="282117"/>
                  </a:lnTo>
                  <a:lnTo>
                    <a:pt x="204254" y="316052"/>
                  </a:lnTo>
                  <a:lnTo>
                    <a:pt x="204254" y="490842"/>
                  </a:lnTo>
                  <a:lnTo>
                    <a:pt x="27597" y="360870"/>
                  </a:lnTo>
                  <a:lnTo>
                    <a:pt x="27597" y="189699"/>
                  </a:lnTo>
                  <a:lnTo>
                    <a:pt x="204254" y="316052"/>
                  </a:lnTo>
                  <a:lnTo>
                    <a:pt x="204254" y="282117"/>
                  </a:lnTo>
                  <a:lnTo>
                    <a:pt x="77419" y="191389"/>
                  </a:lnTo>
                  <a:lnTo>
                    <a:pt x="75069" y="189699"/>
                  </a:lnTo>
                  <a:lnTo>
                    <a:pt x="60350" y="179184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41"/>
                  </a:lnTo>
                  <a:lnTo>
                    <a:pt x="264782" y="31775"/>
                  </a:lnTo>
                  <a:lnTo>
                    <a:pt x="221348" y="25"/>
                  </a:lnTo>
                  <a:lnTo>
                    <a:pt x="214795" y="0"/>
                  </a:lnTo>
                  <a:lnTo>
                    <a:pt x="6540" y="151079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80"/>
                  </a:lnTo>
                  <a:lnTo>
                    <a:pt x="207162" y="528078"/>
                  </a:lnTo>
                  <a:lnTo>
                    <a:pt x="210769" y="529920"/>
                  </a:lnTo>
                  <a:lnTo>
                    <a:pt x="212293" y="531025"/>
                  </a:lnTo>
                  <a:lnTo>
                    <a:pt x="215163" y="531939"/>
                  </a:lnTo>
                  <a:lnTo>
                    <a:pt x="215912" y="531939"/>
                  </a:lnTo>
                  <a:lnTo>
                    <a:pt x="220167" y="531939"/>
                  </a:lnTo>
                  <a:lnTo>
                    <a:pt x="220916" y="531939"/>
                  </a:lnTo>
                  <a:lnTo>
                    <a:pt x="223774" y="531037"/>
                  </a:lnTo>
                  <a:lnTo>
                    <a:pt x="225259" y="529945"/>
                  </a:lnTo>
                  <a:lnTo>
                    <a:pt x="228917" y="528091"/>
                  </a:lnTo>
                  <a:lnTo>
                    <a:pt x="229819" y="526618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70"/>
                  </a:lnTo>
                  <a:lnTo>
                    <a:pt x="434454" y="188760"/>
                  </a:lnTo>
                  <a:lnTo>
                    <a:pt x="434454" y="161429"/>
                  </a:lnTo>
                  <a:lnTo>
                    <a:pt x="434467" y="158457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934" y="9689613"/>
              <a:ext cx="435459" cy="2549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10056" y="9125191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54" y="156476"/>
                  </a:moveTo>
                  <a:lnTo>
                    <a:pt x="431533" y="151726"/>
                  </a:lnTo>
                  <a:lnTo>
                    <a:pt x="422579" y="147167"/>
                  </a:lnTo>
                  <a:lnTo>
                    <a:pt x="406869" y="135686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14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86"/>
                  </a:lnTo>
                  <a:lnTo>
                    <a:pt x="396405" y="128028"/>
                  </a:lnTo>
                  <a:lnTo>
                    <a:pt x="396405" y="162229"/>
                  </a:lnTo>
                  <a:lnTo>
                    <a:pt x="217982" y="291934"/>
                  </a:lnTo>
                  <a:lnTo>
                    <a:pt x="204241" y="282117"/>
                  </a:lnTo>
                  <a:lnTo>
                    <a:pt x="204241" y="316052"/>
                  </a:lnTo>
                  <a:lnTo>
                    <a:pt x="204241" y="490829"/>
                  </a:lnTo>
                  <a:lnTo>
                    <a:pt x="27597" y="360857"/>
                  </a:lnTo>
                  <a:lnTo>
                    <a:pt x="27597" y="189699"/>
                  </a:lnTo>
                  <a:lnTo>
                    <a:pt x="204241" y="316052"/>
                  </a:lnTo>
                  <a:lnTo>
                    <a:pt x="204241" y="282117"/>
                  </a:lnTo>
                  <a:lnTo>
                    <a:pt x="75057" y="189699"/>
                  </a:lnTo>
                  <a:lnTo>
                    <a:pt x="50393" y="172059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28"/>
                  </a:lnTo>
                  <a:lnTo>
                    <a:pt x="264769" y="31775"/>
                  </a:lnTo>
                  <a:lnTo>
                    <a:pt x="221335" y="12"/>
                  </a:lnTo>
                  <a:lnTo>
                    <a:pt x="214795" y="0"/>
                  </a:lnTo>
                  <a:lnTo>
                    <a:pt x="6540" y="151079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80"/>
                  </a:lnTo>
                  <a:lnTo>
                    <a:pt x="207162" y="528078"/>
                  </a:lnTo>
                  <a:lnTo>
                    <a:pt x="210794" y="529932"/>
                  </a:lnTo>
                  <a:lnTo>
                    <a:pt x="212293" y="531025"/>
                  </a:lnTo>
                  <a:lnTo>
                    <a:pt x="215163" y="531926"/>
                  </a:lnTo>
                  <a:lnTo>
                    <a:pt x="215912" y="531926"/>
                  </a:lnTo>
                  <a:lnTo>
                    <a:pt x="220167" y="531926"/>
                  </a:lnTo>
                  <a:lnTo>
                    <a:pt x="220916" y="531926"/>
                  </a:lnTo>
                  <a:lnTo>
                    <a:pt x="223774" y="531037"/>
                  </a:lnTo>
                  <a:lnTo>
                    <a:pt x="225285" y="529932"/>
                  </a:lnTo>
                  <a:lnTo>
                    <a:pt x="228917" y="528091"/>
                  </a:lnTo>
                  <a:lnTo>
                    <a:pt x="229819" y="526618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70"/>
                  </a:lnTo>
                  <a:lnTo>
                    <a:pt x="434454" y="188760"/>
                  </a:lnTo>
                  <a:lnTo>
                    <a:pt x="434454" y="158457"/>
                  </a:lnTo>
                  <a:lnTo>
                    <a:pt x="434454" y="156476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897" y="9339661"/>
              <a:ext cx="435459" cy="25495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23010" y="9486582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67" y="158457"/>
                  </a:moveTo>
                  <a:lnTo>
                    <a:pt x="434454" y="156476"/>
                  </a:lnTo>
                  <a:lnTo>
                    <a:pt x="431546" y="151714"/>
                  </a:lnTo>
                  <a:lnTo>
                    <a:pt x="422567" y="147154"/>
                  </a:lnTo>
                  <a:lnTo>
                    <a:pt x="406869" y="135686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14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86"/>
                  </a:lnTo>
                  <a:lnTo>
                    <a:pt x="396405" y="128028"/>
                  </a:lnTo>
                  <a:lnTo>
                    <a:pt x="396405" y="162229"/>
                  </a:lnTo>
                  <a:lnTo>
                    <a:pt x="217970" y="291922"/>
                  </a:lnTo>
                  <a:lnTo>
                    <a:pt x="204254" y="282117"/>
                  </a:lnTo>
                  <a:lnTo>
                    <a:pt x="204254" y="316052"/>
                  </a:lnTo>
                  <a:lnTo>
                    <a:pt x="204254" y="490829"/>
                  </a:lnTo>
                  <a:lnTo>
                    <a:pt x="27597" y="360857"/>
                  </a:lnTo>
                  <a:lnTo>
                    <a:pt x="27597" y="189687"/>
                  </a:lnTo>
                  <a:lnTo>
                    <a:pt x="204254" y="316052"/>
                  </a:lnTo>
                  <a:lnTo>
                    <a:pt x="204254" y="282117"/>
                  </a:lnTo>
                  <a:lnTo>
                    <a:pt x="152933" y="245402"/>
                  </a:lnTo>
                  <a:lnTo>
                    <a:pt x="75069" y="189687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28"/>
                  </a:lnTo>
                  <a:lnTo>
                    <a:pt x="264782" y="31775"/>
                  </a:lnTo>
                  <a:lnTo>
                    <a:pt x="221348" y="12"/>
                  </a:lnTo>
                  <a:lnTo>
                    <a:pt x="214795" y="0"/>
                  </a:lnTo>
                  <a:lnTo>
                    <a:pt x="6565" y="151053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67"/>
                  </a:lnTo>
                  <a:lnTo>
                    <a:pt x="207162" y="528066"/>
                  </a:lnTo>
                  <a:lnTo>
                    <a:pt x="210820" y="529945"/>
                  </a:lnTo>
                  <a:lnTo>
                    <a:pt x="212293" y="531012"/>
                  </a:lnTo>
                  <a:lnTo>
                    <a:pt x="215163" y="531926"/>
                  </a:lnTo>
                  <a:lnTo>
                    <a:pt x="215912" y="531926"/>
                  </a:lnTo>
                  <a:lnTo>
                    <a:pt x="220167" y="531926"/>
                  </a:lnTo>
                  <a:lnTo>
                    <a:pt x="220916" y="531926"/>
                  </a:lnTo>
                  <a:lnTo>
                    <a:pt x="223774" y="531025"/>
                  </a:lnTo>
                  <a:lnTo>
                    <a:pt x="225247" y="529958"/>
                  </a:lnTo>
                  <a:lnTo>
                    <a:pt x="228917" y="528091"/>
                  </a:lnTo>
                  <a:lnTo>
                    <a:pt x="229831" y="526592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57"/>
                  </a:lnTo>
                  <a:lnTo>
                    <a:pt x="434454" y="188760"/>
                  </a:lnTo>
                  <a:lnTo>
                    <a:pt x="434454" y="161429"/>
                  </a:lnTo>
                  <a:lnTo>
                    <a:pt x="434467" y="158457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2853" y="9701048"/>
              <a:ext cx="435459" cy="254959"/>
            </a:xfrm>
            <a:prstGeom prst="rect">
              <a:avLst/>
            </a:prstGeom>
          </p:spPr>
        </p:pic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B22E22E-102D-4F39-871D-A47062F5E08F}"/>
              </a:ext>
            </a:extLst>
          </p:cNvPr>
          <p:cNvSpPr txBox="1"/>
          <p:nvPr/>
        </p:nvSpPr>
        <p:spPr>
          <a:xfrm>
            <a:off x="2802032" y="6743700"/>
            <a:ext cx="1268393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5"/>
              </a:spcBef>
              <a:tabLst>
                <a:tab pos="1205230" algn="l"/>
                <a:tab pos="1926589" algn="l"/>
                <a:tab pos="2915920" algn="l"/>
                <a:tab pos="3444875" algn="l"/>
                <a:tab pos="4383405" algn="l"/>
                <a:tab pos="6796405" algn="l"/>
              </a:tabLst>
              <a:defRPr/>
            </a:pPr>
            <a:r>
              <a:rPr lang="es-ES" sz="4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Título del módulo de formación:</a:t>
            </a:r>
            <a:endParaRPr lang="en-US" sz="44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>
              <a:spcBef>
                <a:spcPts val="5"/>
              </a:spcBef>
              <a:tabLst>
                <a:tab pos="1205230" algn="l"/>
                <a:tab pos="1926589" algn="l"/>
                <a:tab pos="2915920" algn="l"/>
                <a:tab pos="3444875" algn="l"/>
                <a:tab pos="4383405" algn="l"/>
                <a:tab pos="6796405" algn="l"/>
              </a:tabLst>
              <a:defRPr/>
            </a:pPr>
            <a:r>
              <a:rPr lang="es-ES" sz="4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Etiqueta empresarial en un entorno internacional</a:t>
            </a:r>
            <a:endParaRPr lang="en-US" sz="4400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8FF77D8-BE9E-336F-6009-FF57C57DF311}"/>
              </a:ext>
            </a:extLst>
          </p:cNvPr>
          <p:cNvSpPr txBox="1"/>
          <p:nvPr/>
        </p:nvSpPr>
        <p:spPr>
          <a:xfrm>
            <a:off x="4229100" y="5753100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16810" marR="2413635" algn="ctr">
              <a:spcBef>
                <a:spcPts val="415"/>
              </a:spcBef>
              <a:spcAft>
                <a:spcPts val="0"/>
              </a:spcAft>
            </a:pPr>
            <a:r>
              <a:rPr lang="en-US" sz="2400" b="1" u="sng" dirty="0">
                <a:solidFill>
                  <a:srgbClr val="B05894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e4f-network.eu</a:t>
            </a:r>
            <a:endParaRPr lang="es-ES" sz="2400" u="sng" dirty="0">
              <a:solidFill>
                <a:srgbClr val="B05894"/>
              </a:solidFill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DD2F895-7262-9633-90DA-F2BB33FD25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5748635"/>
            <a:ext cx="472319" cy="4616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332688" y="157329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2: Aprender y descubrir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316358" y="2286619"/>
            <a:ext cx="889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2.3</a:t>
            </a:r>
            <a:r>
              <a:rPr lang="en-US" sz="2800" b="1" dirty="0">
                <a:solidFill>
                  <a:srgbClr val="ECAAE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Teniendo</a:t>
            </a:r>
            <a:r>
              <a:rPr lang="en-US" sz="32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</a:t>
            </a:r>
            <a:r>
              <a:rPr lang="en-US" sz="32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cuenta</a:t>
            </a:r>
            <a:r>
              <a:rPr lang="en-US" sz="32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las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costumbres</a:t>
            </a:r>
            <a:endParaRPr lang="en-US" sz="32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761999" y="2924223"/>
            <a:ext cx="793838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s-ES" sz="2800" dirty="0">
                <a:solidFill>
                  <a:srgbClr val="000000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Comprender un país, su funcionamiento, hacer un reconocimiento sobre el terreno.</a:t>
            </a:r>
            <a:endParaRPr lang="en-US" sz="2800" dirty="0">
              <a:solidFill>
                <a:srgbClr val="000000"/>
              </a:solidFill>
              <a:effectLst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es-ES" sz="2800" dirty="0">
                <a:solidFill>
                  <a:srgbClr val="000000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Esta primera observación permite comprender mejor cómo se comunica la gente. Cómo dirigirse a la gente, según su rango o casta, para entrar en su esfera de interés e inspirar respeto.</a:t>
            </a:r>
            <a:endParaRPr lang="en-US" sz="2800" dirty="0">
              <a:solidFill>
                <a:srgbClr val="000000"/>
              </a:solidFill>
              <a:effectLst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es-ES" sz="2800" dirty="0">
                <a:solidFill>
                  <a:srgbClr val="000000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 trata de descubrir el mundo de los negocios y cómo funciona. ¿Está el mercado abierto a las empresas extranjeras? ¿Es necesario pensar en un socio local? ¿Cuáles son las normas que hay que respetar?</a:t>
            </a:r>
            <a:endParaRPr lang="en-US" sz="2800" dirty="0">
              <a:solidFill>
                <a:srgbClr val="000000"/>
              </a:solidFill>
              <a:effectLst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8689071"/>
              </p:ext>
            </p:extLst>
          </p:nvPr>
        </p:nvGraphicFramePr>
        <p:xfrm>
          <a:off x="11811000" y="6591300"/>
          <a:ext cx="6112912" cy="210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E1D55B84-BB04-3D2B-85AE-88FFD8115A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4681742"/>
              </p:ext>
            </p:extLst>
          </p:nvPr>
        </p:nvGraphicFramePr>
        <p:xfrm>
          <a:off x="10086926" y="2579006"/>
          <a:ext cx="6829475" cy="3897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5975280" imgH="3409920" progId="PBrush">
                  <p:embed/>
                </p:oleObj>
              </mc:Choice>
              <mc:Fallback>
                <p:oleObj name="Bitmap Image" r:id="rId7" imgW="5975280" imgH="3409920" progId="PBrush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E1D55B84-BB04-3D2B-85AE-88FFD8115A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086926" y="2579006"/>
                        <a:ext cx="6829475" cy="38973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1577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18">
            <a:extLst>
              <a:ext uri="{FF2B5EF4-FFF2-40B4-BE49-F238E27FC236}">
                <a16:creationId xmlns:a16="http://schemas.microsoft.com/office/drawing/2014/main" id="{0C812BE9-3EA6-4957-8E7C-747EA6DE9C39}"/>
              </a:ext>
            </a:extLst>
          </p:cNvPr>
          <p:cNvSpPr/>
          <p:nvPr/>
        </p:nvSpPr>
        <p:spPr>
          <a:xfrm>
            <a:off x="933380" y="3424075"/>
            <a:ext cx="5070885" cy="3305259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18">
            <a:extLst>
              <a:ext uri="{FF2B5EF4-FFF2-40B4-BE49-F238E27FC236}">
                <a16:creationId xmlns:a16="http://schemas.microsoft.com/office/drawing/2014/main" id="{2DF32CE8-CC9F-4E4F-93E9-6C8013D9E921}"/>
              </a:ext>
            </a:extLst>
          </p:cNvPr>
          <p:cNvSpPr/>
          <p:nvPr/>
        </p:nvSpPr>
        <p:spPr>
          <a:xfrm>
            <a:off x="11771434" y="3424076"/>
            <a:ext cx="5070885" cy="3305259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C7E83DD-3641-D2F1-E241-532A461817B2}"/>
              </a:ext>
            </a:extLst>
          </p:cNvPr>
          <p:cNvSpPr/>
          <p:nvPr/>
        </p:nvSpPr>
        <p:spPr>
          <a:xfrm>
            <a:off x="6127528" y="3424074"/>
            <a:ext cx="5295765" cy="3489136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5D1384-6811-342B-65B8-F85E2C0DA244}"/>
              </a:ext>
            </a:extLst>
          </p:cNvPr>
          <p:cNvSpPr txBox="1"/>
          <p:nvPr/>
        </p:nvSpPr>
        <p:spPr>
          <a:xfrm>
            <a:off x="1447800" y="157329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Resumen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C19CE81B-88B7-56D0-835C-580EF1D39AEA}"/>
              </a:ext>
            </a:extLst>
          </p:cNvPr>
          <p:cNvSpPr/>
          <p:nvPr/>
        </p:nvSpPr>
        <p:spPr>
          <a:xfrm>
            <a:off x="2010661" y="3569323"/>
            <a:ext cx="3070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Vigilancia</a:t>
            </a:r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del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país</a:t>
            </a:r>
            <a:endParaRPr lang="en-US" sz="28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194018B4-B354-3889-61E1-72BFFF89DB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2213" y="3569323"/>
            <a:ext cx="435185" cy="510356"/>
          </a:xfrm>
          <a:prstGeom prst="rect">
            <a:avLst/>
          </a:prstGeom>
        </p:spPr>
      </p:pic>
      <p:sp>
        <p:nvSpPr>
          <p:cNvPr id="7" name="Rectangle 58">
            <a:extLst>
              <a:ext uri="{FF2B5EF4-FFF2-40B4-BE49-F238E27FC236}">
                <a16:creationId xmlns:a16="http://schemas.microsoft.com/office/drawing/2014/main" id="{DC5D6AA9-5455-9552-81E8-CF2B76572622}"/>
              </a:ext>
            </a:extLst>
          </p:cNvPr>
          <p:cNvSpPr/>
          <p:nvPr/>
        </p:nvSpPr>
        <p:spPr>
          <a:xfrm>
            <a:off x="6475390" y="3593867"/>
            <a:ext cx="49510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Reunirse</a:t>
            </a:r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con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representantes</a:t>
            </a:r>
            <a:endParaRPr lang="en-US" sz="28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49413C0B-8236-CA4A-DD00-985667C34D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72200" y="3606731"/>
            <a:ext cx="435185" cy="510356"/>
          </a:xfrm>
          <a:prstGeom prst="rect">
            <a:avLst/>
          </a:prstGeom>
        </p:spPr>
      </p:pic>
      <p:sp>
        <p:nvSpPr>
          <p:cNvPr id="10" name="Rectangle 58">
            <a:extLst>
              <a:ext uri="{FF2B5EF4-FFF2-40B4-BE49-F238E27FC236}">
                <a16:creationId xmlns:a16="http://schemas.microsoft.com/office/drawing/2014/main" id="{57A4DE11-6DBD-D00A-3E1D-605EE186F6F6}"/>
              </a:ext>
            </a:extLst>
          </p:cNvPr>
          <p:cNvSpPr/>
          <p:nvPr/>
        </p:nvSpPr>
        <p:spPr>
          <a:xfrm>
            <a:off x="12717231" y="3569323"/>
            <a:ext cx="4213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Ir</a:t>
            </a:r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al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terreno</a:t>
            </a:r>
            <a:endParaRPr lang="en-US" sz="28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AD4F969A-85AE-A98D-87DE-D66181C2F1E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2046" y="3593867"/>
            <a:ext cx="435185" cy="51035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1F90CCC-4955-4EAC-BB87-40C49D5A78C2}"/>
              </a:ext>
            </a:extLst>
          </p:cNvPr>
          <p:cNvSpPr txBox="1"/>
          <p:nvPr/>
        </p:nvSpPr>
        <p:spPr>
          <a:xfrm>
            <a:off x="1617622" y="4207350"/>
            <a:ext cx="3702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Recopilar información y conocer la situación actual del país evitará muchos errores.</a:t>
            </a:r>
            <a:endParaRPr lang="en-US" sz="2800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FD151BD-C7B3-4748-8D74-59E756FE92A5}"/>
              </a:ext>
            </a:extLst>
          </p:cNvPr>
          <p:cNvSpPr txBox="1"/>
          <p:nvPr/>
        </p:nvSpPr>
        <p:spPr>
          <a:xfrm>
            <a:off x="6821836" y="4235554"/>
            <a:ext cx="43033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Saber con quién se habla y respetar el protocolo es esencial para ser aceptado y plantearse hacer negocios.</a:t>
            </a:r>
            <a:endParaRPr lang="en-US" sz="2800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420B9AB-26C3-4F31-A78A-EDB6EC6F6B8E}"/>
              </a:ext>
            </a:extLst>
          </p:cNvPr>
          <p:cNvSpPr txBox="1"/>
          <p:nvPr/>
        </p:nvSpPr>
        <p:spPr>
          <a:xfrm>
            <a:off x="12282046" y="4207350"/>
            <a:ext cx="42130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Acudir in situ permite verificar información vital, poder adquisitivo, hábitos de consumo y otros factores.</a:t>
            </a:r>
            <a:endParaRPr lang="en-US" sz="2800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270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332688" y="157329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3: Actitud y visibilidad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455174" y="2552700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3.1</a:t>
            </a:r>
            <a:r>
              <a:rPr lang="en-US" sz="2800" b="1" dirty="0">
                <a:solidFill>
                  <a:srgbClr val="ECAAE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Código de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vestimenta</a:t>
            </a:r>
            <a:r>
              <a:rPr lang="en-US" sz="32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-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comportamiento</a:t>
            </a:r>
            <a:endParaRPr lang="en-US" sz="32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761999" y="3670013"/>
            <a:ext cx="8406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s-ES" sz="2800" b="0" i="0" dirty="0">
                <a:solidFill>
                  <a:srgbClr val="141412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Las claves para causar una buena impresión son vestir adecuadamente y tu lenguaje corporal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Entre comodidad, profesionalidad y cortesía hay un delicado equilibrio que difiere de un país a otro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 importante informarse del código de vestimenta del país, de la empresa y del tipo de acto, que es una señal de respeto hacia sus interlocutores.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23674"/>
              </p:ext>
            </p:extLst>
          </p:nvPr>
        </p:nvGraphicFramePr>
        <p:xfrm>
          <a:off x="11811000" y="6907763"/>
          <a:ext cx="6112912" cy="1653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274E5F7B-7003-09F5-7FC4-355B558D0B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9338082"/>
              </p:ext>
            </p:extLst>
          </p:nvPr>
        </p:nvGraphicFramePr>
        <p:xfrm>
          <a:off x="10914177" y="2171700"/>
          <a:ext cx="7373823" cy="4443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4394160" imgH="2647800" progId="PBrush">
                  <p:embed/>
                </p:oleObj>
              </mc:Choice>
              <mc:Fallback>
                <p:oleObj name="Bitmap Image" r:id="rId7" imgW="4394160" imgH="2647800" progId="PBrush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274E5F7B-7003-09F5-7FC4-355B558D0B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914177" y="2171700"/>
                        <a:ext cx="7373823" cy="44434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4063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332688" y="110490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3: Actitud y visibilidad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338131" y="1908921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3.2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Representar a la empresa y sus valores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364088" y="2902923"/>
            <a:ext cx="992291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 representante de la empresa desempeña un papel importante en la imagen de la empresa y de sus empleados. Debe ser educado y comedido en sus intercambios; utilizar algunas palabras del idioma local siempre es bien recibido. Evite los juicios de valor y sea discreto sobre la información intercambiada.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Debe tomarse el tiempo necesario para explicar qué hace fuerte a la empresa y destacar sus valores: honradez, curiosidad, capacidad de compromiso, confianza y transparencia.</a:t>
            </a:r>
            <a:r>
              <a:rPr lang="en-U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Usted es el embajador de su empresa, su comportamiento es objeto de análisis: su puntualidad, su aspecto, su actitud son signos tranquilizadores para sus interlocutores.</a:t>
            </a:r>
            <a:endParaRPr lang="en-U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9406106"/>
              </p:ext>
            </p:extLst>
          </p:nvPr>
        </p:nvGraphicFramePr>
        <p:xfrm>
          <a:off x="11811000" y="6286500"/>
          <a:ext cx="6112912" cy="2427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62E03CB5-07E7-DB4A-F98E-705248F8E8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8575758"/>
              </p:ext>
            </p:extLst>
          </p:nvPr>
        </p:nvGraphicFramePr>
        <p:xfrm>
          <a:off x="10574888" y="2563742"/>
          <a:ext cx="6112912" cy="3983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5194440" imgH="3384720" progId="PBrush">
                  <p:embed/>
                </p:oleObj>
              </mc:Choice>
              <mc:Fallback>
                <p:oleObj name="Bitmap Image" r:id="rId7" imgW="5194440" imgH="338472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62E03CB5-07E7-DB4A-F98E-705248F8E8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574888" y="2563742"/>
                        <a:ext cx="6112912" cy="39831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7321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9D0E1AA7-2775-3283-80E4-B2AE5C77CB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250418"/>
              </p:ext>
            </p:extLst>
          </p:nvPr>
        </p:nvGraphicFramePr>
        <p:xfrm>
          <a:off x="10451615" y="2124936"/>
          <a:ext cx="7074385" cy="4524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006960" imgH="3841920" progId="PBrush">
                  <p:embed/>
                </p:oleObj>
              </mc:Choice>
              <mc:Fallback>
                <p:oleObj name="Bitmap Image" r:id="rId2" imgW="6006960" imgH="384192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9D0E1AA7-2775-3283-80E4-B2AE5C77CB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451615" y="2124936"/>
                        <a:ext cx="7074385" cy="4524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332688" y="157329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3: Actitud y visibilidad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455174" y="2552700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3.3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Teniendo en cuenta las costumbres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649317" y="3417724"/>
            <a:ext cx="840664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Después de descubrir el país y sus costumbres, es esencial preparar sus reuniones de negocios. Debe redactar tarjetas de notas con los elementos más importantes.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Como mujer empresaria, debe estar aún más atenta. Es aconsejable adoptar un código de vestimenta y una actitud lo más neutros posible. En algunos países, considere cubrirse el pelo, llevar pantalones y ropa de manga larga.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 mejor saber el nombre, centrarse en la cara, apagar el móvil.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4341155"/>
              </p:ext>
            </p:extLst>
          </p:nvPr>
        </p:nvGraphicFramePr>
        <p:xfrm>
          <a:off x="11811000" y="6134100"/>
          <a:ext cx="6112912" cy="2224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51085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785C1DB3-25FB-3AD4-CCC1-4D6B982DAABA}"/>
              </a:ext>
            </a:extLst>
          </p:cNvPr>
          <p:cNvSpPr/>
          <p:nvPr/>
        </p:nvSpPr>
        <p:spPr>
          <a:xfrm>
            <a:off x="11287637" y="3357722"/>
            <a:ext cx="5781163" cy="3526035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C7E83DD-3641-D2F1-E241-532A461817B2}"/>
              </a:ext>
            </a:extLst>
          </p:cNvPr>
          <p:cNvSpPr/>
          <p:nvPr/>
        </p:nvSpPr>
        <p:spPr>
          <a:xfrm>
            <a:off x="6203307" y="3342573"/>
            <a:ext cx="4756051" cy="3397247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53B3577-D9C0-67CB-B8BD-0E33B29CFE77}"/>
              </a:ext>
            </a:extLst>
          </p:cNvPr>
          <p:cNvSpPr/>
          <p:nvPr/>
        </p:nvSpPr>
        <p:spPr>
          <a:xfrm>
            <a:off x="1066800" y="3357722"/>
            <a:ext cx="4756050" cy="3397247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5D1384-6811-342B-65B8-F85E2C0DA244}"/>
              </a:ext>
            </a:extLst>
          </p:cNvPr>
          <p:cNvSpPr txBox="1"/>
          <p:nvPr/>
        </p:nvSpPr>
        <p:spPr>
          <a:xfrm>
            <a:off x="1447800" y="157329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Resumen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C19CE81B-88B7-56D0-835C-580EF1D39AEA}"/>
              </a:ext>
            </a:extLst>
          </p:cNvPr>
          <p:cNvSpPr/>
          <p:nvPr/>
        </p:nvSpPr>
        <p:spPr>
          <a:xfrm>
            <a:off x="1910434" y="3435148"/>
            <a:ext cx="33473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Código de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vestimenta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Comportamiento</a:t>
            </a:r>
            <a:endParaRPr lang="en-US" sz="24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194018B4-B354-3889-61E1-72BFFF89DB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9977" y="3590019"/>
            <a:ext cx="435185" cy="510356"/>
          </a:xfrm>
          <a:prstGeom prst="rect">
            <a:avLst/>
          </a:prstGeom>
        </p:spPr>
      </p:pic>
      <p:sp>
        <p:nvSpPr>
          <p:cNvPr id="7" name="Rectangle 58">
            <a:extLst>
              <a:ext uri="{FF2B5EF4-FFF2-40B4-BE49-F238E27FC236}">
                <a16:creationId xmlns:a16="http://schemas.microsoft.com/office/drawing/2014/main" id="{DC5D6AA9-5455-9552-81E8-CF2B76572622}"/>
              </a:ext>
            </a:extLst>
          </p:cNvPr>
          <p:cNvSpPr/>
          <p:nvPr/>
        </p:nvSpPr>
        <p:spPr>
          <a:xfrm>
            <a:off x="6666484" y="3455936"/>
            <a:ext cx="39831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Representar a la empresa y sus valores</a:t>
            </a:r>
            <a:endParaRPr lang="en-US" sz="24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49413C0B-8236-CA4A-DD00-985667C34D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9965" y="3486510"/>
            <a:ext cx="435185" cy="510356"/>
          </a:xfrm>
          <a:prstGeom prst="rect">
            <a:avLst/>
          </a:prstGeom>
        </p:spPr>
      </p:pic>
      <p:sp>
        <p:nvSpPr>
          <p:cNvPr id="10" name="Rectangle 58">
            <a:extLst>
              <a:ext uri="{FF2B5EF4-FFF2-40B4-BE49-F238E27FC236}">
                <a16:creationId xmlns:a16="http://schemas.microsoft.com/office/drawing/2014/main" id="{57A4DE11-6DBD-D00A-3E1D-605EE186F6F6}"/>
              </a:ext>
            </a:extLst>
          </p:cNvPr>
          <p:cNvSpPr/>
          <p:nvPr/>
        </p:nvSpPr>
        <p:spPr>
          <a:xfrm>
            <a:off x="12014211" y="3486510"/>
            <a:ext cx="5054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Teniendo en cuenta las costumbres</a:t>
            </a:r>
            <a:endParaRPr lang="en-US" sz="24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AD4F969A-85AE-A98D-87DE-D66181C2F1E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03008" y="3473594"/>
            <a:ext cx="435185" cy="51035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6DDD1A2-2333-4D76-BE5A-B04AB6C009A2}"/>
              </a:ext>
            </a:extLst>
          </p:cNvPr>
          <p:cNvSpPr txBox="1"/>
          <p:nvPr/>
        </p:nvSpPr>
        <p:spPr>
          <a:xfrm>
            <a:off x="1295400" y="4623018"/>
            <a:ext cx="4267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 código de vestimenta y el buen comportamiento son factores clave para el éxito</a:t>
            </a:r>
            <a:endParaRPr lang="en-US" sz="2800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2F7DF66-E78B-4FB1-9CB7-11B902B6FD22}"/>
              </a:ext>
            </a:extLst>
          </p:cNvPr>
          <p:cNvSpPr txBox="1"/>
          <p:nvPr/>
        </p:nvSpPr>
        <p:spPr>
          <a:xfrm>
            <a:off x="6248400" y="4820879"/>
            <a:ext cx="45966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Debe ser un escaparate impecable para su empresa</a:t>
            </a:r>
            <a:endParaRPr lang="en-US" sz="2800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FCCD5E8-1B53-413D-9EEA-C875844BB2D4}"/>
              </a:ext>
            </a:extLst>
          </p:cNvPr>
          <p:cNvSpPr txBox="1"/>
          <p:nvPr/>
        </p:nvSpPr>
        <p:spPr>
          <a:xfrm>
            <a:off x="11559622" y="4131869"/>
            <a:ext cx="54329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 éxito de una relación comercial depende de la comprensión de las costumbres y la preparación de las reuniones</a:t>
            </a:r>
            <a:endParaRPr lang="en-US" sz="2800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274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321802" y="1534071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4: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Algunos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consejos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321802" y="2322882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4.1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Tan grande como el mundo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838196" y="2990075"/>
            <a:ext cx="883920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0" i="0" dirty="0">
                <a:solidFill>
                  <a:srgbClr val="141412"/>
                </a:solidFill>
                <a:effectLst/>
                <a:latin typeface="Source Sans Pro" panose="020B0503030403020204" pitchFamily="34" charset="0"/>
              </a:rPr>
              <a:t>La etiqueta en los negocios difiere de una región a otra y de un país a otro.</a:t>
            </a:r>
            <a:br>
              <a:rPr lang="es-ES" sz="2800" b="0" i="0" dirty="0">
                <a:solidFill>
                  <a:srgbClr val="141412"/>
                </a:solidFill>
                <a:effectLst/>
                <a:latin typeface="Source Sans Pro" panose="020B0503030403020204" pitchFamily="34" charset="0"/>
              </a:rPr>
            </a:br>
            <a:endParaRPr lang="es-ES" sz="2800" b="0" i="0" dirty="0">
              <a:solidFill>
                <a:srgbClr val="141412"/>
              </a:solidFill>
              <a:effectLst/>
              <a:latin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0" i="0" dirty="0">
                <a:solidFill>
                  <a:srgbClr val="141412"/>
                </a:solidFill>
                <a:effectLst/>
                <a:latin typeface="Source Sans Pro" panose="020B0503030403020204" pitchFamily="34" charset="0"/>
              </a:rPr>
              <a:t>Esto crea una situación compleja, ya que es difícil equilibrar la atención prestada a la etiqueta empresarial internacional y a otras actividades empresariales al mismo tiempo.</a:t>
            </a:r>
            <a:br>
              <a:rPr lang="es-ES" sz="2800" b="0" i="0" dirty="0">
                <a:solidFill>
                  <a:srgbClr val="141412"/>
                </a:solidFill>
                <a:effectLst/>
                <a:latin typeface="Source Sans Pro" panose="020B0503030403020204" pitchFamily="34" charset="0"/>
              </a:rPr>
            </a:br>
            <a:endParaRPr lang="en-US" sz="2800" b="0" i="0" dirty="0">
              <a:solidFill>
                <a:srgbClr val="141412"/>
              </a:solidFill>
              <a:effectLst/>
              <a:latin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14141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s-ES" sz="2800" b="0" i="0" dirty="0">
                <a:solidFill>
                  <a:srgbClr val="141412"/>
                </a:solidFill>
                <a:effectLst/>
                <a:latin typeface="Source Sans Pro" panose="020B0503030403020204" pitchFamily="34" charset="0"/>
              </a:rPr>
              <a:t>Por lo tanto, una medida inteligente es centrarse en algunos aspectos fundamentales de la etiqueta empresarial. </a:t>
            </a:r>
            <a:r>
              <a:rPr lang="en-US" sz="2800" b="0" i="0" dirty="0">
                <a:solidFill>
                  <a:srgbClr val="323232"/>
                </a:solidFill>
                <a:effectLst/>
                <a:latin typeface="Alegreya"/>
              </a:rPr>
              <a:t> </a:t>
            </a:r>
          </a:p>
          <a:p>
            <a:pPr marL="342900" indent="-342900" algn="just">
              <a:buFontTx/>
              <a:buChar char="-"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4421095"/>
              </p:ext>
            </p:extLst>
          </p:nvPr>
        </p:nvGraphicFramePr>
        <p:xfrm>
          <a:off x="11887200" y="6134100"/>
          <a:ext cx="6112912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Objet 7">
            <a:extLst>
              <a:ext uri="{FF2B5EF4-FFF2-40B4-BE49-F238E27FC236}">
                <a16:creationId xmlns:a16="http://schemas.microsoft.com/office/drawing/2014/main" id="{AEEC5178-EE39-9626-E2B0-1C9667CD68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4367137"/>
              </p:ext>
            </p:extLst>
          </p:nvPr>
        </p:nvGraphicFramePr>
        <p:xfrm>
          <a:off x="9677399" y="2369388"/>
          <a:ext cx="8191377" cy="3830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6858000" imgH="3206880" progId="PBrush">
                  <p:embed/>
                </p:oleObj>
              </mc:Choice>
              <mc:Fallback>
                <p:oleObj name="Bitmap Image" r:id="rId7" imgW="6858000" imgH="3206880" progId="PBrush">
                  <p:embed/>
                  <p:pic>
                    <p:nvPicPr>
                      <p:cNvPr id="8" name="Objet 7">
                        <a:extLst>
                          <a:ext uri="{FF2B5EF4-FFF2-40B4-BE49-F238E27FC236}">
                            <a16:creationId xmlns:a16="http://schemas.microsoft.com/office/drawing/2014/main" id="{AEEC5178-EE39-9626-E2B0-1C9667CD68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677399" y="2369388"/>
                        <a:ext cx="8191377" cy="38302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2301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321802" y="1534071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4: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Algunos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consejos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321802" y="2322882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4.2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Una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alquimia</a:t>
            </a:r>
            <a:r>
              <a:rPr lang="en-US" sz="32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sutil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1316359" y="3425355"/>
            <a:ext cx="80528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</a:t>
            </a:r>
            <a:r>
              <a:rPr lang="en-U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Ante todo, debe mantener una imagen estándar impecable de su empresa.</a:t>
            </a:r>
            <a:endParaRPr lang="en-U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</a:t>
            </a: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Ser auténtico es un valor que tranquiliza a su interlocutor.</a:t>
            </a:r>
            <a:endParaRPr lang="en-U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</a:t>
            </a: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Ser capaz de integrarse permite adoptar los códigos del país extranjero sin renunciar a la propia cultura.</a:t>
            </a:r>
            <a:endParaRPr lang="en-U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/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 trata de establecer un entendimiento mutuo y una relación de confianza.</a:t>
            </a:r>
            <a:r>
              <a:rPr lang="en-U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endParaRPr lang="fr-FR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4992129"/>
              </p:ext>
            </p:extLst>
          </p:nvPr>
        </p:nvGraphicFramePr>
        <p:xfrm>
          <a:off x="11811000" y="6134100"/>
          <a:ext cx="6112912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76A643B0-A645-F8F0-9836-53A59D9C26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8273083"/>
              </p:ext>
            </p:extLst>
          </p:nvPr>
        </p:nvGraphicFramePr>
        <p:xfrm>
          <a:off x="12344400" y="2241957"/>
          <a:ext cx="4022546" cy="4063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3111480" imgH="3143160" progId="PBrush">
                  <p:embed/>
                </p:oleObj>
              </mc:Choice>
              <mc:Fallback>
                <p:oleObj name="Bitmap Image" r:id="rId7" imgW="3111480" imgH="314316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76A643B0-A645-F8F0-9836-53A59D9C26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344400" y="2241957"/>
                        <a:ext cx="4022546" cy="40635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7872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BA53F9CC-1805-7F22-B0DF-39A4F9C964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986634"/>
              </p:ext>
            </p:extLst>
          </p:nvPr>
        </p:nvGraphicFramePr>
        <p:xfrm>
          <a:off x="10820400" y="2126333"/>
          <a:ext cx="5516241" cy="4970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530520" imgH="3181320" progId="PBrush">
                  <p:embed/>
                </p:oleObj>
              </mc:Choice>
              <mc:Fallback>
                <p:oleObj name="Bitmap Image" r:id="rId2" imgW="3530520" imgH="3181320" progId="PBrush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BA53F9CC-1805-7F22-B0DF-39A4F9C964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820400" y="2126333"/>
                        <a:ext cx="5516241" cy="4970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278259" y="131445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4: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Algunos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consejos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278259" y="2081592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4.3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Percepción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726464" y="3495348"/>
            <a:ext cx="87985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</a:t>
            </a: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Es importante adaptarse a cada caso. No hay una receta única, hay que ajustar los ingredientes para conseguir una situación ganadora.</a:t>
            </a:r>
            <a:b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n-U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</a:t>
            </a: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El comportamiento de los representantes de otras empresas extranjeras ya establecidas puede servir de modelo.</a:t>
            </a:r>
            <a:b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n-U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</a:t>
            </a: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Saber percibir y sentir la atmósfera ambiente y las vibraciones son factores que no deben descuidarse.</a:t>
            </a:r>
            <a:endParaRPr lang="fr-FR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5239594"/>
              </p:ext>
            </p:extLst>
          </p:nvPr>
        </p:nvGraphicFramePr>
        <p:xfrm>
          <a:off x="9829800" y="7200900"/>
          <a:ext cx="6112912" cy="1524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52411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785C1DB3-25FB-3AD4-CCC1-4D6B982DAABA}"/>
              </a:ext>
            </a:extLst>
          </p:cNvPr>
          <p:cNvSpPr/>
          <p:nvPr/>
        </p:nvSpPr>
        <p:spPr>
          <a:xfrm>
            <a:off x="11749087" y="3376816"/>
            <a:ext cx="5700713" cy="3144999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C7E83DD-3641-D2F1-E241-532A461817B2}"/>
              </a:ext>
            </a:extLst>
          </p:cNvPr>
          <p:cNvSpPr/>
          <p:nvPr/>
        </p:nvSpPr>
        <p:spPr>
          <a:xfrm>
            <a:off x="6152825" y="3383531"/>
            <a:ext cx="5195887" cy="3138284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53B3577-D9C0-67CB-B8BD-0E33B29CFE77}"/>
              </a:ext>
            </a:extLst>
          </p:cNvPr>
          <p:cNvSpPr/>
          <p:nvPr/>
        </p:nvSpPr>
        <p:spPr>
          <a:xfrm>
            <a:off x="838199" y="3376816"/>
            <a:ext cx="4771859" cy="3138284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5D1384-6811-342B-65B8-F85E2C0DA244}"/>
              </a:ext>
            </a:extLst>
          </p:cNvPr>
          <p:cNvSpPr txBox="1"/>
          <p:nvPr/>
        </p:nvSpPr>
        <p:spPr>
          <a:xfrm>
            <a:off x="1447800" y="157329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esumen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C19CE81B-88B7-56D0-835C-580EF1D39AEA}"/>
              </a:ext>
            </a:extLst>
          </p:cNvPr>
          <p:cNvSpPr/>
          <p:nvPr/>
        </p:nvSpPr>
        <p:spPr>
          <a:xfrm>
            <a:off x="1910475" y="3613547"/>
            <a:ext cx="30425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Tan grande como el mundo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194018B4-B354-3889-61E1-72BFFF89DB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9977" y="3590019"/>
            <a:ext cx="435185" cy="510356"/>
          </a:xfrm>
          <a:prstGeom prst="rect">
            <a:avLst/>
          </a:prstGeom>
        </p:spPr>
      </p:pic>
      <p:sp>
        <p:nvSpPr>
          <p:cNvPr id="7" name="Rectangle 58">
            <a:extLst>
              <a:ext uri="{FF2B5EF4-FFF2-40B4-BE49-F238E27FC236}">
                <a16:creationId xmlns:a16="http://schemas.microsoft.com/office/drawing/2014/main" id="{DC5D6AA9-5455-9552-81E8-CF2B76572622}"/>
              </a:ext>
            </a:extLst>
          </p:cNvPr>
          <p:cNvSpPr/>
          <p:nvPr/>
        </p:nvSpPr>
        <p:spPr>
          <a:xfrm>
            <a:off x="6233432" y="3636106"/>
            <a:ext cx="4959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Una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alquimia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sutil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49413C0B-8236-CA4A-DD00-985667C34D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83507" y="3590019"/>
            <a:ext cx="435185" cy="510356"/>
          </a:xfrm>
          <a:prstGeom prst="rect">
            <a:avLst/>
          </a:prstGeom>
        </p:spPr>
      </p:pic>
      <p:sp>
        <p:nvSpPr>
          <p:cNvPr id="10" name="Rectangle 58">
            <a:extLst>
              <a:ext uri="{FF2B5EF4-FFF2-40B4-BE49-F238E27FC236}">
                <a16:creationId xmlns:a16="http://schemas.microsoft.com/office/drawing/2014/main" id="{57A4DE11-6DBD-D00A-3E1D-605EE186F6F6}"/>
              </a:ext>
            </a:extLst>
          </p:cNvPr>
          <p:cNvSpPr/>
          <p:nvPr/>
        </p:nvSpPr>
        <p:spPr>
          <a:xfrm>
            <a:off x="12906256" y="3636105"/>
            <a:ext cx="17283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Percepción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AD4F969A-85AE-A98D-87DE-D66181C2F1E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18473" y="3587415"/>
            <a:ext cx="435185" cy="51035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41CB349-B38B-4604-B853-142B585584E2}"/>
              </a:ext>
            </a:extLst>
          </p:cNvPr>
          <p:cNvSpPr txBox="1"/>
          <p:nvPr/>
        </p:nvSpPr>
        <p:spPr>
          <a:xfrm>
            <a:off x="1103243" y="4607867"/>
            <a:ext cx="426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Tantas etiquetas empresariales y tantos mundos que entender</a:t>
            </a:r>
            <a:endParaRPr lang="en-US" sz="2800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75CC469-1EB5-4F0D-9298-E0F9ED600C28}"/>
              </a:ext>
            </a:extLst>
          </p:cNvPr>
          <p:cNvSpPr txBox="1"/>
          <p:nvPr/>
        </p:nvSpPr>
        <p:spPr>
          <a:xfrm>
            <a:off x="6553200" y="4838700"/>
            <a:ext cx="441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Seguir siendo uno mismo e integrar la cultura del otro.</a:t>
            </a:r>
            <a:endParaRPr lang="en-US" sz="2800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B3A8679-8E17-4609-912D-4787F970B05F}"/>
              </a:ext>
            </a:extLst>
          </p:cNvPr>
          <p:cNvSpPr txBox="1"/>
          <p:nvPr/>
        </p:nvSpPr>
        <p:spPr>
          <a:xfrm>
            <a:off x="12228732" y="4762500"/>
            <a:ext cx="4611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Sentir el buen momento para tomar la iniciativa.</a:t>
            </a:r>
            <a:endParaRPr lang="en-US" sz="2800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786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FD79239-ADE2-4DC9-875C-DD0088D1160B}"/>
              </a:ext>
            </a:extLst>
          </p:cNvPr>
          <p:cNvSpPr txBox="1"/>
          <p:nvPr/>
        </p:nvSpPr>
        <p:spPr>
          <a:xfrm>
            <a:off x="1433944" y="1511544"/>
            <a:ext cx="5271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Objetivos</a:t>
            </a:r>
            <a:r>
              <a:rPr lang="fr-FR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y </a:t>
            </a:r>
            <a:r>
              <a:rPr lang="fr-FR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metas</a:t>
            </a:r>
            <a:endParaRPr lang="fr-FR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0BB7DBF-2106-41DB-8A1B-0DC740ED66F0}"/>
              </a:ext>
            </a:extLst>
          </p:cNvPr>
          <p:cNvSpPr txBox="1"/>
          <p:nvPr/>
        </p:nvSpPr>
        <p:spPr>
          <a:xfrm>
            <a:off x="1571124" y="2749185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 final de este módulo, podrás:</a:t>
            </a:r>
            <a:endParaRPr lang="en-GB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99353FE-8C02-491A-97E3-0F609EE7C293}"/>
              </a:ext>
            </a:extLst>
          </p:cNvPr>
          <p:cNvSpPr txBox="1"/>
          <p:nvPr/>
        </p:nvSpPr>
        <p:spPr>
          <a:xfrm>
            <a:off x="2322420" y="3840537"/>
            <a:ext cx="7278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Comprender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un </a:t>
            </a:r>
            <a:r>
              <a:rPr lang="en-US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entorno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internacional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AAF9D6F-057A-419A-8258-16F5D0B83874}"/>
              </a:ext>
            </a:extLst>
          </p:cNvPr>
          <p:cNvSpPr txBox="1"/>
          <p:nvPr/>
        </p:nvSpPr>
        <p:spPr>
          <a:xfrm>
            <a:off x="2286001" y="5251786"/>
            <a:ext cx="822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Conocer el comportamiento y actitud en las relaciones comerciales con el extranjero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5E2FE64-2B8D-4D64-8B27-C2EB62F25D86}"/>
              </a:ext>
            </a:extLst>
          </p:cNvPr>
          <p:cNvSpPr txBox="1"/>
          <p:nvPr/>
        </p:nvSpPr>
        <p:spPr>
          <a:xfrm>
            <a:off x="2209801" y="6675147"/>
            <a:ext cx="8229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Representar a la empresa y sus valores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5" name="object 2">
            <a:extLst>
              <a:ext uri="{FF2B5EF4-FFF2-40B4-BE49-F238E27FC236}">
                <a16:creationId xmlns:a16="http://schemas.microsoft.com/office/drawing/2014/main" id="{0351A207-7EF1-46BA-953B-CECF6A0A5CE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1124" y="3779713"/>
            <a:ext cx="435185" cy="510356"/>
          </a:xfrm>
          <a:prstGeom prst="rect">
            <a:avLst/>
          </a:prstGeom>
        </p:spPr>
      </p:pic>
      <p:pic>
        <p:nvPicPr>
          <p:cNvPr id="16" name="object 2">
            <a:extLst>
              <a:ext uri="{FF2B5EF4-FFF2-40B4-BE49-F238E27FC236}">
                <a16:creationId xmlns:a16="http://schemas.microsoft.com/office/drawing/2014/main" id="{621B329D-F6F5-4D0C-ADF3-EF47DC304EE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1124" y="5207933"/>
            <a:ext cx="435185" cy="510356"/>
          </a:xfrm>
          <a:prstGeom prst="rect">
            <a:avLst/>
          </a:prstGeom>
        </p:spPr>
      </p:pic>
      <p:pic>
        <p:nvPicPr>
          <p:cNvPr id="17" name="object 2">
            <a:extLst>
              <a:ext uri="{FF2B5EF4-FFF2-40B4-BE49-F238E27FC236}">
                <a16:creationId xmlns:a16="http://schemas.microsoft.com/office/drawing/2014/main" id="{6EF133E2-2570-45BD-B6C8-D8377B1DAA3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1124" y="6626456"/>
            <a:ext cx="435185" cy="510356"/>
          </a:xfrm>
          <a:prstGeom prst="rect">
            <a:avLst/>
          </a:prstGeom>
        </p:spPr>
      </p:pic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314F31EF-9007-A516-AB5F-CF9DA0A046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641354"/>
              </p:ext>
            </p:extLst>
          </p:nvPr>
        </p:nvGraphicFramePr>
        <p:xfrm>
          <a:off x="10417629" y="3390900"/>
          <a:ext cx="7459784" cy="3850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6889680" imgH="3556080" progId="PBrush">
                  <p:embed/>
                </p:oleObj>
              </mc:Choice>
              <mc:Fallback>
                <p:oleObj name="Bitmap Image" r:id="rId3" imgW="6889680" imgH="355608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314F31EF-9007-A516-AB5F-CF9DA0A046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17629" y="3390900"/>
                        <a:ext cx="7459784" cy="3850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4836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066800" y="34290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5: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Netiqueta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055914" y="1008120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5.1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Definición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685800" y="1599128"/>
            <a:ext cx="8967263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</a:t>
            </a:r>
            <a:r>
              <a:rPr lang="en-U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netiqueta representa la importancia de los modales y el comportamiento adecuados en Internet. </a:t>
            </a:r>
            <a:b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b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 general, la netiqueta es el conjunto de normas profesionales y sociales que se practican y defienden en la comunicación electrónica a través de cualquier red informática. Entre las pautas más comunes están ser cortés y preciso, y evitar el ciberacoso. La netiqueta también dicta que los usuarios deben obedecer las leyes de derechos de autor y evitar el uso excesivo de emoticonos.</a:t>
            </a:r>
            <a:br>
              <a:rPr lang="en-U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br>
              <a:rPr lang="en-U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Netiqueta es una forma abreviada de etiqueta de red o etiqueta de Internet.</a:t>
            </a:r>
            <a:endParaRPr lang="en-U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/>
            <a:endParaRPr lang="en-U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</a:t>
            </a: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La netiqueta es esencial en la etiqueta empresarial internacional</a:t>
            </a:r>
            <a:endParaRPr lang="fr-FR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002835"/>
              </p:ext>
            </p:extLst>
          </p:nvPr>
        </p:nvGraphicFramePr>
        <p:xfrm>
          <a:off x="11811000" y="6438900"/>
          <a:ext cx="6112912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07DD6F28-925A-1490-D844-166DF5AEAC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6719300"/>
              </p:ext>
            </p:extLst>
          </p:nvPr>
        </p:nvGraphicFramePr>
        <p:xfrm>
          <a:off x="10210799" y="2247900"/>
          <a:ext cx="6390437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6051600" imgH="3968640" progId="PBrush">
                  <p:embed/>
                </p:oleObj>
              </mc:Choice>
              <mc:Fallback>
                <p:oleObj name="Bitmap Image" r:id="rId7" imgW="6051600" imgH="3968640" progId="PBrush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07DD6F28-925A-1490-D844-166DF5AEAC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210799" y="2247900"/>
                        <a:ext cx="6390437" cy="419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7563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055913" y="461237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5: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Netiqueta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055913" y="1396427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5.2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Controlar y gestionar su presencia en Internet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1055913" y="3082141"/>
            <a:ext cx="82404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</a:t>
            </a:r>
            <a:r>
              <a:rPr lang="en-U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Usted puede estar en Internet sin saberlo. Es necesario comprobar qué información y datos hay disponibles sobre usted.</a:t>
            </a:r>
            <a:endParaRPr lang="en-U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Hay que estar atento al uso de las redes sociales y a lo que se publica, palabras, fotos, comentarios, etc.</a:t>
            </a:r>
            <a:endParaRPr lang="en-U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 Internet todo puede tergiversarse o sacarse de contexto y causar daños importantes.</a:t>
            </a:r>
            <a:r>
              <a:rPr lang="en-U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endParaRPr lang="fr-FR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7262948"/>
              </p:ext>
            </p:extLst>
          </p:nvPr>
        </p:nvGraphicFramePr>
        <p:xfrm>
          <a:off x="11811000" y="6210300"/>
          <a:ext cx="6112912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79469007-A5CE-FED0-0796-CAAC201CA9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7212566"/>
              </p:ext>
            </p:extLst>
          </p:nvPr>
        </p:nvGraphicFramePr>
        <p:xfrm>
          <a:off x="10134600" y="2328059"/>
          <a:ext cx="66167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6616800" imgH="4724280" progId="PBrush">
                  <p:embed/>
                </p:oleObj>
              </mc:Choice>
              <mc:Fallback>
                <p:oleObj name="Bitmap Image" r:id="rId7" imgW="6616800" imgH="472428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79469007-A5CE-FED0-0796-CAAC201CA9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134600" y="2328059"/>
                        <a:ext cx="6616700" cy="472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2931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066800" y="50954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5: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Netiqueta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055914" y="1174760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5.3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Cómo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gestionar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imagen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369530" y="1913424"/>
            <a:ext cx="10374669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Las plataformas de comunicación en las redes sociales (Facebook, LinkedIn) evolucionan rápidamente día a día, y el concepto de etiqueta en las redes sociales se convierte en una parte crucial de los negocios.</a:t>
            </a:r>
            <a:endParaRPr lang="en-U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indent="-342900" algn="just">
              <a:buFontTx/>
              <a:buChar char="-"/>
              <a:defRPr/>
            </a:pP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Cíñase a las normas de conducta en línea que sigue en la vida real Cuando se comunique en línea, recuerde las normas de etiqueta que sigue en su vida cotidiana.</a:t>
            </a:r>
            <a:endParaRPr lang="en-U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indent="-342900">
              <a:buFontTx/>
              <a:buChar char="-"/>
              <a:defRPr/>
            </a:pP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Presente su mejor cara en línea. Asegúrese de mostrar su mejor cara en Internet. Sea amable y respetuoso, aunque no esté de acuerdo. La buena netiqueta se caracteriza por el respeto, la educación y la profesionalidad.</a:t>
            </a:r>
            <a:endParaRPr lang="en-U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indent="-342900" algn="just">
              <a:buFontTx/>
              <a:buChar char="-"/>
              <a:defRPr/>
            </a:pP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Lea primero y luego pregunte, preste atención a la gramática y a la puntuación, recuerde siempre utilizar también el saludo y la fórmula de despedida adecuados.</a:t>
            </a:r>
            <a:endParaRPr lang="en-U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fr-FR" sz="2400" b="1" i="0" dirty="0">
              <a:solidFill>
                <a:srgbClr val="444444"/>
              </a:solidFill>
              <a:effectLst/>
              <a:latin typeface="MuseoSans"/>
            </a:endParaRPr>
          </a:p>
          <a:p>
            <a:pPr marL="342900" indent="-342900" algn="just">
              <a:buFontTx/>
              <a:buChar char="-"/>
              <a:defRPr/>
            </a:pPr>
            <a:endParaRPr lang="en-US" sz="2400" b="1" i="0" dirty="0">
              <a:solidFill>
                <a:srgbClr val="444444"/>
              </a:solidFill>
              <a:effectLst/>
              <a:latin typeface="MuseoSan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legreya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legreya"/>
                <a:ea typeface="+mn-ea"/>
                <a:cs typeface="+mn-cs"/>
              </a:rPr>
              <a:t> 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8442840"/>
              </p:ext>
            </p:extLst>
          </p:nvPr>
        </p:nvGraphicFramePr>
        <p:xfrm>
          <a:off x="11811000" y="6210300"/>
          <a:ext cx="6112912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A1AF7C20-DD6A-F112-CA49-D66BBB8B53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6340607"/>
              </p:ext>
            </p:extLst>
          </p:nvPr>
        </p:nvGraphicFramePr>
        <p:xfrm>
          <a:off x="11079676" y="2363200"/>
          <a:ext cx="6838795" cy="399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7448400" imgH="4356000" progId="PBrush">
                  <p:embed/>
                </p:oleObj>
              </mc:Choice>
              <mc:Fallback>
                <p:oleObj name="Bitmap Image" r:id="rId7" imgW="7448400" imgH="435600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A1AF7C20-DD6A-F112-CA49-D66BBB8B53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079676" y="2363200"/>
                        <a:ext cx="6838795" cy="399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5036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785C1DB3-25FB-3AD4-CCC1-4D6B982DAABA}"/>
              </a:ext>
            </a:extLst>
          </p:cNvPr>
          <p:cNvSpPr/>
          <p:nvPr/>
        </p:nvSpPr>
        <p:spPr>
          <a:xfrm>
            <a:off x="12086406" y="3324057"/>
            <a:ext cx="5754088" cy="3464232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C7E83DD-3641-D2F1-E241-532A461817B2}"/>
              </a:ext>
            </a:extLst>
          </p:cNvPr>
          <p:cNvSpPr/>
          <p:nvPr/>
        </p:nvSpPr>
        <p:spPr>
          <a:xfrm>
            <a:off x="5906783" y="3383531"/>
            <a:ext cx="5850239" cy="3404758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53B3577-D9C0-67CB-B8BD-0E33B29CFE77}"/>
              </a:ext>
            </a:extLst>
          </p:cNvPr>
          <p:cNvSpPr/>
          <p:nvPr/>
        </p:nvSpPr>
        <p:spPr>
          <a:xfrm>
            <a:off x="744941" y="3376816"/>
            <a:ext cx="4865117" cy="3404758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5D1384-6811-342B-65B8-F85E2C0DA244}"/>
              </a:ext>
            </a:extLst>
          </p:cNvPr>
          <p:cNvSpPr txBox="1"/>
          <p:nvPr/>
        </p:nvSpPr>
        <p:spPr>
          <a:xfrm>
            <a:off x="1447800" y="157329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Resumen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C19CE81B-88B7-56D0-835C-580EF1D39AEA}"/>
              </a:ext>
            </a:extLst>
          </p:cNvPr>
          <p:cNvSpPr/>
          <p:nvPr/>
        </p:nvSpPr>
        <p:spPr>
          <a:xfrm>
            <a:off x="1916294" y="3522660"/>
            <a:ext cx="3124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Definición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194018B4-B354-3889-61E1-72BFFF89DB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2147" y="3528099"/>
            <a:ext cx="435185" cy="510356"/>
          </a:xfrm>
          <a:prstGeom prst="rect">
            <a:avLst/>
          </a:prstGeom>
        </p:spPr>
      </p:pic>
      <p:sp>
        <p:nvSpPr>
          <p:cNvPr id="7" name="Rectangle 58">
            <a:extLst>
              <a:ext uri="{FF2B5EF4-FFF2-40B4-BE49-F238E27FC236}">
                <a16:creationId xmlns:a16="http://schemas.microsoft.com/office/drawing/2014/main" id="{DC5D6AA9-5455-9552-81E8-CF2B76572622}"/>
              </a:ext>
            </a:extLst>
          </p:cNvPr>
          <p:cNvSpPr/>
          <p:nvPr/>
        </p:nvSpPr>
        <p:spPr>
          <a:xfrm>
            <a:off x="6761533" y="3407940"/>
            <a:ext cx="4897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Controlar y gestionar su presencia en Internet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49413C0B-8236-CA4A-DD00-985667C34D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3368" y="3522660"/>
            <a:ext cx="435185" cy="510356"/>
          </a:xfrm>
          <a:prstGeom prst="rect">
            <a:avLst/>
          </a:prstGeom>
        </p:spPr>
      </p:pic>
      <p:sp>
        <p:nvSpPr>
          <p:cNvPr id="10" name="Rectangle 58">
            <a:extLst>
              <a:ext uri="{FF2B5EF4-FFF2-40B4-BE49-F238E27FC236}">
                <a16:creationId xmlns:a16="http://schemas.microsoft.com/office/drawing/2014/main" id="{57A4DE11-6DBD-D00A-3E1D-605EE186F6F6}"/>
              </a:ext>
            </a:extLst>
          </p:cNvPr>
          <p:cNvSpPr/>
          <p:nvPr/>
        </p:nvSpPr>
        <p:spPr>
          <a:xfrm>
            <a:off x="13023493" y="3592605"/>
            <a:ext cx="39405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Cómo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gestionar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imagen</a:t>
            </a:r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AD4F969A-85AE-A98D-87DE-D66181C2F1E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09059" y="3522660"/>
            <a:ext cx="438630" cy="57277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103B8E6-75AA-482C-956B-130B82E285DB}"/>
              </a:ext>
            </a:extLst>
          </p:cNvPr>
          <p:cNvSpPr txBox="1"/>
          <p:nvPr/>
        </p:nvSpPr>
        <p:spPr>
          <a:xfrm>
            <a:off x="1041666" y="4690452"/>
            <a:ext cx="40848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extensión de la etiqueta empresarial en Internet</a:t>
            </a:r>
            <a:endParaRPr lang="en-US" sz="2800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21B1FF9-5617-468C-A952-6487584B95CB}"/>
              </a:ext>
            </a:extLst>
          </p:cNvPr>
          <p:cNvSpPr txBox="1"/>
          <p:nvPr/>
        </p:nvSpPr>
        <p:spPr>
          <a:xfrm>
            <a:off x="6193368" y="4524828"/>
            <a:ext cx="5160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Internet ofrece lo mejor y lo peor de la sociedad, es necesario preservar su imagen</a:t>
            </a:r>
            <a:endParaRPr lang="en-US" sz="2800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279D89C-29E6-450F-94FE-2B6AA7A65C67}"/>
              </a:ext>
            </a:extLst>
          </p:cNvPr>
          <p:cNvSpPr txBox="1"/>
          <p:nvPr/>
        </p:nvSpPr>
        <p:spPr>
          <a:xfrm>
            <a:off x="12366255" y="4703188"/>
            <a:ext cx="5254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Compórtese como en la vida real</a:t>
            </a:r>
            <a:endParaRPr lang="en-US" sz="2800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862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066800" y="50954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6: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Buenas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prácticas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066800" y="1217426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s-E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 reto de la etiqueta en los negocios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533398" y="2940976"/>
            <a:ext cx="906780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 objetivo principal es ser comprendido, apreciado por todos y poder hacer negocios en cualquier circunstancia.</a:t>
            </a:r>
            <a:r>
              <a:rPr lang="en-U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  <a:p>
            <a:pPr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Hay que fijarse en las empresas de éxito y plantearse retos.</a:t>
            </a:r>
            <a:r>
              <a:rPr lang="en-U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  <a:p>
            <a:pPr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 objetivo se alcanza cuando el interlocutor reformula los conceptos propuestos y acepta comprometerse.</a:t>
            </a:r>
            <a:endParaRPr lang="en-U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legreya"/>
              <a:ea typeface="+mn-ea"/>
              <a:cs typeface="+mn-cs"/>
            </a:endParaRP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6775101"/>
              </p:ext>
            </p:extLst>
          </p:nvPr>
        </p:nvGraphicFramePr>
        <p:xfrm>
          <a:off x="11811000" y="6210300"/>
          <a:ext cx="6112912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958B6A6E-1217-370F-AD22-EB03061440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957907"/>
              </p:ext>
            </p:extLst>
          </p:nvPr>
        </p:nvGraphicFramePr>
        <p:xfrm>
          <a:off x="9753600" y="2352793"/>
          <a:ext cx="6739487" cy="396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6019920" imgH="3543480" progId="PBrush">
                  <p:embed/>
                </p:oleObj>
              </mc:Choice>
              <mc:Fallback>
                <p:oleObj name="Bitmap Image" r:id="rId7" imgW="6019920" imgH="354348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958B6A6E-1217-370F-AD22-EB03061440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753600" y="2352793"/>
                        <a:ext cx="6739487" cy="3966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8597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831ED491-6A26-D849-8639-CFC6535708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9760111"/>
              </p:ext>
            </p:extLst>
          </p:nvPr>
        </p:nvGraphicFramePr>
        <p:xfrm>
          <a:off x="9906000" y="1699109"/>
          <a:ext cx="5394325" cy="376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magine bitmap" r:id="rId2" imgW="6026040" imgH="4210200" progId="Paint.Picture">
                  <p:embed/>
                </p:oleObj>
              </mc:Choice>
              <mc:Fallback>
                <p:oleObj name="Immagine bitmap" r:id="rId2" imgW="6026040" imgH="4210200" progId="Paint.Picture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831ED491-6A26-D849-8639-CFC6535708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906000" y="1699109"/>
                        <a:ext cx="5394325" cy="3768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066800" y="50954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6: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Buenas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prácticas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045029" y="1092064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6.2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Medios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y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métodos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457200" y="1803857"/>
            <a:ext cx="90678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-34290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Los medios y métodos que se pongan en marcha son decisivos para gestionar la comunicación y promocionar con éxito la empresa, en el extranjero.</a:t>
            </a:r>
            <a:endParaRPr lang="en-U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R="0" lvl="0" indent="-34290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 primer paso es trabajar a distancia, con herramientas de Internet, como LinkedIn, correos electrónicos, </a:t>
            </a:r>
            <a:r>
              <a:rPr lang="es-ES" sz="2800" dirty="0" err="1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Eventbrite</a:t>
            </a: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para eventos en línea, anuncios en línea. La comunicación es diferente para cada uno de estos medios.</a:t>
            </a:r>
            <a:endParaRPr lang="en-U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R="0" lvl="0" indent="-34290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 segundo paso es establecer un contacto telefónico o una videoconferencia para comprender mejor las necesidades y establecer una relación.</a:t>
            </a:r>
            <a:endParaRPr lang="en-U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R="0" lvl="0" indent="-34290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 importante poder medir el rendimiento de su presentación y sus argumentos. Se pueden utilizar encuestas y sondeos en línea. Los comentarios pueden servir para ajustar o mejorar la presentación y la forma de comunicar.</a:t>
            </a:r>
            <a:r>
              <a:rPr lang="en-U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3942820"/>
              </p:ext>
            </p:extLst>
          </p:nvPr>
        </p:nvGraphicFramePr>
        <p:xfrm>
          <a:off x="10820400" y="5446299"/>
          <a:ext cx="7239001" cy="2574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63252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066800" y="50954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6: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Buenas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prácticas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039586" y="1217426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6.3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s-E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actitud de la mujer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685800" y="2332794"/>
            <a:ext cx="88392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globalización permite a la mayoría de los países aceptar el papel de la mujer en los negocios.</a:t>
            </a:r>
            <a:b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s-E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digitalización facilita el trabajo de las mujeres a distancia y el acercamiento a clientes internacionales.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Las mujeres, con su intuición y su forma de trabajar, aportan nuevas reglas productivas al mundo empresarial. Con ellas, sopla un viento de modernidad e innovación en un mundo tradicionalmente reservado a los hombres.</a:t>
            </a:r>
            <a:b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b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 abren nuevas perspectivas para las empresas dirigidas por mujeres.</a:t>
            </a:r>
            <a:endParaRPr lang="fr-FR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691982"/>
              </p:ext>
            </p:extLst>
          </p:nvPr>
        </p:nvGraphicFramePr>
        <p:xfrm>
          <a:off x="11811000" y="6210300"/>
          <a:ext cx="6112912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3836C16F-8163-AD48-53E5-A090F96F1A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639430"/>
              </p:ext>
            </p:extLst>
          </p:nvPr>
        </p:nvGraphicFramePr>
        <p:xfrm>
          <a:off x="10134600" y="2400300"/>
          <a:ext cx="6032500" cy="408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6032520" imgH="4083120" progId="PBrush">
                  <p:embed/>
                </p:oleObj>
              </mc:Choice>
              <mc:Fallback>
                <p:oleObj name="Bitmap Image" r:id="rId7" imgW="6032520" imgH="408312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3836C16F-8163-AD48-53E5-A090F96F1A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134600" y="2400300"/>
                        <a:ext cx="6032500" cy="408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1720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785C1DB3-25FB-3AD4-CCC1-4D6B982DAABA}"/>
              </a:ext>
            </a:extLst>
          </p:cNvPr>
          <p:cNvSpPr/>
          <p:nvPr/>
        </p:nvSpPr>
        <p:spPr>
          <a:xfrm>
            <a:off x="12005501" y="3410172"/>
            <a:ext cx="5343693" cy="3929602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800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C7E83DD-3641-D2F1-E241-532A461817B2}"/>
              </a:ext>
            </a:extLst>
          </p:cNvPr>
          <p:cNvSpPr/>
          <p:nvPr/>
        </p:nvSpPr>
        <p:spPr>
          <a:xfrm>
            <a:off x="5736086" y="3432377"/>
            <a:ext cx="5757101" cy="3929602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53B3577-D9C0-67CB-B8BD-0E33B29CFE77}"/>
              </a:ext>
            </a:extLst>
          </p:cNvPr>
          <p:cNvSpPr/>
          <p:nvPr/>
        </p:nvSpPr>
        <p:spPr>
          <a:xfrm>
            <a:off x="451087" y="3429575"/>
            <a:ext cx="5090480" cy="3824084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5D1384-6811-342B-65B8-F85E2C0DA244}"/>
              </a:ext>
            </a:extLst>
          </p:cNvPr>
          <p:cNvSpPr txBox="1"/>
          <p:nvPr/>
        </p:nvSpPr>
        <p:spPr>
          <a:xfrm>
            <a:off x="1447800" y="157329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Resumen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C19CE81B-88B7-56D0-835C-580EF1D39AEA}"/>
              </a:ext>
            </a:extLst>
          </p:cNvPr>
          <p:cNvSpPr/>
          <p:nvPr/>
        </p:nvSpPr>
        <p:spPr>
          <a:xfrm>
            <a:off x="1585209" y="3575386"/>
            <a:ext cx="3124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 reto de la etiqueta en los negocios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194018B4-B354-3889-61E1-72BFFF89DB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6669" y="3687555"/>
            <a:ext cx="435185" cy="510356"/>
          </a:xfrm>
          <a:prstGeom prst="rect">
            <a:avLst/>
          </a:prstGeom>
        </p:spPr>
      </p:pic>
      <p:sp>
        <p:nvSpPr>
          <p:cNvPr id="7" name="Rectangle 58">
            <a:extLst>
              <a:ext uri="{FF2B5EF4-FFF2-40B4-BE49-F238E27FC236}">
                <a16:creationId xmlns:a16="http://schemas.microsoft.com/office/drawing/2014/main" id="{DC5D6AA9-5455-9552-81E8-CF2B76572622}"/>
              </a:ext>
            </a:extLst>
          </p:cNvPr>
          <p:cNvSpPr/>
          <p:nvPr/>
        </p:nvSpPr>
        <p:spPr>
          <a:xfrm>
            <a:off x="6910315" y="3687555"/>
            <a:ext cx="3300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Medios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y </a:t>
            </a:r>
            <a:r>
              <a:rPr lang="en-US" sz="2400" b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métodos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49413C0B-8236-CA4A-DD00-985667C34D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46594" y="3690892"/>
            <a:ext cx="435185" cy="510356"/>
          </a:xfrm>
          <a:prstGeom prst="rect">
            <a:avLst/>
          </a:prstGeom>
        </p:spPr>
      </p:pic>
      <p:sp>
        <p:nvSpPr>
          <p:cNvPr id="10" name="Rectangle 58">
            <a:extLst>
              <a:ext uri="{FF2B5EF4-FFF2-40B4-BE49-F238E27FC236}">
                <a16:creationId xmlns:a16="http://schemas.microsoft.com/office/drawing/2014/main" id="{57A4DE11-6DBD-D00A-3E1D-605EE186F6F6}"/>
              </a:ext>
            </a:extLst>
          </p:cNvPr>
          <p:cNvSpPr/>
          <p:nvPr/>
        </p:nvSpPr>
        <p:spPr>
          <a:xfrm>
            <a:off x="13059301" y="3574019"/>
            <a:ext cx="3121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actitud de la mujer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AD4F969A-85AE-A98D-87DE-D66181C2F1E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16009" y="3574019"/>
            <a:ext cx="438630" cy="57277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0A06FAA-4743-498A-9227-D8440272B604}"/>
              </a:ext>
            </a:extLst>
          </p:cNvPr>
          <p:cNvSpPr txBox="1"/>
          <p:nvPr/>
        </p:nvSpPr>
        <p:spPr>
          <a:xfrm>
            <a:off x="706786" y="4723784"/>
            <a:ext cx="44694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Saber vender su empresa y evaluar a la competencia son ventajas importantes</a:t>
            </a:r>
            <a:endParaRPr lang="en-US" sz="2800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9E1E4ED-98F7-4A78-AE85-F0CC454EA8DD}"/>
              </a:ext>
            </a:extLst>
          </p:cNvPr>
          <p:cNvSpPr txBox="1"/>
          <p:nvPr/>
        </p:nvSpPr>
        <p:spPr>
          <a:xfrm>
            <a:off x="6252436" y="4715501"/>
            <a:ext cx="472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Medios, métodos, objetivos cualitativos y cuantitativos son necesarios para evaluar su rendimiento.</a:t>
            </a:r>
            <a:endParaRPr lang="en-US" sz="2800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F50A01D-4C22-4F83-A303-2CE4DBCA0399}"/>
              </a:ext>
            </a:extLst>
          </p:cNvPr>
          <p:cNvSpPr txBox="1"/>
          <p:nvPr/>
        </p:nvSpPr>
        <p:spPr>
          <a:xfrm>
            <a:off x="12516522" y="4266145"/>
            <a:ext cx="48326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 mundo está cambiando y ofrece oportunidades reales para que las mujeres tengan éxito en los negocios. Ellas traen la esperanza de un mundo mejor.</a:t>
            </a:r>
            <a:endParaRPr lang="en-US" sz="2800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697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FEDDD99-298F-41D0-922C-4BD6E66D7434}"/>
              </a:ext>
            </a:extLst>
          </p:cNvPr>
          <p:cNvSpPr txBox="1"/>
          <p:nvPr/>
        </p:nvSpPr>
        <p:spPr>
          <a:xfrm>
            <a:off x="5867400" y="6210300"/>
            <a:ext cx="5410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>
                <a:tab pos="1205230" algn="l"/>
                <a:tab pos="1926589" algn="l"/>
                <a:tab pos="2915920" algn="l"/>
                <a:tab pos="3444875" algn="l"/>
                <a:tab pos="4383405" algn="l"/>
                <a:tab pos="6796405" algn="l"/>
              </a:tabLst>
              <a:defRPr/>
            </a:pPr>
            <a:r>
              <a:rPr lang="en-US" sz="8000" b="1" spc="-114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¡Gracias!</a:t>
            </a:r>
            <a:endParaRPr kumimoji="0" lang="en-US" sz="8000" b="1" i="0" u="none" strike="noStrike" kern="1200" cap="none" spc="0" normalizeH="0" baseline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F2D4F1C-F8EC-67AC-1392-9E090DDB8BD5}"/>
              </a:ext>
            </a:extLst>
          </p:cNvPr>
          <p:cNvSpPr txBox="1"/>
          <p:nvPr/>
        </p:nvSpPr>
        <p:spPr>
          <a:xfrm>
            <a:off x="4229100" y="5753100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16810" marR="2413635" algn="ctr">
              <a:spcBef>
                <a:spcPts val="415"/>
              </a:spcBef>
              <a:spcAft>
                <a:spcPts val="0"/>
              </a:spcAft>
            </a:pPr>
            <a:r>
              <a:rPr lang="en-US" sz="2400" b="1" u="sng" dirty="0">
                <a:solidFill>
                  <a:srgbClr val="B05894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e4f-network.eu</a:t>
            </a:r>
            <a:endParaRPr lang="es-ES" sz="2400" u="sng" dirty="0">
              <a:solidFill>
                <a:srgbClr val="B05894"/>
              </a:solidFill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736C23D-C0FE-4FF2-9AEE-09FEB0A768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5748635"/>
            <a:ext cx="472319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92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FD79239-ADE2-4DC9-875C-DD0088D1160B}"/>
              </a:ext>
            </a:extLst>
          </p:cNvPr>
          <p:cNvSpPr txBox="1"/>
          <p:nvPr/>
        </p:nvSpPr>
        <p:spPr>
          <a:xfrm>
            <a:off x="1524000" y="1533585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Í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ndice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7C9F896-2DB9-4A46-BF95-8A9C26C19FE9}"/>
              </a:ext>
            </a:extLst>
          </p:cNvPr>
          <p:cNvSpPr txBox="1"/>
          <p:nvPr/>
        </p:nvSpPr>
        <p:spPr>
          <a:xfrm>
            <a:off x="1268821" y="2922671"/>
            <a:ext cx="3767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1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Introducción</a:t>
            </a:r>
            <a:endParaRPr lang="en-US" sz="28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383C766-C59A-4336-B14B-5E1B269C5395}"/>
              </a:ext>
            </a:extLst>
          </p:cNvPr>
          <p:cNvSpPr txBox="1"/>
          <p:nvPr/>
        </p:nvSpPr>
        <p:spPr>
          <a:xfrm>
            <a:off x="6335465" y="2851723"/>
            <a:ext cx="510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2 Aprender y descubrir</a:t>
            </a:r>
            <a:endParaRPr lang="en-US" sz="28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99353FE-8C02-491A-97E3-0F609EE7C293}"/>
              </a:ext>
            </a:extLst>
          </p:cNvPr>
          <p:cNvSpPr txBox="1"/>
          <p:nvPr/>
        </p:nvSpPr>
        <p:spPr>
          <a:xfrm>
            <a:off x="1264283" y="3477506"/>
            <a:ext cx="334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1.1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Introducción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1.2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Objetivos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1.3 Meta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5" name="object 2">
            <a:extLst>
              <a:ext uri="{FF2B5EF4-FFF2-40B4-BE49-F238E27FC236}">
                <a16:creationId xmlns:a16="http://schemas.microsoft.com/office/drawing/2014/main" id="{0351A207-7EF1-46BA-953B-CECF6A0A5CE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2919063"/>
            <a:ext cx="435185" cy="510356"/>
          </a:xfrm>
          <a:prstGeom prst="rect">
            <a:avLst/>
          </a:prstGeom>
        </p:spPr>
      </p:pic>
      <p:pic>
        <p:nvPicPr>
          <p:cNvPr id="16" name="object 2">
            <a:extLst>
              <a:ext uri="{FF2B5EF4-FFF2-40B4-BE49-F238E27FC236}">
                <a16:creationId xmlns:a16="http://schemas.microsoft.com/office/drawing/2014/main" id="{621B329D-F6F5-4D0C-ADF3-EF47DC304EE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5000" y="2895446"/>
            <a:ext cx="435185" cy="51035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F3D6F67C-11DB-7F03-2A11-BF445163F9F6}"/>
              </a:ext>
            </a:extLst>
          </p:cNvPr>
          <p:cNvSpPr txBox="1"/>
          <p:nvPr/>
        </p:nvSpPr>
        <p:spPr>
          <a:xfrm>
            <a:off x="6333158" y="3444535"/>
            <a:ext cx="52748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2.1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Vigilancia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por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países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2.2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Reunirse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con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representantes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2.</a:t>
            </a:r>
            <a:r>
              <a:rPr lang="fr-FR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 </a:t>
            </a:r>
            <a:r>
              <a:rPr 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Teniendo en cuenta las costumbres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55AED91-6BB3-390F-EEC2-00D8479C7708}"/>
              </a:ext>
            </a:extLst>
          </p:cNvPr>
          <p:cNvSpPr txBox="1"/>
          <p:nvPr/>
        </p:nvSpPr>
        <p:spPr>
          <a:xfrm>
            <a:off x="12100565" y="2837489"/>
            <a:ext cx="5466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3 Actitud y visibilidad</a:t>
            </a:r>
            <a:endParaRPr lang="en-US" sz="28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2" name="object 2">
            <a:extLst>
              <a:ext uri="{FF2B5EF4-FFF2-40B4-BE49-F238E27FC236}">
                <a16:creationId xmlns:a16="http://schemas.microsoft.com/office/drawing/2014/main" id="{3D263EC9-B095-981F-DE9B-C3EA8256508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58600" y="2877152"/>
            <a:ext cx="435185" cy="510356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EC9468E9-CD30-2F03-B556-BA1E6872F236}"/>
              </a:ext>
            </a:extLst>
          </p:cNvPr>
          <p:cNvSpPr txBox="1"/>
          <p:nvPr/>
        </p:nvSpPr>
        <p:spPr>
          <a:xfrm>
            <a:off x="12129448" y="3399723"/>
            <a:ext cx="58542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3.</a:t>
            </a:r>
            <a:r>
              <a:rPr lang="fr-FR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 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Código de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vestimenta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-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comportamiento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3.</a:t>
            </a:r>
            <a:r>
              <a:rPr lang="fr-FR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 </a:t>
            </a:r>
            <a:r>
              <a:rPr 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Representar a la empresa y sus valores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3.3 </a:t>
            </a:r>
            <a:r>
              <a:rPr 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Teniendo en cuenta las costumbres</a:t>
            </a:r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fr-FR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CCD748E-8591-99B1-4D78-7B663A659DBB}"/>
              </a:ext>
            </a:extLst>
          </p:cNvPr>
          <p:cNvSpPr txBox="1"/>
          <p:nvPr/>
        </p:nvSpPr>
        <p:spPr>
          <a:xfrm>
            <a:off x="1160879" y="5869809"/>
            <a:ext cx="4746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4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Algunos</a:t>
            </a:r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consejos</a:t>
            </a:r>
            <a:endParaRPr lang="en-US" sz="28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C0A054E-8F5B-33CA-0ACC-1E47492448DF}"/>
              </a:ext>
            </a:extLst>
          </p:cNvPr>
          <p:cNvSpPr txBox="1"/>
          <p:nvPr/>
        </p:nvSpPr>
        <p:spPr>
          <a:xfrm>
            <a:off x="6736825" y="5829730"/>
            <a:ext cx="3426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5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Netiqueta</a:t>
            </a:r>
            <a:endParaRPr lang="en-US" sz="28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8116CE2-6805-1AB1-7DFA-15D6E7F73433}"/>
              </a:ext>
            </a:extLst>
          </p:cNvPr>
          <p:cNvSpPr txBox="1"/>
          <p:nvPr/>
        </p:nvSpPr>
        <p:spPr>
          <a:xfrm>
            <a:off x="1295400" y="6428009"/>
            <a:ext cx="46106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4.</a:t>
            </a:r>
            <a:r>
              <a:rPr lang="en-US" sz="2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 </a:t>
            </a:r>
            <a:r>
              <a:rPr 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Tan grande como el mundo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4.2 Una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alquimia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sutil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4.3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Percepción</a:t>
            </a:r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9" name="object 2">
            <a:extLst>
              <a:ext uri="{FF2B5EF4-FFF2-40B4-BE49-F238E27FC236}">
                <a16:creationId xmlns:a16="http://schemas.microsoft.com/office/drawing/2014/main" id="{11A7105C-CEA3-C4E0-2469-1A3954BADE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5832573"/>
            <a:ext cx="435185" cy="510356"/>
          </a:xfrm>
          <a:prstGeom prst="rect">
            <a:avLst/>
          </a:prstGeom>
        </p:spPr>
      </p:pic>
      <p:pic>
        <p:nvPicPr>
          <p:cNvPr id="30" name="object 2">
            <a:extLst>
              <a:ext uri="{FF2B5EF4-FFF2-40B4-BE49-F238E27FC236}">
                <a16:creationId xmlns:a16="http://schemas.microsoft.com/office/drawing/2014/main" id="{883FE5FE-B289-128C-9CD8-36DFDFA5DA4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02897" y="5870133"/>
            <a:ext cx="435185" cy="510356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69B12FA5-AE61-4DA5-4550-AFD82F2B0C7F}"/>
              </a:ext>
            </a:extLst>
          </p:cNvPr>
          <p:cNvSpPr txBox="1"/>
          <p:nvPr/>
        </p:nvSpPr>
        <p:spPr>
          <a:xfrm>
            <a:off x="6736825" y="6428244"/>
            <a:ext cx="46106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5.1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Definición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5.</a:t>
            </a:r>
            <a:r>
              <a:rPr lang="fr-FR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 </a:t>
            </a:r>
            <a:r>
              <a:rPr 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Controlar y gestionar su presencia en Internet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5.3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Cómo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gestionar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imagen</a:t>
            </a:r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6EF9AD57-FDF8-80EA-244F-BA7BBCD03DAC}"/>
              </a:ext>
            </a:extLst>
          </p:cNvPr>
          <p:cNvSpPr txBox="1"/>
          <p:nvPr/>
        </p:nvSpPr>
        <p:spPr>
          <a:xfrm>
            <a:off x="11906175" y="5863462"/>
            <a:ext cx="5486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6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Buenas</a:t>
            </a:r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prácticas</a:t>
            </a:r>
            <a:endParaRPr lang="en-US" sz="28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37" name="object 2">
            <a:extLst>
              <a:ext uri="{FF2B5EF4-FFF2-40B4-BE49-F238E27FC236}">
                <a16:creationId xmlns:a16="http://schemas.microsoft.com/office/drawing/2014/main" id="{F4667D44-CC6E-C7BD-1391-C3C53E9B546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40130" y="5890398"/>
            <a:ext cx="435218" cy="510356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0F302390-441F-5588-AF4B-E2EFB07B05B6}"/>
              </a:ext>
            </a:extLst>
          </p:cNvPr>
          <p:cNvSpPr txBox="1"/>
          <p:nvPr/>
        </p:nvSpPr>
        <p:spPr>
          <a:xfrm>
            <a:off x="11892643" y="6393029"/>
            <a:ext cx="6091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6.1 </a:t>
            </a:r>
            <a:r>
              <a:rPr 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 reto de la etiqueta en los negocios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6.2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Medios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y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métodos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6.3 </a:t>
            </a:r>
            <a:r>
              <a:rPr 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actitud de la mujer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466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9CB61AC7-A771-48EC-6CB2-3EDEBA7DCE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563112"/>
              </p:ext>
            </p:extLst>
          </p:nvPr>
        </p:nvGraphicFramePr>
        <p:xfrm>
          <a:off x="10181654" y="2183838"/>
          <a:ext cx="6781800" cy="4226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803240" imgH="1123920" progId="PBrush">
                  <p:embed/>
                </p:oleObj>
              </mc:Choice>
              <mc:Fallback>
                <p:oleObj name="Bitmap Image" r:id="rId2" imgW="1803240" imgH="1123920" progId="PBrush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9CB61AC7-A771-48EC-6CB2-3EDEBA7DCE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181654" y="2183838"/>
                        <a:ext cx="6781800" cy="4226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447800" y="1573291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1: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Introducción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455174" y="2552700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1.1</a:t>
            </a:r>
            <a:r>
              <a:rPr lang="en-US" sz="2800" b="1" dirty="0">
                <a:solidFill>
                  <a:srgbClr val="ECAAE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Introducción</a:t>
            </a:r>
            <a:endParaRPr lang="en-US" sz="32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1433403" y="3132000"/>
            <a:ext cx="720459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0" i="0" dirty="0">
                <a:solidFill>
                  <a:srgbClr val="141412"/>
                </a:solidFill>
                <a:effectLst/>
                <a:latin typeface="Source Sans Pro" panose="020B0503030403020204" pitchFamily="34" charset="0"/>
              </a:rPr>
              <a:t>La etiqueta empresarial en un entorno internacional consiste en establecer relaciones con otras personas. La etiqueta no consiste en establecer normas y reglamentos, sino en proporcionar un confort social básico y crear un entorno en el que los demás se sientan cómodos y seguros.</a:t>
            </a:r>
            <a:endParaRPr lang="fr-FR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6239474"/>
              </p:ext>
            </p:extLst>
          </p:nvPr>
        </p:nvGraphicFramePr>
        <p:xfrm>
          <a:off x="6293497" y="6443180"/>
          <a:ext cx="6112912" cy="2224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3491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98CCB46-0D30-E391-19DD-CDC6F38A5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5674" y="3952763"/>
            <a:ext cx="7770823" cy="443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E7D6E63-8FCE-C5F5-1F23-82223980FD94}"/>
              </a:ext>
            </a:extLst>
          </p:cNvPr>
          <p:cNvSpPr txBox="1"/>
          <p:nvPr/>
        </p:nvSpPr>
        <p:spPr>
          <a:xfrm>
            <a:off x="1455174" y="911764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1: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Introducción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88CBC4-0546-B538-622C-F368DA12C848}"/>
              </a:ext>
            </a:extLst>
          </p:cNvPr>
          <p:cNvSpPr txBox="1"/>
          <p:nvPr/>
        </p:nvSpPr>
        <p:spPr>
          <a:xfrm>
            <a:off x="1455174" y="1847277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1.2</a:t>
            </a:r>
            <a:r>
              <a:rPr lang="en-US" sz="2800" b="1" dirty="0">
                <a:solidFill>
                  <a:srgbClr val="ECAAE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28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Objetivos</a:t>
            </a:r>
            <a:endParaRPr lang="fr-FR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3361C5-95E8-D45F-B19C-54E2DF964459}"/>
              </a:ext>
            </a:extLst>
          </p:cNvPr>
          <p:cNvSpPr txBox="1"/>
          <p:nvPr/>
        </p:nvSpPr>
        <p:spPr>
          <a:xfrm>
            <a:off x="1219200" y="4079470"/>
            <a:ext cx="9144000" cy="518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3600"/>
              </a:lnSpc>
              <a:buBlip>
                <a:blip r:embed="rId3"/>
              </a:buBlip>
            </a:pP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Establecer una comodidad social básica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8DB4997-323E-0692-4E2A-707C0DD6E25B}"/>
              </a:ext>
            </a:extLst>
          </p:cNvPr>
          <p:cNvSpPr txBox="1"/>
          <p:nvPr/>
        </p:nvSpPr>
        <p:spPr>
          <a:xfrm>
            <a:off x="1213757" y="4598644"/>
            <a:ext cx="9144000" cy="518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3600"/>
              </a:lnSpc>
              <a:buBlip>
                <a:blip r:embed="rId3"/>
              </a:buBlip>
            </a:pPr>
            <a:r>
              <a:rPr lang="fr-FR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fr-FR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Dominar</a:t>
            </a:r>
            <a:r>
              <a:rPr lang="fr-FR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los </a:t>
            </a:r>
            <a:r>
              <a:rPr lang="fr-FR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códigos</a:t>
            </a:r>
            <a:r>
              <a:rPr lang="fr-FR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culturales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9B61D24-0C03-5619-A027-F46BDB05C705}"/>
              </a:ext>
            </a:extLst>
          </p:cNvPr>
          <p:cNvSpPr txBox="1"/>
          <p:nvPr/>
        </p:nvSpPr>
        <p:spPr>
          <a:xfrm>
            <a:off x="1197428" y="5191588"/>
            <a:ext cx="7848246" cy="980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3600"/>
              </a:lnSpc>
              <a:buBlip>
                <a:blip r:embed="rId3"/>
              </a:buBlip>
            </a:pPr>
            <a:r>
              <a:rPr lang="fr-FR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Crear relaciones comerciales duraderas y fructíferas para todas las partes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2" name="Diagrama 11">
            <a:extLst>
              <a:ext uri="{FF2B5EF4-FFF2-40B4-BE49-F238E27FC236}">
                <a16:creationId xmlns:a16="http://schemas.microsoft.com/office/drawing/2014/main" id="{2D507606-03AC-60F9-008D-13006CA410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9619691"/>
              </p:ext>
            </p:extLst>
          </p:nvPr>
        </p:nvGraphicFramePr>
        <p:xfrm>
          <a:off x="762000" y="6591300"/>
          <a:ext cx="8605740" cy="1848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4768B27E-A359-4926-AD95-52AE03287B3E}"/>
              </a:ext>
            </a:extLst>
          </p:cNvPr>
          <p:cNvSpPr txBox="1"/>
          <p:nvPr/>
        </p:nvSpPr>
        <p:spPr>
          <a:xfrm>
            <a:off x="1197428" y="2621223"/>
            <a:ext cx="10297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141412"/>
                </a:solidFill>
                <a:latin typeface="Source Sans Pro" panose="020B0503030403020204" pitchFamily="34" charset="0"/>
              </a:rPr>
              <a:t>La etiqueta empresarial busca facilitar las relaciones entre los representantes de una empresa y los agentes internacionales:</a:t>
            </a:r>
            <a:endParaRPr lang="en-US" sz="2800" dirty="0">
              <a:solidFill>
                <a:srgbClr val="141412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332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na Factory Management Best Practice: Goals &amp; Objectives">
            <a:extLst>
              <a:ext uri="{FF2B5EF4-FFF2-40B4-BE49-F238E27FC236}">
                <a16:creationId xmlns:a16="http://schemas.microsoft.com/office/drawing/2014/main" id="{2D82FAB4-B161-3126-6AD9-2EF60A880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8349" y="3764068"/>
            <a:ext cx="6031301" cy="318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447800" y="1573291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1: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Introducción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455174" y="2552700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1.3</a:t>
            </a:r>
            <a:r>
              <a:rPr lang="en-US" sz="2800" b="1" dirty="0">
                <a:solidFill>
                  <a:srgbClr val="ECAAE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Meta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75DE121-E9FB-4509-D1BA-E0575F96D03D}"/>
              </a:ext>
            </a:extLst>
          </p:cNvPr>
          <p:cNvSpPr/>
          <p:nvPr/>
        </p:nvSpPr>
        <p:spPr>
          <a:xfrm>
            <a:off x="457200" y="3682425"/>
            <a:ext cx="55130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alt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Crear una relación de confianza, </a:t>
            </a:r>
            <a:r>
              <a:rPr lang="es-ES" alt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transmitir una imagen positiva de la empresa y hacer que la gente quiera asociarse y contribuir al éxito.</a:t>
            </a:r>
            <a:endParaRPr lang="fr-FR" alt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C4D49014-66C6-EF44-3C52-B4E7092E71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7855438"/>
              </p:ext>
            </p:extLst>
          </p:nvPr>
        </p:nvGraphicFramePr>
        <p:xfrm>
          <a:off x="11712853" y="2480038"/>
          <a:ext cx="5306786" cy="2954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92635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FC7E83DD-3641-D2F1-E241-532A461817B2}"/>
              </a:ext>
            </a:extLst>
          </p:cNvPr>
          <p:cNvSpPr/>
          <p:nvPr/>
        </p:nvSpPr>
        <p:spPr>
          <a:xfrm>
            <a:off x="9424026" y="3667288"/>
            <a:ext cx="4977774" cy="3762212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53B3577-D9C0-67CB-B8BD-0E33B29CFE77}"/>
              </a:ext>
            </a:extLst>
          </p:cNvPr>
          <p:cNvSpPr/>
          <p:nvPr/>
        </p:nvSpPr>
        <p:spPr>
          <a:xfrm>
            <a:off x="2590800" y="3667288"/>
            <a:ext cx="5257800" cy="3762212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5D1384-6811-342B-65B8-F85E2C0DA244}"/>
              </a:ext>
            </a:extLst>
          </p:cNvPr>
          <p:cNvSpPr txBox="1"/>
          <p:nvPr/>
        </p:nvSpPr>
        <p:spPr>
          <a:xfrm>
            <a:off x="1447800" y="157329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Resumen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C19CE81B-88B7-56D0-835C-580EF1D39AEA}"/>
              </a:ext>
            </a:extLst>
          </p:cNvPr>
          <p:cNvSpPr/>
          <p:nvPr/>
        </p:nvSpPr>
        <p:spPr>
          <a:xfrm>
            <a:off x="3540876" y="3769467"/>
            <a:ext cx="4191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Etiqueta empresarial en un entorno internacional</a:t>
            </a:r>
            <a:endParaRPr lang="fr-FR" sz="28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194018B4-B354-3889-61E1-72BFFF89DB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06527" y="3899252"/>
            <a:ext cx="435185" cy="510356"/>
          </a:xfrm>
          <a:prstGeom prst="rect">
            <a:avLst/>
          </a:prstGeom>
        </p:spPr>
      </p:pic>
      <p:sp>
        <p:nvSpPr>
          <p:cNvPr id="7" name="Rectangle 58">
            <a:extLst>
              <a:ext uri="{FF2B5EF4-FFF2-40B4-BE49-F238E27FC236}">
                <a16:creationId xmlns:a16="http://schemas.microsoft.com/office/drawing/2014/main" id="{DC5D6AA9-5455-9552-81E8-CF2B76572622}"/>
              </a:ext>
            </a:extLst>
          </p:cNvPr>
          <p:cNvSpPr/>
          <p:nvPr/>
        </p:nvSpPr>
        <p:spPr>
          <a:xfrm>
            <a:off x="10232717" y="3899252"/>
            <a:ext cx="17828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Objetivo</a:t>
            </a:r>
            <a:endParaRPr lang="en-US" sz="28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49413C0B-8236-CA4A-DD00-985667C34D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10779" y="3934740"/>
            <a:ext cx="435185" cy="51035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CFE9FA6-C0E3-A356-A2BE-6E277B0CC1B4}"/>
              </a:ext>
            </a:extLst>
          </p:cNvPr>
          <p:cNvSpPr txBox="1"/>
          <p:nvPr/>
        </p:nvSpPr>
        <p:spPr>
          <a:xfrm>
            <a:off x="2819401" y="5198141"/>
            <a:ext cx="487746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Tener un comportamiento adecuado para desarrollar el negocio de la empresa a nivel internacional</a:t>
            </a:r>
            <a:endParaRPr lang="en-US" sz="2800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EB960F1-E4FD-4ADE-B875-8722DCBDD027}"/>
              </a:ext>
            </a:extLst>
          </p:cNvPr>
          <p:cNvSpPr txBox="1"/>
          <p:nvPr/>
        </p:nvSpPr>
        <p:spPr>
          <a:xfrm>
            <a:off x="9626913" y="5065081"/>
            <a:ext cx="457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Optimizar los resultados financieros y humanos, transmitiendo los valores de la empresa al exterior</a:t>
            </a:r>
            <a:endParaRPr lang="en-US" sz="2800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389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F5A3A94A-C177-B73F-7F30-E469ECBEE7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9536305"/>
              </p:ext>
            </p:extLst>
          </p:nvPr>
        </p:nvGraphicFramePr>
        <p:xfrm>
          <a:off x="9154639" y="2095500"/>
          <a:ext cx="7216097" cy="4666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5499000" imgH="3556080" progId="PBrush">
                  <p:embed/>
                </p:oleObj>
              </mc:Choice>
              <mc:Fallback>
                <p:oleObj name="Bitmap Image" r:id="rId2" imgW="5499000" imgH="3556080" progId="PBrush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F5A3A94A-C177-B73F-7F30-E469ECBEE7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154639" y="2095500"/>
                        <a:ext cx="7216097" cy="46662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332688" y="157329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2: Aprender y descubrir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455174" y="2552700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2.1</a:t>
            </a:r>
            <a:r>
              <a:rPr lang="en-US" sz="2800" b="1" dirty="0">
                <a:solidFill>
                  <a:srgbClr val="ECAAE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Vigilancia</a:t>
            </a:r>
            <a:r>
              <a:rPr lang="en-US" sz="32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del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país</a:t>
            </a:r>
            <a:r>
              <a:rPr lang="en-US" sz="32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914400" y="3301255"/>
            <a:ext cx="7433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Tómese su tiempo para recopilar información sobre el país o países de destino y sus usos.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Estar informado sobre el contexto histórico, geopolítico y económico de los países en cuestión.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  <a:p>
            <a:pPr marL="457200" indent="-457200" algn="just">
              <a:buFontTx/>
              <a:buChar char="-"/>
            </a:pPr>
            <a:r>
              <a:rPr 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 importante investigar un poco sobre las costumbres y la conducta empresarial. Saber a quién dirigirse y cómo hacerlo para no ofender a nadie.</a:t>
            </a:r>
            <a:endParaRPr lang="fr-FR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2793225"/>
              </p:ext>
            </p:extLst>
          </p:nvPr>
        </p:nvGraphicFramePr>
        <p:xfrm>
          <a:off x="10286755" y="6362699"/>
          <a:ext cx="7433190" cy="2330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18055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FD33BD9E-7D54-DDB8-6EC4-0F4FEF2FF1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100720"/>
              </p:ext>
            </p:extLst>
          </p:nvPr>
        </p:nvGraphicFramePr>
        <p:xfrm>
          <a:off x="9906000" y="2215028"/>
          <a:ext cx="7376536" cy="4256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203720" imgH="2425680" progId="PBrush">
                  <p:embed/>
                </p:oleObj>
              </mc:Choice>
              <mc:Fallback>
                <p:oleObj name="Bitmap Image" r:id="rId2" imgW="4203720" imgH="242568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FD33BD9E-7D54-DDB8-6EC4-0F4FEF2FF1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906000" y="2215028"/>
                        <a:ext cx="7376536" cy="4256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332688" y="157329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2: Aprender y descubrir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316358" y="2286619"/>
            <a:ext cx="7675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2.2</a:t>
            </a:r>
            <a:r>
              <a:rPr lang="en-US" sz="2800" b="1" dirty="0">
                <a:solidFill>
                  <a:srgbClr val="ECAAE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Reunirse</a:t>
            </a:r>
            <a:r>
              <a:rPr lang="en-US" sz="32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con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representantes</a:t>
            </a:r>
            <a:endParaRPr lang="en-US" sz="32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453820" y="3373785"/>
            <a:ext cx="91664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Averiguar con quién está hablando, cuál es su función o papel real.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Conozca su poder y su capacidad de decisión más allá de su título. A la inversa, los interlocutores discretos pueden ser decisores esenciales.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 error de juicio puede ser fatal para el desarrollo de la empresa, de ahí el interés de estar bien asesorado y contar con referencias fiables.</a:t>
            </a:r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7911315"/>
              </p:ext>
            </p:extLst>
          </p:nvPr>
        </p:nvGraphicFramePr>
        <p:xfrm>
          <a:off x="11721268" y="6471579"/>
          <a:ext cx="6112912" cy="2224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05448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2803</TotalTime>
  <Words>2385</Words>
  <Application>Microsoft Office PowerPoint</Application>
  <PresentationFormat>Personalizado</PresentationFormat>
  <Paragraphs>200</Paragraphs>
  <Slides>28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28</vt:i4>
      </vt:variant>
    </vt:vector>
  </HeadingPairs>
  <TitlesOfParts>
    <vt:vector size="38" baseType="lpstr">
      <vt:lpstr>Alegreya</vt:lpstr>
      <vt:lpstr>Arial</vt:lpstr>
      <vt:lpstr>Calibri</vt:lpstr>
      <vt:lpstr>Microsoft Sans Serif</vt:lpstr>
      <vt:lpstr>MuseoSans</vt:lpstr>
      <vt:lpstr>Source Sans Pro</vt:lpstr>
      <vt:lpstr>Office Theme</vt:lpstr>
      <vt:lpstr>Diseño personalizado</vt:lpstr>
      <vt:lpstr>Bitmap Image</vt:lpstr>
      <vt:lpstr>Immagine bitmap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E4F PPT TEMPLATE</dc:title>
  <dc:creator>Monia Coppola</dc:creator>
  <cp:keywords>DAE5WsvJFTY,BAEXurJiHZU</cp:keywords>
  <cp:lastModifiedBy>programming@internetwebsolutions.es</cp:lastModifiedBy>
  <cp:revision>60</cp:revision>
  <dcterms:created xsi:type="dcterms:W3CDTF">2022-02-25T10:54:18Z</dcterms:created>
  <dcterms:modified xsi:type="dcterms:W3CDTF">2023-02-03T08:41:39Z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2022-02-25T00:00:00Z</vt:filetime>
  </property>
  <property fmtid="{D5CDD505-2E9C-101B-9397-08002B2CF9AE}" pid="3" name="Creator">
    <vt:lpwstr>Canva</vt:lpwstr>
  </property>
  <property fmtid="{D5CDD505-2E9C-101B-9397-08002B2CF9AE}" pid="4" name="LastSaved">
    <vt:filetime>2022-02-25T00:00:00Z</vt:filetime>
  </property>
</Properties>
</file>