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88" r:id="rId7"/>
    <p:sldId id="289" r:id="rId8"/>
    <p:sldId id="295" r:id="rId9"/>
    <p:sldId id="290" r:id="rId10"/>
    <p:sldId id="272" r:id="rId11"/>
    <p:sldId id="291" r:id="rId12"/>
    <p:sldId id="296" r:id="rId13"/>
    <p:sldId id="292" r:id="rId14"/>
    <p:sldId id="293" r:id="rId15"/>
    <p:sldId id="294" r:id="rId16"/>
    <p:sldId id="259" r:id="rId1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5"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94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fr-FR" sz="2400" b="1"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Administratif</a:t>
          </a:r>
        </a:p>
        <a:p>
          <a:pPr algn="just"/>
          <a:r>
            <a:rPr lang="fr-FR" sz="2400" dirty="0">
              <a:latin typeface="Microsoft Sans Serif" panose="020B0604020202020204" pitchFamily="34" charset="0"/>
              <a:cs typeface="Microsoft Sans Serif" panose="020B0604020202020204" pitchFamily="34" charset="0"/>
            </a:rPr>
            <a:t>Faciliter la croissance d'une entreprise ou d'un commerce par une planification, une coordination et une gestion efficaces des ressources humaines et matérielles, et ainsi répondre à toutes les demandes spécifiques du marché au moment opportun.</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algn="just"/>
          <a:r>
            <a:rPr lang="fr-FR" sz="2400" dirty="0">
              <a:latin typeface="Microsoft Sans Serif" panose="020B0604020202020204" pitchFamily="34" charset="0"/>
              <a:cs typeface="Microsoft Sans Serif" panose="020B0604020202020204" pitchFamily="34" charset="0"/>
            </a:rPr>
            <a:t>Fournir un bien ou un service nécessaire qui satisfait les demandes particulières du client. Lorsqu'un consommateur consomme un produit ou un service, il doit le faire d'une manière conforme à ses besoins et à ses préférences.</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chemeClr val="bg1"/>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nchor="t"/>
        <a:lstStyle/>
        <a:p>
          <a:pPr algn="ctr"/>
          <a:r>
            <a:rPr lang="fr-FR" sz="2400" b="1"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Economique</a:t>
          </a:r>
        </a:p>
        <a:p>
          <a:pPr algn="just"/>
          <a:r>
            <a:rPr lang="fr-FR" sz="2400" dirty="0">
              <a:latin typeface="Microsoft Sans Serif" panose="020B0604020202020204" pitchFamily="34" charset="0"/>
              <a:cs typeface="Microsoft Sans Serif" panose="020B0604020202020204" pitchFamily="34" charset="0"/>
            </a:rPr>
            <a:t>Déterminer la probabilité économique qu'une entreprise réussisse ou échoue lorsqu'elle pénètre sur un nouveau marché ou introduit de nouveaux biens ou services. Cela donnera confiance à toutes les décisions futures.</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fr-FR"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primaire</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400" dirty="0">
              <a:latin typeface="Microsoft Sans Serif" panose="020B0604020202020204" pitchFamily="34" charset="0"/>
              <a:cs typeface="Microsoft Sans Serif" panose="020B0604020202020204" pitchFamily="34" charset="0"/>
            </a:rPr>
            <a:t>L'étude de marché primaire est la procédure par laquelle les entreprises ou les organisations parlent avec les clients finaux ou engagent une tierce partie pour mener des études pertinentes afin de recueillir des données. Les informations recueillies peuvent être quantitatives ou qualitatives (non numériques) (données numériques ou statistiques).</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fr-FR" sz="2400" b="1"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secondaire</a:t>
          </a:r>
        </a:p>
        <a:p>
          <a:pPr algn="just"/>
          <a:r>
            <a:rPr lang="fr-FR" sz="2400" dirty="0">
              <a:latin typeface="Microsoft Sans Serif" panose="020B0604020202020204" pitchFamily="34" charset="0"/>
              <a:cs typeface="Microsoft Sans Serif" panose="020B0604020202020204" pitchFamily="34" charset="0"/>
            </a:rPr>
            <a:t>L’étude de marché secondaire utilise des données qui ont été compilées par d'autres sources telles que des organismes gouvernementaux, la presse, les chambres de commerce, etc. Les publications de ce matériel incluent les livres, les journaux, les périodiques, les sites Web des entreprises, les organismes gouvernementaux libres, etc.</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dgm:t>
        <a:bodyPr/>
        <a:lstStyle/>
        <a:p>
          <a:endParaRPr lang="es-ES"/>
        </a:p>
      </dgm:t>
    </dgm:pt>
    <dgm:pt modelId="{1B0FDF83-6572-46D8-BF9E-343DB8A4C171}" type="pres">
      <dgm:prSet presAssocID="{4CE57F6F-AAED-4B75-B840-D6F328661C27}" presName="Name0" presStyleCnt="0">
        <dgm:presLayoutVars>
          <dgm:dir/>
          <dgm:resizeHandles val="exact"/>
        </dgm:presLayoutVars>
      </dgm:prSet>
      <dgm:spPr/>
    </dgm:pt>
    <dgm:pt modelId="{03CBBE79-C7C7-4BB8-815F-EC9883AE5482}" type="pres">
      <dgm:prSet presAssocID="{09E78CE0-9FD1-41E4-AA18-EB8ACA5E7243}" presName="node" presStyleLbl="node1" presStyleIdx="0" presStyleCnt="2">
        <dgm:presLayoutVars>
          <dgm:bulletEnabled val="1"/>
        </dgm:presLayoutVars>
      </dgm:prSet>
      <dgm:spPr/>
    </dgm:pt>
    <dgm:pt modelId="{0AFABA49-C0FA-4078-B0FD-629FDB892CB4}" type="pres">
      <dgm:prSet presAssocID="{0073AA99-A9E4-4984-98E6-B6B5CC98A412}" presName="sibTrans" presStyleLbl="sibTrans2D1" presStyleIdx="0" presStyleCnt="1"/>
      <dgm:spPr/>
    </dgm:pt>
    <dgm:pt modelId="{A70F024A-CE11-464F-9EE0-3CDBBA946FC1}" type="pres">
      <dgm:prSet presAssocID="{0073AA99-A9E4-4984-98E6-B6B5CC98A412}" presName="connectorText" presStyleLbl="sibTrans2D1" presStyleIdx="0" presStyleCnt="1"/>
      <dgm:spPr/>
    </dgm:pt>
    <dgm:pt modelId="{30C472E5-C439-4945-8555-1B9F9B27322C}" type="pres">
      <dgm:prSet presAssocID="{86D96DDC-2FE0-4BB0-B39C-6F2A05DE171B}" presName="node" presStyleLbl="node1" presStyleIdx="1" presStyleCnt="2">
        <dgm:presLayoutVars>
          <dgm:bulletEnabled val="1"/>
        </dgm:presLayoutVars>
      </dgm:prSet>
      <dgm:spPr/>
    </dgm:pt>
  </dgm:ptLst>
  <dgm:cxnLst>
    <dgm:cxn modelId="{C3DC6646-6CD9-4461-ABCE-55BA8904F1B8}" type="presOf" srcId="{0073AA99-A9E4-4984-98E6-B6B5CC98A412}" destId="{0AFABA49-C0FA-4078-B0FD-629FDB892CB4}" srcOrd="0"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A64B73A2-571D-4BFC-929E-5A7C14403986}" type="presOf" srcId="{86D96DDC-2FE0-4BB0-B39C-6F2A05DE171B}" destId="{30C472E5-C439-4945-8555-1B9F9B27322C}" srcOrd="0" destOrd="0" presId="urn:microsoft.com/office/officeart/2005/8/layout/process1"/>
    <dgm:cxn modelId="{2D6AA1AC-160E-4BB6-AC40-E1254C663D48}" type="presOf" srcId="{4CE57F6F-AAED-4B75-B840-D6F328661C27}" destId="{1B0FDF83-6572-46D8-BF9E-343DB8A4C171}"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813514CF-FE3F-4E43-B5D1-F4FB4E821352}" type="presOf" srcId="{09E78CE0-9FD1-41E4-AA18-EB8ACA5E7243}" destId="{03CBBE79-C7C7-4BB8-815F-EC9883AE5482}" srcOrd="0" destOrd="0" presId="urn:microsoft.com/office/officeart/2005/8/layout/process1"/>
    <dgm:cxn modelId="{7FD5F1F3-CABE-412E-B8DC-688159E00BA2}" type="presOf" srcId="{0073AA99-A9E4-4984-98E6-B6B5CC98A412}" destId="{A70F024A-CE11-464F-9EE0-3CDBBA946FC1}" srcOrd="1" destOrd="0" presId="urn:microsoft.com/office/officeart/2005/8/layout/process1"/>
    <dgm:cxn modelId="{1D374B54-98E2-49BE-887D-3742F97612B9}" type="presParOf" srcId="{1B0FDF83-6572-46D8-BF9E-343DB8A4C171}" destId="{03CBBE79-C7C7-4BB8-815F-EC9883AE5482}" srcOrd="0" destOrd="0" presId="urn:microsoft.com/office/officeart/2005/8/layout/process1"/>
    <dgm:cxn modelId="{DBF3A8D4-F8B3-4239-94A5-9696EA5F8358}" type="presParOf" srcId="{1B0FDF83-6572-46D8-BF9E-343DB8A4C171}" destId="{0AFABA49-C0FA-4078-B0FD-629FDB892CB4}" srcOrd="1" destOrd="0" presId="urn:microsoft.com/office/officeart/2005/8/layout/process1"/>
    <dgm:cxn modelId="{CC510B89-DADD-4E8D-8237-E4E29306488F}" type="presParOf" srcId="{0AFABA49-C0FA-4078-B0FD-629FDB892CB4}" destId="{A70F024A-CE11-464F-9EE0-3CDBBA946FC1}" srcOrd="0" destOrd="0" presId="urn:microsoft.com/office/officeart/2005/8/layout/process1"/>
    <dgm:cxn modelId="{67B4AC8A-86ED-4D66-80BD-578C8F95A5D8}" type="presParOf" srcId="{1B0FDF83-6572-46D8-BF9E-343DB8A4C171}" destId="{30C472E5-C439-4945-8555-1B9F9B27322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Administratif</a:t>
          </a:r>
        </a:p>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Faciliter la croissance d'une entreprise ou d'un commerce par une planification, une coordination et une gestion efficaces des ressources humaines et matérielles, et ainsi répondre à toutes les demandes spécifiques du marché au moment opportun.</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5425" y="365626"/>
        <a:ext cx="3618203" cy="4350839"/>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Fournir un bien ou un service nécessaire qui satisfait les demandes particulières du client. Lorsqu'un consommateur consomme un produit ou un service, il doit le faire d'une manière conforme à ses besoins et à ses préférences.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506098" y="365626"/>
        <a:ext cx="3618203" cy="4350839"/>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fr-FR" sz="2400" b="1" kern="1200"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Economique</a:t>
          </a:r>
        </a:p>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Déterminer la probabilité économique qu'une entreprise réussisse ou échoue lorsqu'elle pénètre sur un nouveau marché ou introduit de nouveaux biens ou services. Cela donnera confiance à toutes les décisions futures.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86770" y="365626"/>
        <a:ext cx="3618203" cy="4350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BBE79-C7C7-4BB8-815F-EC9883AE5482}">
      <dsp:nvSpPr>
        <dsp:cNvPr id="0" name=""/>
        <dsp:cNvSpPr/>
      </dsp:nvSpPr>
      <dsp:spPr>
        <a:xfrm>
          <a:off x="2381" y="399308"/>
          <a:ext cx="5078015" cy="433218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primaire</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L'étude de marché primaire est la procédure par laquelle les entreprises ou les organisations parlent avec les clients finaux ou engagent une tierce partie pour mener des études pertinentes afin de recueillir des données. Les informations recueillies peuvent être quantitatives ou qualitatives (non numériques) (données numériques ou statistiques).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9266" y="526193"/>
        <a:ext cx="4824245" cy="4078412"/>
      </dsp:txXfrm>
    </dsp:sp>
    <dsp:sp modelId="{0AFABA49-C0FA-4078-B0FD-629FDB892CB4}">
      <dsp:nvSpPr>
        <dsp:cNvPr id="0" name=""/>
        <dsp:cNvSpPr/>
      </dsp:nvSpPr>
      <dsp:spPr>
        <a:xfrm>
          <a:off x="5588198" y="1935726"/>
          <a:ext cx="1076539" cy="12593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es-ES" sz="5400" kern="1200"/>
        </a:p>
      </dsp:txBody>
      <dsp:txXfrm>
        <a:off x="5588198" y="2187595"/>
        <a:ext cx="753577" cy="755609"/>
      </dsp:txXfrm>
    </dsp:sp>
    <dsp:sp modelId="{30C472E5-C439-4945-8555-1B9F9B27322C}">
      <dsp:nvSpPr>
        <dsp:cNvPr id="0" name=""/>
        <dsp:cNvSpPr/>
      </dsp:nvSpPr>
      <dsp:spPr>
        <a:xfrm>
          <a:off x="7111603" y="399308"/>
          <a:ext cx="5078015" cy="433218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noProof="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secondaire</a:t>
          </a:r>
        </a:p>
        <a:p>
          <a:pPr marL="0" lvl="0" indent="0" algn="just" defTabSz="1066800">
            <a:lnSpc>
              <a:spcPct val="90000"/>
            </a:lnSpc>
            <a:spcBef>
              <a:spcPct val="0"/>
            </a:spcBef>
            <a:spcAft>
              <a:spcPct val="35000"/>
            </a:spcAft>
            <a:buNone/>
          </a:pPr>
          <a:r>
            <a:rPr lang="fr-FR" sz="2400" kern="1200" dirty="0">
              <a:latin typeface="Microsoft Sans Serif" panose="020B0604020202020204" pitchFamily="34" charset="0"/>
              <a:cs typeface="Microsoft Sans Serif" panose="020B0604020202020204" pitchFamily="34" charset="0"/>
            </a:rPr>
            <a:t>L’étude de marché secondaire utilise des données qui ont été compilées par d'autres sources telles que des organismes gouvernementaux, la presse, les chambres de commerce, etc. Les publications de ce matériel incluent les livres, les journaux, les périodiques, les sites Web des entreprises, les organismes gouvernementaux libres, etc.</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7238488" y="526193"/>
        <a:ext cx="4824245" cy="40784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ofstede-insights.com/models/national-cul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3505200" y="6438900"/>
            <a:ext cx="11277600" cy="144655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fr-FR"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Titre du module de formation</a:t>
            </a:r>
            <a:r>
              <a:rPr lang="fr-FR"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ctr">
              <a:spcBef>
                <a:spcPts val="5"/>
              </a:spcBef>
              <a:tabLst>
                <a:tab pos="1205230" algn="l"/>
                <a:tab pos="1926589" algn="l"/>
                <a:tab pos="2915920" algn="l"/>
                <a:tab pos="3444875" algn="l"/>
                <a:tab pos="4383405" algn="l"/>
                <a:tab pos="6796405" algn="l"/>
              </a:tabLst>
              <a:defRPr/>
            </a:pPr>
            <a:r>
              <a:rPr lang="fr-FR"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Étude de marché &amp; Analyse du marché</a:t>
            </a: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Analyse du marché</a:t>
            </a:r>
            <a:endParaRPr lang="fr-FR"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2.3 Section: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Typologies de l'Analyse du marché</a:t>
            </a:r>
            <a:endParaRPr lang="en-US" sz="4800" b="1" dirty="0"/>
          </a:p>
        </p:txBody>
      </p:sp>
      <p:grpSp>
        <p:nvGrpSpPr>
          <p:cNvPr id="3" name="Gruppo 2"/>
          <p:cNvGrpSpPr/>
          <p:nvPr/>
        </p:nvGrpSpPr>
        <p:grpSpPr>
          <a:xfrm>
            <a:off x="732892" y="1917808"/>
            <a:ext cx="14282243" cy="7171194"/>
            <a:chOff x="395551" y="2387654"/>
            <a:chExt cx="14282243" cy="7171194"/>
          </a:xfrm>
        </p:grpSpPr>
        <p:sp>
          <p:nvSpPr>
            <p:cNvPr id="13" name="CasellaDiTesto 12">
              <a:extLst>
                <a:ext uri="{FF2B5EF4-FFF2-40B4-BE49-F238E27FC236}">
                  <a16:creationId xmlns:a16="http://schemas.microsoft.com/office/drawing/2014/main" id="{BEA0FF3A-FE75-94B1-D18D-42753ECA6E59}"/>
                </a:ext>
              </a:extLst>
            </p:cNvPr>
            <p:cNvSpPr txBox="1"/>
            <p:nvPr/>
          </p:nvSpPr>
          <p:spPr>
            <a:xfrm>
              <a:off x="395551" y="2400300"/>
              <a:ext cx="3570558" cy="6247864"/>
            </a:xfrm>
            <a:prstGeom prst="rect">
              <a:avLst/>
            </a:prstGeom>
            <a:noFill/>
          </p:spPr>
          <p:txBody>
            <a:bodyPr wrap="square" rtlCol="0">
              <a:spAutoFit/>
            </a:bodyPr>
            <a:lstStyle/>
            <a:p>
              <a:pPr algn="just"/>
              <a:r>
                <a:rPr lang="fr-FR"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Études sectorielles</a:t>
              </a:r>
            </a:p>
            <a:p>
              <a:pPr algn="just"/>
              <a:endParaRPr lang="en-US" sz="1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Ces rapports sont exhaustifs et couvrent un large éventail de sujets, offrant une vue d'ensemble d'une filière : ils comprennent non seulement les taux de croissance de haut niveau, mais aussi des estimations basées sur la segmentation du marché et la part de marché des principaux articles et rivaux.</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1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Ils prennent en considération les perturbations, les bouleversements législatifs, les tendances de consommation et d'autres variables qui devraient avoir une influence sur un secteur.</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nvGrpSpPr>
            <p:cNvPr id="2" name="Gruppo 1"/>
            <p:cNvGrpSpPr/>
            <p:nvPr/>
          </p:nvGrpSpPr>
          <p:grpSpPr>
            <a:xfrm>
              <a:off x="4046800" y="2387654"/>
              <a:ext cx="10630994" cy="7171194"/>
              <a:chOff x="4046800" y="2387654"/>
              <a:chExt cx="10630994" cy="7171194"/>
            </a:xfrm>
          </p:grpSpPr>
          <p:sp>
            <p:nvSpPr>
              <p:cNvPr id="15" name="CasellaDiTesto 14">
                <a:extLst>
                  <a:ext uri="{FF2B5EF4-FFF2-40B4-BE49-F238E27FC236}">
                    <a16:creationId xmlns:a16="http://schemas.microsoft.com/office/drawing/2014/main" id="{BEA0FF3A-FE75-94B1-D18D-42753ECA6E59}"/>
                  </a:ext>
                </a:extLst>
              </p:cNvPr>
              <p:cNvSpPr txBox="1"/>
              <p:nvPr/>
            </p:nvSpPr>
            <p:spPr>
              <a:xfrm>
                <a:off x="4127491" y="2400300"/>
                <a:ext cx="3409180" cy="3477875"/>
              </a:xfrm>
              <a:prstGeom prst="rect">
                <a:avLst/>
              </a:prstGeom>
              <a:noFill/>
            </p:spPr>
            <p:txBody>
              <a:bodyPr wrap="square" rtlCol="0">
                <a:spAutoFit/>
              </a:bodyPr>
              <a:lstStyle/>
              <a:p>
                <a:pPr algn="just"/>
                <a:r>
                  <a:rPr lang="fr-FR"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Études de niche</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Les rapports sur les niches fournissent une analyse approfondie des secteurs de produits émergents ou révolutionnaires qui devraient avoir une grande influence sur leurs industries respectives à court et/ou à long terme.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6" name="CasellaDiTesto 15">
                <a:extLst>
                  <a:ext uri="{FF2B5EF4-FFF2-40B4-BE49-F238E27FC236}">
                    <a16:creationId xmlns:a16="http://schemas.microsoft.com/office/drawing/2014/main" id="{BEA0FF3A-FE75-94B1-D18D-42753ECA6E59}"/>
                  </a:ext>
                </a:extLst>
              </p:cNvPr>
              <p:cNvSpPr txBox="1"/>
              <p:nvPr/>
            </p:nvSpPr>
            <p:spPr>
              <a:xfrm>
                <a:off x="7698053" y="2400300"/>
                <a:ext cx="3409180" cy="5632311"/>
              </a:xfrm>
              <a:prstGeom prst="rect">
                <a:avLst/>
              </a:prstGeom>
              <a:noFill/>
            </p:spPr>
            <p:txBody>
              <a:bodyPr wrap="square" rtlCol="0">
                <a:spAutoFit/>
              </a:bodyPr>
              <a:lstStyle/>
              <a:p>
                <a:pPr algn="just"/>
                <a:r>
                  <a:rPr lang="fr-FR"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Études ciblées</a:t>
                </a: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Il s'agit de brefs rapports de l'étude de marché conçus pour donner un aperçu rapide d'un large éventail de produits et de services.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Les documents se concentrent sur la taille, la segmentation et les prévisions du marché, ainsi que sur l'identification des principaux fournisseurs, avec en toile de fond les principales tendances quantitatives et qualitatives.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BEA0FF3A-FE75-94B1-D18D-42753ECA6E59}"/>
                  </a:ext>
                </a:extLst>
              </p:cNvPr>
              <p:cNvSpPr txBox="1"/>
              <p:nvPr/>
            </p:nvSpPr>
            <p:spPr>
              <a:xfrm>
                <a:off x="11268615" y="2387654"/>
                <a:ext cx="3409179" cy="7171194"/>
              </a:xfrm>
              <a:prstGeom prst="rect">
                <a:avLst/>
              </a:prstGeom>
              <a:noFill/>
            </p:spPr>
            <p:txBody>
              <a:bodyPr wrap="square" rtlCol="0">
                <a:spAutoFit/>
              </a:bodyPr>
              <a:lstStyle/>
              <a:p>
                <a:pPr algn="just"/>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Études de clientèle</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Lorsque les études standard ne suffisent pas à répondre aux besoins particuliers d'une entreprise, les clients peuvent commander des rapports de recherche personnalisés, adaptés aux spécifications exactes de l'entreprise.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Ces études donnent un meilleur aperçu de la planification stratégique, du développement de nouveaux produits, de la croissance du marché mondial, des fusions et acquisitions, de la veille concurrentielle, et bien plus encore.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1" name="Connettore diritto 20">
                <a:extLst>
                  <a:ext uri="{FF2B5EF4-FFF2-40B4-BE49-F238E27FC236}">
                    <a16:creationId xmlns:a16="http://schemas.microsoft.com/office/drawing/2014/main" id="{40F1DE3A-5E14-1EB0-D6FF-6C1A7A8FA3EB}"/>
                  </a:ext>
                </a:extLst>
              </p:cNvPr>
              <p:cNvCxnSpPr>
                <a:cxnSpLocks/>
              </p:cNvCxnSpPr>
              <p:nvPr/>
            </p:nvCxnSpPr>
            <p:spPr>
              <a:xfrm>
                <a:off x="4046800" y="244446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40F1DE3A-5E14-1EB0-D6FF-6C1A7A8FA3EB}"/>
                  </a:ext>
                </a:extLst>
              </p:cNvPr>
              <p:cNvCxnSpPr>
                <a:cxnSpLocks/>
              </p:cNvCxnSpPr>
              <p:nvPr/>
            </p:nvCxnSpPr>
            <p:spPr>
              <a:xfrm>
                <a:off x="7617362" y="246855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11187924" y="245019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pSp>
      </p:grpSp>
      <p:pic>
        <p:nvPicPr>
          <p:cNvPr id="4" name="Picture 3">
            <a:extLst>
              <a:ext uri="{FF2B5EF4-FFF2-40B4-BE49-F238E27FC236}">
                <a16:creationId xmlns:a16="http://schemas.microsoft.com/office/drawing/2014/main" id="{4732E160-A7D1-0404-0210-854A6DB83183}"/>
              </a:ext>
            </a:extLst>
          </p:cNvPr>
          <p:cNvPicPr>
            <a:picLocks noChangeAspect="1"/>
          </p:cNvPicPr>
          <p:nvPr/>
        </p:nvPicPr>
        <p:blipFill>
          <a:blip r:embed="rId2"/>
          <a:stretch>
            <a:fillRect/>
          </a:stretch>
        </p:blipFill>
        <p:spPr>
          <a:xfrm>
            <a:off x="15287687" y="4516264"/>
            <a:ext cx="2661264" cy="1708160"/>
          </a:xfrm>
          <a:prstGeom prst="rect">
            <a:avLst/>
          </a:prstGeom>
        </p:spPr>
      </p:pic>
    </p:spTree>
    <p:extLst>
      <p:ext uri="{BB962C8B-B14F-4D97-AF65-F5344CB8AC3E}">
        <p14:creationId xmlns:p14="http://schemas.microsoft.com/office/powerpoint/2010/main" val="19978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5084861" y="3158536"/>
            <a:ext cx="8338760" cy="2715122"/>
            <a:chOff x="2465377" y="2605070"/>
            <a:chExt cx="8338760" cy="2715122"/>
          </a:xfrm>
        </p:grpSpPr>
        <p:sp>
          <p:nvSpPr>
            <p:cNvPr id="55" name="Rectángulo 23">
              <a:extLst>
                <a:ext uri="{FF2B5EF4-FFF2-40B4-BE49-F238E27FC236}">
                  <a16:creationId xmlns:a16="http://schemas.microsoft.com/office/drawing/2014/main" id="{ACCB46CD-CCFE-C020-E70D-1AE15A76DA06}"/>
                </a:ext>
              </a:extLst>
            </p:cNvPr>
            <p:cNvSpPr/>
            <p:nvPr/>
          </p:nvSpPr>
          <p:spPr>
            <a:xfrm>
              <a:off x="7451337" y="2608834"/>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24">
              <a:extLst>
                <a:ext uri="{FF2B5EF4-FFF2-40B4-BE49-F238E27FC236}">
                  <a16:creationId xmlns:a16="http://schemas.microsoft.com/office/drawing/2014/main" id="{E92C4DEF-F8D7-AA5F-8DB9-37560EE80165}"/>
                </a:ext>
              </a:extLst>
            </p:cNvPr>
            <p:cNvSpPr/>
            <p:nvPr/>
          </p:nvSpPr>
          <p:spPr>
            <a:xfrm>
              <a:off x="2465377" y="2608834"/>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TextBox 57">
              <a:extLst>
                <a:ext uri="{FF2B5EF4-FFF2-40B4-BE49-F238E27FC236}">
                  <a16:creationId xmlns:a16="http://schemas.microsoft.com/office/drawing/2014/main" id="{B759E899-61ED-10FC-E3D5-14C02BDE0761}"/>
                </a:ext>
              </a:extLst>
            </p:cNvPr>
            <p:cNvSpPr txBox="1"/>
            <p:nvPr/>
          </p:nvSpPr>
          <p:spPr>
            <a:xfrm>
              <a:off x="2916169" y="3342044"/>
              <a:ext cx="2548323" cy="1938992"/>
            </a:xfrm>
            <a:prstGeom prst="rect">
              <a:avLst/>
            </a:prstGeom>
            <a:noFill/>
          </p:spPr>
          <p:txBody>
            <a:bodyPr wrap="square" rtlCol="0">
              <a:spAutoFit/>
            </a:bodyPr>
            <a:lstStyle/>
            <a:p>
              <a:pPr>
                <a:defRPr/>
              </a:pPr>
              <a:r>
                <a:rPr lang="fr-F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Fournit des informations sur les marchés, les consommateurs, les rivaux et d'autres facteurs.</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58" name="Rectangle 58">
              <a:extLst>
                <a:ext uri="{FF2B5EF4-FFF2-40B4-BE49-F238E27FC236}">
                  <a16:creationId xmlns:a16="http://schemas.microsoft.com/office/drawing/2014/main" id="{58EDE693-DE1C-5E00-503D-2D71BD5D0C94}"/>
                </a:ext>
              </a:extLst>
            </p:cNvPr>
            <p:cNvSpPr/>
            <p:nvPr/>
          </p:nvSpPr>
          <p:spPr>
            <a:xfrm>
              <a:off x="3094648" y="2844479"/>
              <a:ext cx="2377574" cy="400110"/>
            </a:xfrm>
            <a:prstGeom prst="rect">
              <a:avLst/>
            </a:prstGeom>
          </p:spPr>
          <p:txBody>
            <a:bodyPr wrap="none">
              <a:spAutoFit/>
            </a:bodyPr>
            <a:lstStyle/>
            <a:p>
              <a:pPr algn="ctr"/>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du marché</a:t>
              </a:r>
            </a:p>
          </p:txBody>
        </p:sp>
        <p:pic>
          <p:nvPicPr>
            <p:cNvPr id="59"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2545223" y="2734233"/>
              <a:ext cx="435185" cy="510356"/>
            </a:xfrm>
            <a:prstGeom prst="rect">
              <a:avLst/>
            </a:prstGeom>
          </p:spPr>
        </p:pic>
        <p:sp>
          <p:nvSpPr>
            <p:cNvPr id="60" name="TextBox 57">
              <a:extLst>
                <a:ext uri="{FF2B5EF4-FFF2-40B4-BE49-F238E27FC236}">
                  <a16:creationId xmlns:a16="http://schemas.microsoft.com/office/drawing/2014/main" id="{1A96A033-3886-D9AA-2067-7E9F55A1439F}"/>
                </a:ext>
              </a:extLst>
            </p:cNvPr>
            <p:cNvSpPr txBox="1"/>
            <p:nvPr/>
          </p:nvSpPr>
          <p:spPr>
            <a:xfrm>
              <a:off x="7791767" y="3252959"/>
              <a:ext cx="2704529" cy="2067233"/>
            </a:xfrm>
            <a:prstGeom prst="rect">
              <a:avLst/>
            </a:prstGeom>
            <a:noFill/>
          </p:spPr>
          <p:txBody>
            <a:bodyPr wrap="square" rtlCol="0">
              <a:spAutoFit/>
            </a:bodyPr>
            <a:lstStyle/>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sectorielles complètes</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Études de niche/sujets d'actualité</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Études ciblées</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personnalisées</a:t>
              </a:r>
            </a:p>
          </p:txBody>
        </p:sp>
        <p:sp>
          <p:nvSpPr>
            <p:cNvPr id="61" name="Rectangle 58">
              <a:extLst>
                <a:ext uri="{FF2B5EF4-FFF2-40B4-BE49-F238E27FC236}">
                  <a16:creationId xmlns:a16="http://schemas.microsoft.com/office/drawing/2014/main" id="{FBDB3B8D-AF54-C9D8-640A-2A004C58DEE0}"/>
                </a:ext>
              </a:extLst>
            </p:cNvPr>
            <p:cNvSpPr/>
            <p:nvPr/>
          </p:nvSpPr>
          <p:spPr>
            <a:xfrm>
              <a:off x="7855803" y="2605070"/>
              <a:ext cx="2576458" cy="707886"/>
            </a:xfrm>
            <a:prstGeom prst="rect">
              <a:avLst/>
            </a:prstGeom>
          </p:spPr>
          <p:txBody>
            <a:bodyPr wrap="squar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Types d’analyse du marché</a:t>
              </a:r>
            </a:p>
          </p:txBody>
        </p:sp>
        <p:pic>
          <p:nvPicPr>
            <p:cNvPr id="62"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7263512" y="2742603"/>
              <a:ext cx="435185" cy="510356"/>
            </a:xfrm>
            <a:prstGeom prst="rect">
              <a:avLst/>
            </a:prstGeom>
          </p:spPr>
        </p:pic>
      </p:grpSp>
      <p:sp>
        <p:nvSpPr>
          <p:cNvPr id="12" name="CasellaDiTesto 11">
            <a:extLst>
              <a:ext uri="{FF2B5EF4-FFF2-40B4-BE49-F238E27FC236}">
                <a16:creationId xmlns:a16="http://schemas.microsoft.com/office/drawing/2014/main" id="{CDC5720D-16BE-4EC6-A12B-2C7AF3CF7808}"/>
              </a:ext>
            </a:extLst>
          </p:cNvPr>
          <p:cNvSpPr txBox="1"/>
          <p:nvPr/>
        </p:nvSpPr>
        <p:spPr>
          <a:xfrm>
            <a:off x="609600" y="617339"/>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 résumé</a:t>
            </a:r>
            <a:endParaRPr lang="fr-FR" sz="5500" b="1" dirty="0">
              <a:solidFill>
                <a:srgbClr val="B05894"/>
              </a:solidFill>
            </a:endParaRPr>
          </a:p>
        </p:txBody>
      </p:sp>
    </p:spTree>
    <p:extLst>
      <p:ext uri="{BB962C8B-B14F-4D97-AF65-F5344CB8AC3E}">
        <p14:creationId xmlns:p14="http://schemas.microsoft.com/office/powerpoint/2010/main" val="55369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0247050" cy="5709255"/>
          </a:xfrm>
          <a:prstGeom prst="rect">
            <a:avLst/>
          </a:prstGeom>
          <a:noFill/>
        </p:spPr>
        <p:txBody>
          <a:bodyPr wrap="square" rtlCol="0">
            <a:spAutoFit/>
          </a:bodyPr>
          <a:lstStyle/>
          <a:p>
            <a:pPr algn="just"/>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La Théorie des Dimensions Culturelles de Hofstede est un cadre utilisé pour comprendre les différences de culture entre les pays et pour discerner les façons de faire des affaires dans différentes cultures. En d'autres termes, le cadre est utilisé pour distinguer les différentes cultures nationales, les dimensions de la culture, et évaluer leur impact sur un environnement commercial.</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Hofstede a identifié six catégories qui définissent la culture </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endParaRPr lang="en-GB" sz="1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Indice de distanciation des pouvoirs</a:t>
            </a: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Collectivisme vs. Individualisme</a:t>
            </a: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Indice d'évitement de l'incertitude</a:t>
            </a: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Fémininité vs. Masculinité</a:t>
            </a: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Orientation Court-Terme vs. Long-Terme</a:t>
            </a:r>
          </a:p>
          <a:p>
            <a:pPr marL="457200" indent="-457200" algn="just">
              <a:buFont typeface="Arial" panose="020B0604020202020204" pitchFamily="34" charset="0"/>
              <a:buChar char="•"/>
            </a:pPr>
            <a:r>
              <a:rPr lang="fr-FR" sz="2500" dirty="0">
                <a:latin typeface="Microsoft Sans Serif" panose="020B0604020202020204" pitchFamily="34" charset="0"/>
                <a:ea typeface="Microsoft Sans Serif" panose="020B0604020202020204" pitchFamily="34" charset="0"/>
                <a:cs typeface="Microsoft Sans Serif" panose="020B0604020202020204" pitchFamily="34" charset="0"/>
              </a:rPr>
              <a:t>Restriction vs. indulgence</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6571650" cy="1692771"/>
          </a:xfrm>
          <a:prstGeom prst="rect">
            <a:avLst/>
          </a:prstGeom>
          <a:noFill/>
        </p:spPr>
        <p:txBody>
          <a:bodyPr wrap="square" rtlCol="0">
            <a:spAutoFit/>
          </a:bodyPr>
          <a:lstStyle/>
          <a:p>
            <a:r>
              <a:rPr lang="fr-FR"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3 </a:t>
            </a:r>
            <a:r>
              <a:rPr lang="fr-FR"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 cadre pour la recherche et l'analyse de marché</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501796"/>
            <a:ext cx="15412321"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3.1:</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Les six dimensions de la Culture Nationale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t> </a:t>
            </a:r>
          </a:p>
        </p:txBody>
      </p:sp>
      <p:pic>
        <p:nvPicPr>
          <p:cNvPr id="2" name="Immagine 1"/>
          <p:cNvPicPr>
            <a:picLocks noChangeAspect="1"/>
          </p:cNvPicPr>
          <p:nvPr/>
        </p:nvPicPr>
        <p:blipFill>
          <a:blip r:embed="rId2"/>
          <a:stretch>
            <a:fillRect/>
          </a:stretch>
        </p:blipFill>
        <p:spPr>
          <a:xfrm>
            <a:off x="10744200" y="2332793"/>
            <a:ext cx="6400800" cy="6166981"/>
          </a:xfrm>
          <a:prstGeom prst="rect">
            <a:avLst/>
          </a:prstGeom>
          <a:ln>
            <a:solidFill>
              <a:srgbClr val="B05894"/>
            </a:solidFill>
          </a:ln>
        </p:spPr>
      </p:pic>
    </p:spTree>
    <p:extLst>
      <p:ext uri="{BB962C8B-B14F-4D97-AF65-F5344CB8AC3E}">
        <p14:creationId xmlns:p14="http://schemas.microsoft.com/office/powerpoint/2010/main" val="299371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52334" y="216467"/>
            <a:ext cx="16800250" cy="1692771"/>
          </a:xfrm>
          <a:prstGeom prst="rect">
            <a:avLst/>
          </a:prstGeom>
          <a:noFill/>
        </p:spPr>
        <p:txBody>
          <a:bodyPr wrap="square" rtlCol="0">
            <a:spAutoFit/>
          </a:bodyPr>
          <a:lstStyle/>
          <a:p>
            <a:r>
              <a:rPr lang="fr-FR"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3 </a:t>
            </a:r>
            <a:r>
              <a:rPr lang="fr-FR"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 cadre pour la recherche et l'analyse de marché</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84991" y="1462963"/>
            <a:ext cx="15697193" cy="1569660"/>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3.2: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Une plongée en profondeur dans le modèle d'Hofstede</a:t>
            </a:r>
            <a:r>
              <a:rPr lang="en-US" sz="4800" b="1" dirty="0"/>
              <a:t> </a:t>
            </a:r>
          </a:p>
        </p:txBody>
      </p:sp>
      <p:sp>
        <p:nvSpPr>
          <p:cNvPr id="22" name="CasellaDiTesto 21">
            <a:extLst>
              <a:ext uri="{FF2B5EF4-FFF2-40B4-BE49-F238E27FC236}">
                <a16:creationId xmlns:a16="http://schemas.microsoft.com/office/drawing/2014/main" id="{BEA0FF3A-FE75-94B1-D18D-42753ECA6E59}"/>
              </a:ext>
            </a:extLst>
          </p:cNvPr>
          <p:cNvSpPr txBox="1"/>
          <p:nvPr/>
        </p:nvSpPr>
        <p:spPr>
          <a:xfrm>
            <a:off x="385735" y="3056170"/>
            <a:ext cx="2632168" cy="4524315"/>
          </a:xfrm>
          <a:prstGeom prst="rect">
            <a:avLst/>
          </a:prstGeom>
          <a:noFill/>
        </p:spPr>
        <p:txBody>
          <a:bodyPr wrap="square" rtlCol="0">
            <a:spAutoFit/>
          </a:bodyPr>
          <a:lstStyle/>
          <a:p>
            <a:pPr algn="just"/>
            <a:r>
              <a:rPr lang="fr-FR" sz="1800" b="1" dirty="0">
                <a:latin typeface="Microsoft Sans Serif" panose="020B0604020202020204" pitchFamily="34" charset="0"/>
                <a:ea typeface="Microsoft Sans Serif" panose="020B0604020202020204" pitchFamily="34" charset="0"/>
                <a:cs typeface="Microsoft Sans Serif" panose="020B0604020202020204" pitchFamily="34" charset="0"/>
              </a:rPr>
              <a:t>Indice de distanciation des pouvoirs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(PDI)</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Cette dimension exprime le degré auquel les membres les moins puissants d'une société acceptent et s'attendent à ce que le pouvoir soit distribué de manière inégale. La question fondamentale ici est de savoir comment une société gère les inégalités entre les personnes.</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3" name="CasellaDiTesto 22">
            <a:extLst>
              <a:ext uri="{FF2B5EF4-FFF2-40B4-BE49-F238E27FC236}">
                <a16:creationId xmlns:a16="http://schemas.microsoft.com/office/drawing/2014/main" id="{BEA0FF3A-FE75-94B1-D18D-42753ECA6E59}"/>
              </a:ext>
            </a:extLst>
          </p:cNvPr>
          <p:cNvSpPr txBox="1"/>
          <p:nvPr/>
        </p:nvSpPr>
        <p:spPr>
          <a:xfrm>
            <a:off x="3294680" y="3056170"/>
            <a:ext cx="2632168" cy="3970318"/>
          </a:xfrm>
          <a:prstGeom prst="rect">
            <a:avLst/>
          </a:prstGeom>
          <a:noFill/>
        </p:spPr>
        <p:txBody>
          <a:bodyPr wrap="square" rtlCol="0">
            <a:spAutoFit/>
          </a:bodyPr>
          <a:lstStyle/>
          <a:p>
            <a:pPr algn="just"/>
            <a:r>
              <a:rPr lang="fr-FR"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Individualisme VS Collectivisme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(IDV)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Le caractère fort de cette dimension, appelé individualisme, peut être défini comme une préférence pour un cadre social peu soudé dans lequel les individus sont censés ne s'occuper que d'eux-mêmes et de leur famille proche.</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4" name="CasellaDiTesto 23">
            <a:extLst>
              <a:ext uri="{FF2B5EF4-FFF2-40B4-BE49-F238E27FC236}">
                <a16:creationId xmlns:a16="http://schemas.microsoft.com/office/drawing/2014/main" id="{BEA0FF3A-FE75-94B1-D18D-42753ECA6E59}"/>
              </a:ext>
            </a:extLst>
          </p:cNvPr>
          <p:cNvSpPr txBox="1"/>
          <p:nvPr/>
        </p:nvSpPr>
        <p:spPr>
          <a:xfrm>
            <a:off x="6180542" y="2992842"/>
            <a:ext cx="2809929" cy="5632311"/>
          </a:xfrm>
          <a:prstGeom prst="rect">
            <a:avLst/>
          </a:prstGeom>
          <a:noFill/>
        </p:spPr>
        <p:txBody>
          <a:bodyPr wrap="square" rtlCol="0">
            <a:spAutoFit/>
          </a:bodyPr>
          <a:lstStyle/>
          <a:p>
            <a:pPr algn="just"/>
            <a:r>
              <a:rPr lang="fr-FR"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Masculinité VS Fémininité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(MAS)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dirty="0">
                <a:latin typeface="Microsoft Sans Serif" panose="020B0604020202020204" pitchFamily="34" charset="0"/>
                <a:ea typeface="Microsoft Sans Serif" panose="020B0604020202020204" pitchFamily="34" charset="0"/>
                <a:cs typeface="Microsoft Sans Serif" panose="020B0604020202020204" pitchFamily="34" charset="0"/>
              </a:rPr>
              <a:t>The Masculinity side of this dimension represents a preference in society for achievement, heroism, assertiveness, and material rewards for success. Society at large is more competitive. Its opposite, Femininity, stands for a preference for cooperation, modesty, caring for the weak and quality of life. Society at large is more consensus-oriented.</a:t>
            </a:r>
          </a:p>
          <a:p>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5" name="CasellaDiTesto 24">
            <a:extLst>
              <a:ext uri="{FF2B5EF4-FFF2-40B4-BE49-F238E27FC236}">
                <a16:creationId xmlns:a16="http://schemas.microsoft.com/office/drawing/2014/main" id="{BEA0FF3A-FE75-94B1-D18D-42753ECA6E59}"/>
              </a:ext>
            </a:extLst>
          </p:cNvPr>
          <p:cNvSpPr txBox="1"/>
          <p:nvPr/>
        </p:nvSpPr>
        <p:spPr>
          <a:xfrm>
            <a:off x="9126961" y="2924056"/>
            <a:ext cx="2855839" cy="5632311"/>
          </a:xfrm>
          <a:prstGeom prst="rect">
            <a:avLst/>
          </a:prstGeom>
          <a:noFill/>
        </p:spPr>
        <p:txBody>
          <a:bodyPr wrap="square" rtlCol="0">
            <a:spAutoFit/>
          </a:bodyPr>
          <a:lstStyle/>
          <a:p>
            <a:pPr algn="just"/>
            <a:r>
              <a:rPr lang="fr-FR" sz="1800" b="1" dirty="0">
                <a:latin typeface="Microsoft Sans Serif" panose="020B0604020202020204" pitchFamily="34" charset="0"/>
                <a:ea typeface="Microsoft Sans Serif" panose="020B0604020202020204" pitchFamily="34" charset="0"/>
                <a:cs typeface="Microsoft Sans Serif" panose="020B0604020202020204" pitchFamily="34" charset="0"/>
              </a:rPr>
              <a:t>Indice d'évitement de l'incertitude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(UAI)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La dimension de l'évitement de l'incertitude exprime la mesure dans laquelle les membres d'une société se sentent mal à l'aise face à l'incertitude et à l'ambiguïté. La question fondamentale ici est de savoir comment une société gère le fait que l'avenir ne peut jamais être connu : devons-nous essayer de contrôler l'avenir ou simplement le laisser se produire ?</a:t>
            </a:r>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6" name="CasellaDiTesto 25">
            <a:extLst>
              <a:ext uri="{FF2B5EF4-FFF2-40B4-BE49-F238E27FC236}">
                <a16:creationId xmlns:a16="http://schemas.microsoft.com/office/drawing/2014/main" id="{BEA0FF3A-FE75-94B1-D18D-42753ECA6E59}"/>
              </a:ext>
            </a:extLst>
          </p:cNvPr>
          <p:cNvSpPr txBox="1"/>
          <p:nvPr/>
        </p:nvSpPr>
        <p:spPr>
          <a:xfrm>
            <a:off x="12121805" y="2924056"/>
            <a:ext cx="2878897" cy="3139321"/>
          </a:xfrm>
          <a:prstGeom prst="rect">
            <a:avLst/>
          </a:prstGeom>
          <a:noFill/>
        </p:spPr>
        <p:txBody>
          <a:bodyPr wrap="square" rtlCol="0">
            <a:spAutoFit/>
          </a:bodyPr>
          <a:lstStyle/>
          <a:p>
            <a:pPr algn="just"/>
            <a:r>
              <a:rPr lang="fr-FR" sz="1800" b="1" dirty="0">
                <a:latin typeface="Microsoft Sans Serif" panose="020B0604020202020204" pitchFamily="34" charset="0"/>
                <a:ea typeface="Microsoft Sans Serif" panose="020B0604020202020204" pitchFamily="34" charset="0"/>
                <a:cs typeface="Microsoft Sans Serif" panose="020B0604020202020204" pitchFamily="34" charset="0"/>
              </a:rPr>
              <a:t>Orientation Court-Terme vs. Long-Terme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(LTO)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Chaque société doit maintenir des liens avec son propre passé tout en faisant face aux défis du présent et de l'avenir. Les sociétés accordent des priorités différentes à ces deux objectifs existentiels.</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7" name="CasellaDiTesto 26">
            <a:extLst>
              <a:ext uri="{FF2B5EF4-FFF2-40B4-BE49-F238E27FC236}">
                <a16:creationId xmlns:a16="http://schemas.microsoft.com/office/drawing/2014/main" id="{BEA0FF3A-FE75-94B1-D18D-42753ECA6E59}"/>
              </a:ext>
            </a:extLst>
          </p:cNvPr>
          <p:cNvSpPr txBox="1"/>
          <p:nvPr/>
        </p:nvSpPr>
        <p:spPr>
          <a:xfrm>
            <a:off x="15144999" y="2924056"/>
            <a:ext cx="2878887" cy="3139321"/>
          </a:xfrm>
          <a:prstGeom prst="rect">
            <a:avLst/>
          </a:prstGeom>
          <a:noFill/>
        </p:spPr>
        <p:txBody>
          <a:bodyPr wrap="square" rtlCol="0">
            <a:spAutoFit/>
          </a:bodyPr>
          <a:lstStyle/>
          <a:p>
            <a:pPr algn="just"/>
            <a:r>
              <a:rPr lang="fr-FR" sz="1800" b="1" dirty="0">
                <a:latin typeface="Microsoft Sans Serif" panose="020B0604020202020204" pitchFamily="34" charset="0"/>
                <a:ea typeface="Microsoft Sans Serif" panose="020B0604020202020204" pitchFamily="34" charset="0"/>
                <a:cs typeface="Microsoft Sans Serif" panose="020B0604020202020204" pitchFamily="34" charset="0"/>
              </a:rPr>
              <a:t>Restriction vs. Indulgence </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(IVR) </a:t>
            </a:r>
          </a:p>
          <a:p>
            <a:pPr algn="just"/>
            <a:endPar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Chaque société doit maintenir des liens avec son propre passé tout en faisant face aux défis du présent et de l'avenir. Les sociétés accordent des priorités différentes à ces deux objectifs existentiels.</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8" name="Connettore diritto 27">
            <a:extLst>
              <a:ext uri="{FF2B5EF4-FFF2-40B4-BE49-F238E27FC236}">
                <a16:creationId xmlns:a16="http://schemas.microsoft.com/office/drawing/2014/main" id="{40F1DE3A-5E14-1EB0-D6FF-6C1A7A8FA3EB}"/>
              </a:ext>
            </a:extLst>
          </p:cNvPr>
          <p:cNvCxnSpPr>
            <a:cxnSpLocks/>
          </p:cNvCxnSpPr>
          <p:nvPr/>
        </p:nvCxnSpPr>
        <p:spPr>
          <a:xfrm>
            <a:off x="3287297" y="292405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6138186" y="2869195"/>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40F1DE3A-5E14-1EB0-D6FF-6C1A7A8FA3EB}"/>
              </a:ext>
            </a:extLst>
          </p:cNvPr>
          <p:cNvCxnSpPr>
            <a:cxnSpLocks/>
          </p:cNvCxnSpPr>
          <p:nvPr/>
        </p:nvCxnSpPr>
        <p:spPr>
          <a:xfrm>
            <a:off x="9120433" y="2869195"/>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0F1DE3A-5E14-1EB0-D6FF-6C1A7A8FA3EB}"/>
              </a:ext>
            </a:extLst>
          </p:cNvPr>
          <p:cNvCxnSpPr>
            <a:cxnSpLocks/>
          </p:cNvCxnSpPr>
          <p:nvPr/>
        </p:nvCxnSpPr>
        <p:spPr>
          <a:xfrm>
            <a:off x="11951463" y="292405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40F1DE3A-5E14-1EB0-D6FF-6C1A7A8FA3EB}"/>
              </a:ext>
            </a:extLst>
          </p:cNvPr>
          <p:cNvCxnSpPr>
            <a:cxnSpLocks/>
          </p:cNvCxnSpPr>
          <p:nvPr/>
        </p:nvCxnSpPr>
        <p:spPr>
          <a:xfrm>
            <a:off x="14960097" y="2869195"/>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25428F14-25ED-43DA-7F9A-9BB54D0C93D2}"/>
              </a:ext>
            </a:extLst>
          </p:cNvPr>
          <p:cNvSpPr txBox="1"/>
          <p:nvPr/>
        </p:nvSpPr>
        <p:spPr>
          <a:xfrm>
            <a:off x="627799" y="8279368"/>
            <a:ext cx="13599850" cy="369332"/>
          </a:xfrm>
          <a:prstGeom prst="rect">
            <a:avLst/>
          </a:prstGeom>
          <a:noFill/>
        </p:spPr>
        <p:txBody>
          <a:bodyPr wrap="square" rtlCol="0">
            <a:spAutoFit/>
          </a:bodyPr>
          <a:lstStyle/>
          <a:p>
            <a:r>
              <a:rPr lang="fr-FR" dirty="0">
                <a:latin typeface="Microsoft Sans Serif" panose="020B0604020202020204" pitchFamily="34" charset="0"/>
                <a:ea typeface="Microsoft Sans Serif" panose="020B0604020202020204" pitchFamily="34" charset="0"/>
                <a:cs typeface="Microsoft Sans Serif" panose="020B0604020202020204" pitchFamily="34" charset="0"/>
              </a:rPr>
              <a:t>Citation officielle de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HOFSTEDE INSIGHTS,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https://www.hofstede-insights.com/models/national-culture/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255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
          <p:cNvGrpSpPr/>
          <p:nvPr/>
        </p:nvGrpSpPr>
        <p:grpSpPr>
          <a:xfrm>
            <a:off x="7315200" y="2933700"/>
            <a:ext cx="3352800" cy="2603376"/>
            <a:chOff x="10921074" y="5595022"/>
            <a:chExt cx="3352800" cy="2603376"/>
          </a:xfrm>
        </p:grpSpPr>
        <p:sp>
          <p:nvSpPr>
            <p:cNvPr id="54"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TextBox 57">
              <a:extLst>
                <a:ext uri="{FF2B5EF4-FFF2-40B4-BE49-F238E27FC236}">
                  <a16:creationId xmlns:a16="http://schemas.microsoft.com/office/drawing/2014/main" id="{AF9ECC9F-F049-F975-A054-252FA41A02E0}"/>
                </a:ext>
              </a:extLst>
            </p:cNvPr>
            <p:cNvSpPr txBox="1"/>
            <p:nvPr/>
          </p:nvSpPr>
          <p:spPr>
            <a:xfrm>
              <a:off x="11550113" y="6488765"/>
              <a:ext cx="2272011" cy="1220847"/>
            </a:xfrm>
            <a:prstGeom prst="rect">
              <a:avLst/>
            </a:prstGeom>
            <a:noFill/>
          </p:spPr>
          <p:txBody>
            <a:bodyPr wrap="square" rtlCol="0">
              <a:spAutoFit/>
            </a:bodyPr>
            <a:lstStyle/>
            <a:p>
              <a:pPr>
                <a:lnSpc>
                  <a:spcPts val="2220"/>
                </a:lnSpc>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La théorie de la dimension culturelle de Hofstede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4" name="Rectangle 58">
              <a:extLst>
                <a:ext uri="{FF2B5EF4-FFF2-40B4-BE49-F238E27FC236}">
                  <a16:creationId xmlns:a16="http://schemas.microsoft.com/office/drawing/2014/main" id="{1B40CE59-1106-64DD-FC59-A91DC52E3D4A}"/>
                </a:ext>
              </a:extLst>
            </p:cNvPr>
            <p:cNvSpPr/>
            <p:nvPr/>
          </p:nvSpPr>
          <p:spPr>
            <a:xfrm>
              <a:off x="11830134" y="5852724"/>
              <a:ext cx="2230098" cy="400110"/>
            </a:xfrm>
            <a:prstGeom prst="rect">
              <a:avLst/>
            </a:prstGeom>
          </p:spPr>
          <p:txBody>
            <a:bodyPr wrap="non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Meilleure pratique</a:t>
              </a:r>
            </a:p>
          </p:txBody>
        </p:sp>
        <p:pic>
          <p:nvPicPr>
            <p:cNvPr id="65"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114928" y="5815058"/>
              <a:ext cx="435185" cy="510356"/>
            </a:xfrm>
            <a:prstGeom prst="rect">
              <a:avLst/>
            </a:prstGeom>
          </p:spPr>
        </p:pic>
      </p:grpSp>
      <p:sp>
        <p:nvSpPr>
          <p:cNvPr id="8" name="CasellaDiTesto 7">
            <a:extLst>
              <a:ext uri="{FF2B5EF4-FFF2-40B4-BE49-F238E27FC236}">
                <a16:creationId xmlns:a16="http://schemas.microsoft.com/office/drawing/2014/main" id="{DE3AFCA5-CF04-4B09-97B3-F2E5AAA4CC3D}"/>
              </a:ext>
            </a:extLst>
          </p:cNvPr>
          <p:cNvSpPr txBox="1"/>
          <p:nvPr/>
        </p:nvSpPr>
        <p:spPr>
          <a:xfrm>
            <a:off x="609600" y="617339"/>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 résumé</a:t>
            </a:r>
            <a:endParaRPr lang="fr-FR" sz="5500" b="1" dirty="0">
              <a:solidFill>
                <a:srgbClr val="B05894"/>
              </a:solidFill>
            </a:endParaRPr>
          </a:p>
        </p:txBody>
      </p:sp>
    </p:spTree>
    <p:extLst>
      <p:ext uri="{BB962C8B-B14F-4D97-AF65-F5344CB8AC3E}">
        <p14:creationId xmlns:p14="http://schemas.microsoft.com/office/powerpoint/2010/main" val="353206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Merci!</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46389"/>
            <a:ext cx="16071232" cy="3323987"/>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Apprendre ce que signifient « Etude de marché » &amp; « Analyse de marché »</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Comprendre les différences entre l'étude de marché &amp; l'analyse de marché.</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Distinguer les différents types d'études de marché</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4973" y="461602"/>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Objectifs et but</a:t>
            </a:r>
            <a:r>
              <a:rPr lang="fr-FR"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4973" y="1866900"/>
            <a:ext cx="13599850" cy="646331"/>
          </a:xfrm>
          <a:prstGeom prst="rect">
            <a:avLst/>
          </a:prstGeom>
          <a:noFill/>
        </p:spPr>
        <p:txBody>
          <a:bodyPr wrap="square" rtlCol="0">
            <a:spAutoFit/>
          </a:bodyPr>
          <a:lstStyle/>
          <a:p>
            <a:pPr algn="just"/>
            <a:r>
              <a:rPr lang="fr-FR" sz="3600" dirty="0">
                <a:latin typeface="Microsoft Sans Serif" panose="020B0604020202020204" pitchFamily="34" charset="0"/>
                <a:ea typeface="Microsoft Sans Serif" panose="020B0604020202020204" pitchFamily="34" charset="0"/>
                <a:cs typeface="Microsoft Sans Serif" panose="020B0604020202020204" pitchFamily="34" charset="0"/>
              </a:rPr>
              <a:t>À la fin de ce module, vous serez en mesure de </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3446389"/>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490645"/>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5587775"/>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381000" y="1562100"/>
            <a:ext cx="16071232" cy="6863417"/>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UNITE 1: L'étude de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1.1: Définition de L'étude de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1.2: Les trois objectifs clés de l'étude de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1.3: Types d'études de marché</a:t>
            </a:r>
          </a:p>
          <a:p>
            <a:pPr algn="just"/>
            <a:endParaRPr lang="fr-FR" sz="1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UNITE 2: Analyse du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2.1: Définition de l'Analyse du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2.2: Différences entre l'Analyse du marché et l'étude de marché</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2.3: Typologies de l'Analyse du marché</a:t>
            </a:r>
            <a:endParaRPr lang="fr-FR" sz="1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fr-FR" sz="1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UNITE 3: Un cadre pour la recherche et l'analyse de marché</a:t>
            </a:r>
          </a:p>
          <a:p>
            <a:pPr algn="just"/>
            <a:r>
              <a:rPr lang="fr-FR"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Section 3.1</a:t>
            </a:r>
            <a:r>
              <a:rPr lang="fr-FR" sz="3500"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Les six dimensions de la Culture Nationale</a:t>
            </a:r>
          </a:p>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		Section 3.2: Une plongée en profondeur dans le modèle d'Hofstede</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fr-FR" sz="5500" b="1" dirty="0">
                <a:solidFill>
                  <a:srgbClr val="B05894"/>
                </a:solidFill>
              </a:rPr>
              <a:t>Index du contenu</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874826"/>
            <a:ext cx="13599850" cy="830997"/>
          </a:xfrm>
          <a:prstGeom prst="rect">
            <a:avLst/>
          </a:prstGeom>
          <a:noFill/>
        </p:spPr>
        <p:txBody>
          <a:bodyPr wrap="square" rtlCol="0">
            <a:spAutoFit/>
          </a:bodyPr>
          <a:lstStyle/>
          <a:p>
            <a:r>
              <a:rPr lang="fr-FR"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Unités et sections</a:t>
            </a:r>
            <a:r>
              <a:rPr lang="fr-FR" sz="4800" b="1" dirty="0">
                <a:solidFill>
                  <a:srgbClr val="E076D1"/>
                </a:solidFill>
              </a:rPr>
              <a:t> </a:t>
            </a: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1897497"/>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483696"/>
            <a:ext cx="435185" cy="510356"/>
          </a:xfrm>
          <a:prstGeom prst="rect">
            <a:avLst/>
          </a:prstGeom>
        </p:spPr>
      </p:pic>
      <p:pic>
        <p:nvPicPr>
          <p:cNvPr id="2" name="object 2">
            <a:extLst>
              <a:ext uri="{FF2B5EF4-FFF2-40B4-BE49-F238E27FC236}">
                <a16:creationId xmlns:a16="http://schemas.microsoft.com/office/drawing/2014/main" id="{D9AF89BB-0BCB-F1C2-BB69-89D216C56A09}"/>
              </a:ext>
            </a:extLst>
          </p:cNvPr>
          <p:cNvPicPr/>
          <p:nvPr/>
        </p:nvPicPr>
        <p:blipFill>
          <a:blip r:embed="rId2" cstate="print"/>
          <a:stretch>
            <a:fillRect/>
          </a:stretch>
        </p:blipFill>
        <p:spPr>
          <a:xfrm>
            <a:off x="618246" y="7092692"/>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785378"/>
          </a:xfrm>
          <a:prstGeom prst="rect">
            <a:avLst/>
          </a:prstGeom>
          <a:noFill/>
        </p:spPr>
        <p:txBody>
          <a:bodyPr wrap="square" rtlCol="0">
            <a:spAutoFit/>
          </a:bodyPr>
          <a:lstStyle/>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L'étude de marché est le processus qui consiste à déterminer si un nouveau bien ou service est commercialisable par le biais d'entretiens avec des clients potentiels. Les organisations ou les entreprises peuvent utiliser cette technique pour identifier leur marché cible, recueillir et enregistrer les commentaires, et prendre des décisions judicieuses.</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a:t>
            </a:r>
            <a:endParaRPr lang="fr-FR"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Définition de L'étude de marché</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pSp>
        <p:nvGrpSpPr>
          <p:cNvPr id="15" name="Gruppo 14"/>
          <p:cNvGrpSpPr/>
          <p:nvPr/>
        </p:nvGrpSpPr>
        <p:grpSpPr>
          <a:xfrm>
            <a:off x="990600" y="5143500"/>
            <a:ext cx="5078015" cy="3046809"/>
            <a:chOff x="2381" y="1041995"/>
            <a:chExt cx="5078015" cy="3046809"/>
          </a:xfrm>
        </p:grpSpPr>
        <p:sp>
          <p:nvSpPr>
            <p:cNvPr id="21" name="Rettangolo arrotondato 20"/>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2" name="CasellaDiTesto 21"/>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Comment?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L'étude de marché peut être réalisée en interne par les entreprises ou les organisations, ou être confiée à des sociétés ayant de l'expérience dans ce domaine </a:t>
              </a:r>
              <a:endParaRPr lang="fr-FR"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16" name="Gruppo 15"/>
          <p:cNvGrpSpPr/>
          <p:nvPr/>
        </p:nvGrpSpPr>
        <p:grpSpPr>
          <a:xfrm>
            <a:off x="7848600" y="5143499"/>
            <a:ext cx="5078015" cy="3046809"/>
            <a:chOff x="7111603" y="1041995"/>
            <a:chExt cx="5078015" cy="3046809"/>
          </a:xfrm>
        </p:grpSpPr>
        <p:sp>
          <p:nvSpPr>
            <p:cNvPr id="17" name="Rettangolo arrotondato 16"/>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0" name="CasellaDiTesto 19"/>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Pourquoi</a:t>
              </a:r>
              <a:r>
                <a:rPr lang="fr-FR"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L'objectif principal de l'étude de marché est de comprendre ou d'évaluer le marché pour un certain bien ou service et de prédire comment le marché cible y réagira.</a:t>
              </a:r>
              <a:endParaRPr lang="fr-FR"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pic>
        <p:nvPicPr>
          <p:cNvPr id="3" name="Picture 2">
            <a:extLst>
              <a:ext uri="{FF2B5EF4-FFF2-40B4-BE49-F238E27FC236}">
                <a16:creationId xmlns:a16="http://schemas.microsoft.com/office/drawing/2014/main" id="{C32A9641-CEED-7442-1E08-2CF83EE5F693}"/>
              </a:ext>
            </a:extLst>
          </p:cNvPr>
          <p:cNvPicPr>
            <a:picLocks noChangeAspect="1"/>
          </p:cNvPicPr>
          <p:nvPr/>
        </p:nvPicPr>
        <p:blipFill>
          <a:blip r:embed="rId2"/>
          <a:stretch>
            <a:fillRect/>
          </a:stretch>
        </p:blipFill>
        <p:spPr>
          <a:xfrm>
            <a:off x="13944600" y="6134100"/>
            <a:ext cx="4063420" cy="2386236"/>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Unité1: </a:t>
            </a:r>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 </a:t>
            </a:r>
            <a:endParaRPr lang="fr-FR"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743383761"/>
              </p:ext>
            </p:extLst>
          </p:nvPr>
        </p:nvGraphicFramePr>
        <p:xfrm>
          <a:off x="685800" y="2524905"/>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EC3EF828-05A7-4EA1-B831-601E64A12811}"/>
              </a:ext>
            </a:extLst>
          </p:cNvPr>
          <p:cNvSpPr txBox="1"/>
          <p:nvPr/>
        </p:nvSpPr>
        <p:spPr>
          <a:xfrm>
            <a:off x="497150" y="1104900"/>
            <a:ext cx="14514250" cy="1569660"/>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1.2</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latin typeface="Microsoft Sans Serif" panose="020B0604020202020204" pitchFamily="34" charset="0"/>
                <a:ea typeface="Microsoft Sans Serif" panose="020B0604020202020204" pitchFamily="34" charset="0"/>
                <a:cs typeface="Microsoft Sans Serif" panose="020B0604020202020204" pitchFamily="34" charset="0"/>
              </a:rPr>
              <a:t>Les trois objectifs clés de l'étude de marché</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3BCD864E-F4AB-4A3D-B8EC-5DFBDFCB81C7}"/>
              </a:ext>
            </a:extLst>
          </p:cNvPr>
          <p:cNvPicPr>
            <a:picLocks noChangeAspect="1"/>
          </p:cNvPicPr>
          <p:nvPr/>
        </p:nvPicPr>
        <p:blipFill>
          <a:blip r:embed="rId7"/>
          <a:stretch>
            <a:fillRect/>
          </a:stretch>
        </p:blipFill>
        <p:spPr>
          <a:xfrm>
            <a:off x="15621000" y="6053643"/>
            <a:ext cx="2535394" cy="2552700"/>
          </a:xfrm>
          <a:prstGeom prst="rect">
            <a:avLst/>
          </a:prstGeom>
        </p:spPr>
      </p:pic>
    </p:spTree>
    <p:extLst>
      <p:ext uri="{BB962C8B-B14F-4D97-AF65-F5344CB8AC3E}">
        <p14:creationId xmlns:p14="http://schemas.microsoft.com/office/powerpoint/2010/main" val="201286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1143000" y="231303"/>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1: L'étude de marché </a:t>
            </a:r>
            <a:endParaRPr lang="fr-FR" sz="5500" b="1" dirty="0">
              <a:solidFill>
                <a:srgbClr val="B05894"/>
              </a:solidFill>
            </a:endParaRPr>
          </a:p>
        </p:txBody>
      </p:sp>
      <p:graphicFrame>
        <p:nvGraphicFramePr>
          <p:cNvPr id="7"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3663190217"/>
              </p:ext>
            </p:extLst>
          </p:nvPr>
        </p:nvGraphicFramePr>
        <p:xfrm>
          <a:off x="2895600" y="2578100"/>
          <a:ext cx="12192000" cy="513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a:extLst>
              <a:ext uri="{FF2B5EF4-FFF2-40B4-BE49-F238E27FC236}">
                <a16:creationId xmlns:a16="http://schemas.microsoft.com/office/drawing/2014/main" id="{291AB2AF-01CF-4DFB-B86A-1F38A261FB56}"/>
              </a:ext>
            </a:extLst>
          </p:cNvPr>
          <p:cNvSpPr/>
          <p:nvPr/>
        </p:nvSpPr>
        <p:spPr>
          <a:xfrm>
            <a:off x="497150" y="1170022"/>
            <a:ext cx="15200050" cy="1569660"/>
          </a:xfrm>
          <a:prstGeom prst="rect">
            <a:avLst/>
          </a:prstGeom>
        </p:spPr>
        <p:txBody>
          <a:bodyPr wrap="square">
            <a:spAutoFit/>
          </a:bodyPr>
          <a:lstStyle/>
          <a:p>
            <a:pPr lvl="0"/>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1.3</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Typologies de l'étude de marché </a:t>
            </a:r>
          </a:p>
          <a:p>
            <a:pPr lvl="0"/>
            <a:endPar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4" name="Picture 3">
            <a:extLst>
              <a:ext uri="{FF2B5EF4-FFF2-40B4-BE49-F238E27FC236}">
                <a16:creationId xmlns:a16="http://schemas.microsoft.com/office/drawing/2014/main" id="{4F7C36B8-EB9E-76E2-5529-0AFCB5F417A6}"/>
              </a:ext>
            </a:extLst>
          </p:cNvPr>
          <p:cNvPicPr>
            <a:picLocks noChangeAspect="1"/>
          </p:cNvPicPr>
          <p:nvPr/>
        </p:nvPicPr>
        <p:blipFill>
          <a:blip r:embed="rId7"/>
          <a:stretch>
            <a:fillRect/>
          </a:stretch>
        </p:blipFill>
        <p:spPr>
          <a:xfrm>
            <a:off x="15392400" y="6134100"/>
            <a:ext cx="2880360" cy="2604326"/>
          </a:xfrm>
          <a:prstGeom prst="rect">
            <a:avLst/>
          </a:prstGeom>
        </p:spPr>
      </p:pic>
    </p:spTree>
    <p:extLst>
      <p:ext uri="{BB962C8B-B14F-4D97-AF65-F5344CB8AC3E}">
        <p14:creationId xmlns:p14="http://schemas.microsoft.com/office/powerpoint/2010/main" val="392700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609600" y="617339"/>
            <a:ext cx="822960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En résumé</a:t>
            </a:r>
            <a:endParaRPr lang="fr-FR" sz="5500" b="1" dirty="0">
              <a:solidFill>
                <a:srgbClr val="B05894"/>
              </a:solidFill>
            </a:endParaRPr>
          </a:p>
        </p:txBody>
      </p:sp>
      <p:grpSp>
        <p:nvGrpSpPr>
          <p:cNvPr id="2" name="Gruppo 1"/>
          <p:cNvGrpSpPr/>
          <p:nvPr/>
        </p:nvGrpSpPr>
        <p:grpSpPr>
          <a:xfrm>
            <a:off x="3048000" y="3467100"/>
            <a:ext cx="12521274" cy="2618399"/>
            <a:chOff x="1752600" y="2628900"/>
            <a:chExt cx="12521274" cy="2618399"/>
          </a:xfrm>
        </p:grpSpPr>
        <p:sp>
          <p:nvSpPr>
            <p:cNvPr id="42" name="Rectángulo 19">
              <a:extLst>
                <a:ext uri="{FF2B5EF4-FFF2-40B4-BE49-F238E27FC236}">
                  <a16:creationId xmlns:a16="http://schemas.microsoft.com/office/drawing/2014/main" id="{785C1DB3-25FB-3AD4-CCC1-4D6B982DAABA}"/>
                </a:ext>
              </a:extLst>
            </p:cNvPr>
            <p:cNvSpPr/>
            <p:nvPr/>
          </p:nvSpPr>
          <p:spPr>
            <a:xfrm>
              <a:off x="10921074" y="2643923"/>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18">
              <a:extLst>
                <a:ext uri="{FF2B5EF4-FFF2-40B4-BE49-F238E27FC236}">
                  <a16:creationId xmlns:a16="http://schemas.microsoft.com/office/drawing/2014/main" id="{FC7E83DD-3641-D2F1-E241-532A461817B2}"/>
                </a:ext>
              </a:extLst>
            </p:cNvPr>
            <p:cNvSpPr/>
            <p:nvPr/>
          </p:nvSpPr>
          <p:spPr>
            <a:xfrm>
              <a:off x="6336837"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TextBox 57">
              <a:extLst>
                <a:ext uri="{FF2B5EF4-FFF2-40B4-BE49-F238E27FC236}">
                  <a16:creationId xmlns:a16="http://schemas.microsoft.com/office/drawing/2014/main" id="{D4275EA0-5D83-57E3-4C70-3D5BE7896015}"/>
                </a:ext>
              </a:extLst>
            </p:cNvPr>
            <p:cNvSpPr txBox="1"/>
            <p:nvPr/>
          </p:nvSpPr>
          <p:spPr>
            <a:xfrm>
              <a:off x="2232546" y="3165043"/>
              <a:ext cx="2625666" cy="2067233"/>
            </a:xfrm>
            <a:prstGeom prst="rect">
              <a:avLst/>
            </a:prstGeom>
            <a:noFill/>
          </p:spPr>
          <p:txBody>
            <a:bodyPr wrap="square" rtlCol="0">
              <a:spAutoFit/>
            </a:bodyPr>
            <a:lstStyle/>
            <a:p>
              <a:pPr>
                <a:lnSpc>
                  <a:spcPts val="2220"/>
                </a:lnSpc>
              </a:pPr>
              <a:r>
                <a:rPr lang="fr-FR"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Déterminer si un nouveau bien ou service est commercialisable par le biais d'entretiens avec des clients potentiels.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6" name="Rectangle 58">
              <a:extLst>
                <a:ext uri="{FF2B5EF4-FFF2-40B4-BE49-F238E27FC236}">
                  <a16:creationId xmlns:a16="http://schemas.microsoft.com/office/drawing/2014/main" id="{C19CE81B-88B7-56D0-835C-580EF1D39AEA}"/>
                </a:ext>
              </a:extLst>
            </p:cNvPr>
            <p:cNvSpPr/>
            <p:nvPr/>
          </p:nvSpPr>
          <p:spPr>
            <a:xfrm>
              <a:off x="2368479" y="2810882"/>
              <a:ext cx="2297424" cy="400110"/>
            </a:xfrm>
            <a:prstGeom prst="rect">
              <a:avLst/>
            </a:prstGeom>
          </p:spPr>
          <p:txBody>
            <a:bodyPr wrap="non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a:t>
              </a:r>
            </a:p>
          </p:txBody>
        </p:sp>
        <p:pic>
          <p:nvPicPr>
            <p:cNvPr id="47"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26648" y="2726786"/>
              <a:ext cx="435185" cy="510356"/>
            </a:xfrm>
            <a:prstGeom prst="rect">
              <a:avLst/>
            </a:prstGeom>
          </p:spPr>
        </p:pic>
        <p:sp>
          <p:nvSpPr>
            <p:cNvPr id="48" name="TextBox 57">
              <a:extLst>
                <a:ext uri="{FF2B5EF4-FFF2-40B4-BE49-F238E27FC236}">
                  <a16:creationId xmlns:a16="http://schemas.microsoft.com/office/drawing/2014/main" id="{64E2E20B-DA1F-09F0-F092-713BEF926EBD}"/>
                </a:ext>
              </a:extLst>
            </p:cNvPr>
            <p:cNvSpPr txBox="1"/>
            <p:nvPr/>
          </p:nvSpPr>
          <p:spPr>
            <a:xfrm>
              <a:off x="7180235" y="3642287"/>
              <a:ext cx="2387288" cy="938719"/>
            </a:xfrm>
            <a:prstGeom prst="rect">
              <a:avLst/>
            </a:prstGeom>
            <a:noFill/>
          </p:spPr>
          <p:txBody>
            <a:bodyPr wrap="square" rtlCol="0">
              <a:spAutoFit/>
            </a:bodyPr>
            <a:lstStyle/>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Administratif</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Social</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Economique</a:t>
              </a:r>
            </a:p>
          </p:txBody>
        </p:sp>
        <p:sp>
          <p:nvSpPr>
            <p:cNvPr id="49" name="Rectangle 58">
              <a:extLst>
                <a:ext uri="{FF2B5EF4-FFF2-40B4-BE49-F238E27FC236}">
                  <a16:creationId xmlns:a16="http://schemas.microsoft.com/office/drawing/2014/main" id="{DC5D6AA9-5455-9552-81E8-CF2B76572622}"/>
                </a:ext>
              </a:extLst>
            </p:cNvPr>
            <p:cNvSpPr/>
            <p:nvPr/>
          </p:nvSpPr>
          <p:spPr>
            <a:xfrm>
              <a:off x="7197992" y="2749940"/>
              <a:ext cx="2297424" cy="707886"/>
            </a:xfrm>
            <a:prstGeom prst="rect">
              <a:avLst/>
            </a:prstGeom>
          </p:spPr>
          <p:txBody>
            <a:bodyPr wrap="non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Objectifs de</a:t>
              </a:r>
            </a:p>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L'étude de marché</a:t>
              </a:r>
            </a:p>
          </p:txBody>
        </p:sp>
        <p:pic>
          <p:nvPicPr>
            <p:cNvPr id="50"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549922" y="2832413"/>
              <a:ext cx="435185" cy="510356"/>
            </a:xfrm>
            <a:prstGeom prst="rect">
              <a:avLst/>
            </a:prstGeom>
          </p:spPr>
        </p:pic>
        <p:sp>
          <p:nvSpPr>
            <p:cNvPr id="51" name="TextBox 57">
              <a:extLst>
                <a:ext uri="{FF2B5EF4-FFF2-40B4-BE49-F238E27FC236}">
                  <a16:creationId xmlns:a16="http://schemas.microsoft.com/office/drawing/2014/main" id="{0526B356-5E70-9BBD-E39E-C59022D936D5}"/>
                </a:ext>
              </a:extLst>
            </p:cNvPr>
            <p:cNvSpPr txBox="1"/>
            <p:nvPr/>
          </p:nvSpPr>
          <p:spPr>
            <a:xfrm>
              <a:off x="11437202" y="3457826"/>
              <a:ext cx="2387082" cy="1785104"/>
            </a:xfrm>
            <a:prstGeom prst="rect">
              <a:avLst/>
            </a:prstGeom>
            <a:noFill/>
          </p:spPr>
          <p:txBody>
            <a:bodyPr wrap="square" rtlCol="0">
              <a:spAutoFit/>
            </a:bodyPr>
            <a:lstStyle/>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L'étude de marché primaire</a:t>
              </a:r>
            </a:p>
            <a:p>
              <a:pPr marL="457200" indent="-457200">
                <a:lnSpc>
                  <a:spcPts val="2220"/>
                </a:lnSpc>
                <a:buAutoNum type="arabicPeriod"/>
              </a:pPr>
              <a:r>
                <a:rPr lang="fr-FR" sz="2000" dirty="0">
                  <a:latin typeface="Microsoft Sans Serif" panose="020B0604020202020204" pitchFamily="34" charset="0"/>
                  <a:ea typeface="Microsoft Sans Serif" panose="020B0604020202020204" pitchFamily="34" charset="0"/>
                  <a:cs typeface="Microsoft Sans Serif" panose="020B0604020202020204" pitchFamily="34" charset="0"/>
                </a:rPr>
                <a:t>L'étude de marché secondaire</a:t>
              </a:r>
            </a:p>
          </p:txBody>
        </p:sp>
        <p:sp>
          <p:nvSpPr>
            <p:cNvPr id="52" name="Rectangle 58">
              <a:extLst>
                <a:ext uri="{FF2B5EF4-FFF2-40B4-BE49-F238E27FC236}">
                  <a16:creationId xmlns:a16="http://schemas.microsoft.com/office/drawing/2014/main" id="{57A4DE11-6DBD-D00A-3E1D-605EE186F6F6}"/>
                </a:ext>
              </a:extLst>
            </p:cNvPr>
            <p:cNvSpPr/>
            <p:nvPr/>
          </p:nvSpPr>
          <p:spPr>
            <a:xfrm>
              <a:off x="11782843" y="2780018"/>
              <a:ext cx="2491031" cy="707886"/>
            </a:xfrm>
            <a:prstGeom prst="rect">
              <a:avLst/>
            </a:prstGeom>
          </p:spPr>
          <p:txBody>
            <a:bodyPr wrap="square">
              <a:spAutoFit/>
            </a:bodyPr>
            <a:lstStyle/>
            <a:p>
              <a:r>
                <a:rPr lang="fr-FR"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Types d'étude de marché</a:t>
              </a:r>
            </a:p>
          </p:txBody>
        </p:sp>
        <p:pic>
          <p:nvPicPr>
            <p:cNvPr id="53" name="object 2">
              <a:extLst>
                <a:ext uri="{FF2B5EF4-FFF2-40B4-BE49-F238E27FC236}">
                  <a16:creationId xmlns:a16="http://schemas.microsoft.com/office/drawing/2014/main" id="{AD4F969A-85AE-A98D-87DE-D66181C2F1E0}"/>
                </a:ext>
              </a:extLst>
            </p:cNvPr>
            <p:cNvPicPr/>
            <p:nvPr/>
          </p:nvPicPr>
          <p:blipFill>
            <a:blip r:embed="rId2" cstate="print"/>
            <a:stretch>
              <a:fillRect/>
            </a:stretch>
          </p:blipFill>
          <p:spPr>
            <a:xfrm>
              <a:off x="11134366" y="2832413"/>
              <a:ext cx="435185" cy="510356"/>
            </a:xfrm>
            <a:prstGeom prst="rect">
              <a:avLst/>
            </a:prstGeom>
          </p:spPr>
        </p:pic>
      </p:grpSp>
    </p:spTree>
    <p:extLst>
      <p:ext uri="{BB962C8B-B14F-4D97-AF65-F5344CB8AC3E}">
        <p14:creationId xmlns:p14="http://schemas.microsoft.com/office/powerpoint/2010/main" val="2935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fr-FR" sz="3500" dirty="0">
                <a:latin typeface="Microsoft Sans Serif" panose="020B0604020202020204" pitchFamily="34" charset="0"/>
                <a:ea typeface="Microsoft Sans Serif" panose="020B0604020202020204" pitchFamily="34" charset="0"/>
                <a:cs typeface="Microsoft Sans Serif" panose="020B0604020202020204" pitchFamily="34" charset="0"/>
              </a:rPr>
              <a:t>L'analyse du marché est la majeure partie de L'étude de marché et une composante importante d'un plan d'affaires. Elle fournit des informations sur les marchés, les consommateurs, les rivaux et d'autres facteurs du marché.</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 2: </a:t>
            </a:r>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Analyse du marché</a:t>
            </a:r>
            <a:endParaRPr lang="fr-FR"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Section 2.1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fr-FR"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Définition de l'Analyse du marché</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pSp>
        <p:nvGrpSpPr>
          <p:cNvPr id="23" name="Gruppo 22"/>
          <p:cNvGrpSpPr/>
          <p:nvPr/>
        </p:nvGrpSpPr>
        <p:grpSpPr>
          <a:xfrm>
            <a:off x="3061038" y="4138999"/>
            <a:ext cx="5078015" cy="3064856"/>
            <a:chOff x="91619" y="1041995"/>
            <a:chExt cx="5078015" cy="3064856"/>
          </a:xfrm>
        </p:grpSpPr>
        <p:sp>
          <p:nvSpPr>
            <p:cNvPr id="27" name="Rettangolo arrotondato 26"/>
            <p:cNvSpPr/>
            <p:nvPr/>
          </p:nvSpPr>
          <p:spPr>
            <a:xfrm>
              <a:off x="91619" y="1060042"/>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107948" y="1041995"/>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Comment</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Les informations sont collectées et évaluées auprès des fournisseurs et des acheteurs afin de prendre des décisions d'achat ou de vente.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081022" y="4157046"/>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Pourquoi</a:t>
              </a:r>
              <a:r>
                <a:rPr lang="fr-FR"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fr-FR" sz="2400" kern="1200" dirty="0">
                  <a:latin typeface="Microsoft Sans Serif" panose="020B0604020202020204" pitchFamily="34" charset="0"/>
                  <a:cs typeface="Microsoft Sans Serif" panose="020B0604020202020204" pitchFamily="34" charset="0"/>
                </a:rPr>
                <a:t>Une Analyse du marché complète constitue la base du développement d'une stratégie marketing et de mesures marketing concrètes.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329060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4132920508"/>
              </p:ext>
            </p:extLst>
          </p:nvPr>
        </p:nvGraphicFramePr>
        <p:xfrm>
          <a:off x="748992" y="2324100"/>
          <a:ext cx="15938808" cy="62788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Analyse du marché </a:t>
                      </a:r>
                      <a:endParaRPr lang="en-GB" sz="3500" dirty="0"/>
                    </a:p>
                  </a:txBody>
                  <a:tcPr>
                    <a:solidFill>
                      <a:srgbClr val="B05894"/>
                    </a:solidFill>
                  </a:tcPr>
                </a:tc>
                <a:tc>
                  <a:txBody>
                    <a:bodyPr/>
                    <a:lstStyle/>
                    <a:p>
                      <a:pPr algn="ctr"/>
                      <a:r>
                        <a:rPr lang="it-IT" sz="3500" dirty="0"/>
                        <a:t>L'étude de marché </a:t>
                      </a:r>
                      <a:endParaRPr lang="en-GB" sz="3500" dirty="0"/>
                    </a:p>
                  </a:txBody>
                  <a:tcPr>
                    <a:solidFill>
                      <a:srgbClr val="B05894"/>
                    </a:solidFill>
                  </a:tcPr>
                </a:tc>
                <a:extLst>
                  <a:ext uri="{0D108BD9-81ED-4DB2-BD59-A6C34878D82A}">
                    <a16:rowId xmlns:a16="http://schemas.microsoft.com/office/drawing/2014/main" val="2718442057"/>
                  </a:ext>
                </a:extLst>
              </a:tr>
              <a:tr h="165053">
                <a:tc>
                  <a:txBody>
                    <a:bodyPr/>
                    <a:lstStyle/>
                    <a:p>
                      <a:pPr marL="342900" indent="-342900" algn="just">
                        <a:buFont typeface="Arial" panose="020B0604020202020204" pitchFamily="34" charset="0"/>
                        <a:buChar char="•"/>
                      </a:pPr>
                      <a:r>
                        <a:rPr lang="fr-FR" sz="2500" dirty="0"/>
                        <a:t>L'analyse du marché est un exercice beaucoup plus vaste qui peut englober votre propre entreprise, vos concurrents, le contexte commercial et les clients.</a:t>
                      </a:r>
                      <a:endParaRPr lang="en-GB" sz="25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dirty="0"/>
                        <a:t>L'analyse du marché est un exercice de grande envergure, qui accumule de vastes volumes de données et de chiffres bruts.</a:t>
                      </a:r>
                      <a:endParaRPr lang="en-GB" sz="2500" dirty="0"/>
                    </a:p>
                    <a:p>
                      <a:pPr marL="0" indent="0" algn="just">
                        <a:buFont typeface="Arial" panose="020B0604020202020204" pitchFamily="34" charset="0"/>
                        <a:buNone/>
                      </a:pPr>
                      <a:endParaRPr lang="it-IT" sz="1000" dirty="0"/>
                    </a:p>
                    <a:p>
                      <a:pPr marL="342900" indent="-342900" algn="just">
                        <a:buFont typeface="Arial" panose="020B0604020202020204" pitchFamily="34" charset="0"/>
                        <a:buChar char="•"/>
                      </a:pPr>
                      <a:r>
                        <a:rPr lang="fr-FR" sz="2500" baseline="0" dirty="0"/>
                        <a:t>L'analyse du marché rassemble des agrégats de données importants et très complexes.</a:t>
                      </a:r>
                      <a:endParaRPr lang="en-GB" sz="2500" baseline="0" dirty="0"/>
                    </a:p>
                    <a:p>
                      <a:pPr marL="342900" indent="-342900" algn="just">
                        <a:buFont typeface="Arial" panose="020B0604020202020204" pitchFamily="34" charset="0"/>
                        <a:buChar char="•"/>
                      </a:pPr>
                      <a:endParaRPr lang="it-IT" sz="1000" baseline="0" dirty="0"/>
                    </a:p>
                    <a:p>
                      <a:pPr marL="342900" indent="-342900" algn="just">
                        <a:buFont typeface="Arial" panose="020B0604020202020204" pitchFamily="34" charset="0"/>
                        <a:buChar char="•"/>
                      </a:pPr>
                      <a:r>
                        <a:rPr lang="fr-FR" sz="2500" dirty="0"/>
                        <a:t>L'analyse du marché fournit des informations à plus long </a:t>
                      </a:r>
                      <a:r>
                        <a:rPr lang="fr-FR" sz="1000" dirty="0"/>
                        <a:t>terme</a:t>
                      </a:r>
                      <a:endParaRPr lang="en-GB" sz="10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dirty="0"/>
                        <a:t>L'analyse du marché ne fournit que des données quantitatives</a:t>
                      </a:r>
                      <a:endParaRPr lang="en-GB" sz="2500" dirty="0"/>
                    </a:p>
                  </a:txBody>
                  <a:tcPr>
                    <a:solidFill>
                      <a:srgbClr val="FFECFC"/>
                    </a:solidFill>
                  </a:tcPr>
                </a:tc>
                <a:tc>
                  <a:txBody>
                    <a:bodyPr/>
                    <a:lstStyle/>
                    <a:p>
                      <a:pPr marL="342900" indent="-342900" algn="just">
                        <a:buFont typeface="Arial" panose="020B0604020202020204" pitchFamily="34" charset="0"/>
                        <a:buChar char="•"/>
                      </a:pPr>
                      <a:r>
                        <a:rPr lang="fr-FR" sz="2500" dirty="0"/>
                        <a:t>L'étude de marché, en revanche, est généralement de nature très ciblée, dans le but de tester une hypothèse ou d'apprendre à connaître les clients (identifiés).</a:t>
                      </a:r>
                      <a:endParaRPr lang="en-GB" sz="25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dirty="0"/>
                        <a:t>L'étude de marché est limitée dans le temps, en termes de public, les émotions et les vues, et dépend de l'interprétation humaine.</a:t>
                      </a:r>
                      <a:endParaRPr lang="en-GB" sz="25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dirty="0"/>
                        <a:t>L'étude de marché ne recueille que les éléments d'information nécessaires pour répondre à certaines </a:t>
                      </a:r>
                      <a:r>
                        <a:rPr lang="fr-FR" sz="1000" dirty="0"/>
                        <a:t>questions</a:t>
                      </a:r>
                      <a:r>
                        <a:rPr lang="fr-FR" sz="2500" dirty="0"/>
                        <a:t> relatives à la recherche.</a:t>
                      </a:r>
                      <a:endParaRPr lang="en-GB" sz="25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dirty="0"/>
                        <a:t>Les résultats de l'étude de marché ne sont utiles que pendant quelques années.</a:t>
                      </a:r>
                      <a:endParaRPr lang="en-GB" sz="2500" dirty="0"/>
                    </a:p>
                    <a:p>
                      <a:pPr marL="342900" indent="-342900" algn="just">
                        <a:buFont typeface="Arial" panose="020B0604020202020204" pitchFamily="34" charset="0"/>
                        <a:buChar char="•"/>
                      </a:pPr>
                      <a:endParaRPr lang="it-IT" sz="1000" dirty="0"/>
                    </a:p>
                    <a:p>
                      <a:pPr marL="342900" indent="-342900" algn="just">
                        <a:buFont typeface="Arial" panose="020B0604020202020204" pitchFamily="34" charset="0"/>
                        <a:buChar char="•"/>
                      </a:pPr>
                      <a:r>
                        <a:rPr lang="fr-FR" sz="2500" baseline="0" dirty="0"/>
                        <a:t>L'étude de marché peut fournir des données qualitatives et quantitatives.</a:t>
                      </a:r>
                      <a:endParaRPr lang="en-GB" sz="2500" dirty="0"/>
                    </a:p>
                  </a:txBody>
                  <a:tcPr>
                    <a:solidFill>
                      <a:srgbClr val="FFECFC"/>
                    </a:solidFill>
                  </a:tcPr>
                </a:tc>
                <a:extLst>
                  <a:ext uri="{0D108BD9-81ED-4DB2-BD59-A6C34878D82A}">
                    <a16:rowId xmlns:a16="http://schemas.microsoft.com/office/drawing/2014/main" val="1827236046"/>
                  </a:ext>
                </a:extLst>
              </a:tr>
            </a:tbl>
          </a:graphicData>
        </a:graphic>
      </p:graphicFrame>
      <p:sp>
        <p:nvSpPr>
          <p:cNvPr id="4" name="CasellaDiTesto 3">
            <a:extLst>
              <a:ext uri="{FF2B5EF4-FFF2-40B4-BE49-F238E27FC236}">
                <a16:creationId xmlns:a16="http://schemas.microsoft.com/office/drawing/2014/main" id="{65215A94-DB06-471C-9B26-F80FA3376459}"/>
              </a:ext>
            </a:extLst>
          </p:cNvPr>
          <p:cNvSpPr txBox="1"/>
          <p:nvPr/>
        </p:nvSpPr>
        <p:spPr>
          <a:xfrm>
            <a:off x="497150" y="197001"/>
            <a:ext cx="9561250" cy="938719"/>
          </a:xfrm>
          <a:prstGeom prst="rect">
            <a:avLst/>
          </a:prstGeom>
          <a:noFill/>
        </p:spPr>
        <p:txBody>
          <a:bodyPr wrap="square" rtlCol="0">
            <a:spAutoFit/>
          </a:bodyPr>
          <a:lstStyle/>
          <a:p>
            <a:r>
              <a:rPr lang="fr-FR"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Unité 2: Analyse du marché</a:t>
            </a:r>
            <a:endParaRPr lang="fr-FR" sz="5500" b="1" dirty="0">
              <a:solidFill>
                <a:srgbClr val="B05894"/>
              </a:solidFill>
            </a:endParaRPr>
          </a:p>
        </p:txBody>
      </p:sp>
      <p:sp>
        <p:nvSpPr>
          <p:cNvPr id="2" name="CasellaDiTesto 18">
            <a:extLst>
              <a:ext uri="{FF2B5EF4-FFF2-40B4-BE49-F238E27FC236}">
                <a16:creationId xmlns:a16="http://schemas.microsoft.com/office/drawing/2014/main" id="{1B076C3F-97EB-9B40-3057-21740DBE9D9A}"/>
              </a:ext>
            </a:extLst>
          </p:cNvPr>
          <p:cNvSpPr txBox="1"/>
          <p:nvPr/>
        </p:nvSpPr>
        <p:spPr>
          <a:xfrm>
            <a:off x="304800" y="1075024"/>
            <a:ext cx="15392400" cy="1323439"/>
          </a:xfrm>
          <a:prstGeom prst="rect">
            <a:avLst/>
          </a:prstGeom>
          <a:noFill/>
        </p:spPr>
        <p:txBody>
          <a:bodyPr wrap="square" rtlCol="0">
            <a:spAutoFit/>
          </a:bodyPr>
          <a:lstStyle/>
          <a:p>
            <a:r>
              <a:rPr lang="en-US" sz="40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2.2 Section: </a:t>
            </a:r>
            <a:r>
              <a:rPr lang="fr-FR" sz="4000" b="1" dirty="0">
                <a:latin typeface="Microsoft Sans Serif" panose="020B0604020202020204" pitchFamily="34" charset="0"/>
                <a:ea typeface="Microsoft Sans Serif" panose="020B0604020202020204" pitchFamily="34" charset="0"/>
                <a:cs typeface="Microsoft Sans Serif" panose="020B0604020202020204" pitchFamily="34" charset="0"/>
              </a:rPr>
              <a:t>Différences entre l'Analyse du marché et l'étude de marché</a:t>
            </a:r>
            <a:endParaRPr lang="en-US" sz="4000" b="1" dirty="0"/>
          </a:p>
        </p:txBody>
      </p:sp>
    </p:spTree>
    <p:extLst>
      <p:ext uri="{BB962C8B-B14F-4D97-AF65-F5344CB8AC3E}">
        <p14:creationId xmlns:p14="http://schemas.microsoft.com/office/powerpoint/2010/main" val="269625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1024</TotalTime>
  <Words>1725</Words>
  <Application>Microsoft Office PowerPoint</Application>
  <PresentationFormat>Personnalisé</PresentationFormat>
  <Paragraphs>152</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15</vt:i4>
      </vt:variant>
    </vt:vector>
  </HeadingPairs>
  <TitlesOfParts>
    <vt:vector size="20" baseType="lpstr">
      <vt:lpstr>Arial</vt:lpstr>
      <vt:lpstr>Calibri</vt:lpstr>
      <vt:lpstr>Microsoft Sans Serif</vt:lpstr>
      <vt:lpstr>Office Theme</vt:lpstr>
      <vt:lpstr>Diseño personalizado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denis-antoine Herault</cp:lastModifiedBy>
  <cp:revision>72</cp:revision>
  <dcterms:created xsi:type="dcterms:W3CDTF">2022-02-25T10:54:18Z</dcterms:created>
  <dcterms:modified xsi:type="dcterms:W3CDTF">2023-01-10T23:48:24Z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