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77" r:id="rId4"/>
    <p:sldId id="257" r:id="rId5"/>
    <p:sldId id="258" r:id="rId6"/>
    <p:sldId id="260" r:id="rId7"/>
    <p:sldId id="261" r:id="rId8"/>
    <p:sldId id="281" r:id="rId9"/>
    <p:sldId id="262" r:id="rId10"/>
    <p:sldId id="263" r:id="rId11"/>
    <p:sldId id="264" r:id="rId12"/>
    <p:sldId id="265" r:id="rId13"/>
    <p:sldId id="266" r:id="rId14"/>
    <p:sldId id="282" r:id="rId15"/>
    <p:sldId id="267" r:id="rId16"/>
    <p:sldId id="269" r:id="rId17"/>
    <p:sldId id="270" r:id="rId18"/>
    <p:sldId id="271" r:id="rId19"/>
    <p:sldId id="283" r:id="rId20"/>
    <p:sldId id="275" r:id="rId21"/>
    <p:sldId id="276" r:id="rId22"/>
    <p:sldId id="273" r:id="rId23"/>
    <p:sldId id="284" r:id="rId24"/>
    <p:sldId id="259" r:id="rId25"/>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FEB1A6"/>
    <a:srgbClr val="C6EEA9"/>
    <a:srgbClr val="FE270F"/>
    <a:srgbClr val="FF270E"/>
    <a:srgbClr val="5CC90B"/>
    <a:srgbClr val="645F63"/>
    <a:srgbClr val="582A4A"/>
    <a:srgbClr val="994980"/>
    <a:srgbClr val="C88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94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antoine Herault" userId="3e015e90d0d88aff" providerId="LiveId" clId="{212CA142-BC96-4691-A137-DD8124A09CBC}"/>
    <pc:docChg chg="modSld">
      <pc:chgData name="denis-antoine Herault" userId="3e015e90d0d88aff" providerId="LiveId" clId="{212CA142-BC96-4691-A137-DD8124A09CBC}" dt="2023-01-12T16:47:59.726" v="32" actId="20577"/>
      <pc:docMkLst>
        <pc:docMk/>
      </pc:docMkLst>
      <pc:sldChg chg="modSp mod">
        <pc:chgData name="denis-antoine Herault" userId="3e015e90d0d88aff" providerId="LiveId" clId="{212CA142-BC96-4691-A137-DD8124A09CBC}" dt="2023-01-12T16:44:00.298" v="2" actId="790"/>
        <pc:sldMkLst>
          <pc:docMk/>
          <pc:sldMk cId="2996802442" sldId="261"/>
        </pc:sldMkLst>
        <pc:spChg chg="mod">
          <ac:chgData name="denis-antoine Herault" userId="3e015e90d0d88aff" providerId="LiveId" clId="{212CA142-BC96-4691-A137-DD8124A09CBC}" dt="2023-01-12T16:44:00.298" v="2" actId="790"/>
          <ac:spMkLst>
            <pc:docMk/>
            <pc:sldMk cId="2996802442" sldId="261"/>
            <ac:spMk id="8" creationId="{9F83C863-EA8B-4C7B-9E54-6853279B3D0A}"/>
          </ac:spMkLst>
        </pc:spChg>
      </pc:sldChg>
      <pc:sldChg chg="modSp mod">
        <pc:chgData name="denis-antoine Herault" userId="3e015e90d0d88aff" providerId="LiveId" clId="{212CA142-BC96-4691-A137-DD8124A09CBC}" dt="2023-01-12T16:47:59.726" v="32" actId="20577"/>
        <pc:sldMkLst>
          <pc:docMk/>
          <pc:sldMk cId="839497235" sldId="264"/>
        </pc:sldMkLst>
        <pc:spChg chg="mod">
          <ac:chgData name="denis-antoine Herault" userId="3e015e90d0d88aff" providerId="LiveId" clId="{212CA142-BC96-4691-A137-DD8124A09CBC}" dt="2023-01-12T16:47:59.726" v="32" actId="20577"/>
          <ac:spMkLst>
            <pc:docMk/>
            <pc:sldMk cId="839497235" sldId="264"/>
            <ac:spMk id="4" creationId="{899353FE-8C02-491A-97E3-0F609EE7C293}"/>
          </ac:spMkLst>
        </pc:spChg>
      </pc:sldChg>
      <pc:sldChg chg="modSp mod">
        <pc:chgData name="denis-antoine Herault" userId="3e015e90d0d88aff" providerId="LiveId" clId="{212CA142-BC96-4691-A137-DD8124A09CBC}" dt="2023-01-12T16:47:04.654" v="28" actId="20577"/>
        <pc:sldMkLst>
          <pc:docMk/>
          <pc:sldMk cId="1066059598" sldId="266"/>
        </pc:sldMkLst>
        <pc:spChg chg="mod">
          <ac:chgData name="denis-antoine Herault" userId="3e015e90d0d88aff" providerId="LiveId" clId="{212CA142-BC96-4691-A137-DD8124A09CBC}" dt="2023-01-12T16:46:28.625" v="26" actId="20577"/>
          <ac:spMkLst>
            <pc:docMk/>
            <pc:sldMk cId="1066059598" sldId="266"/>
            <ac:spMk id="4" creationId="{899353FE-8C02-491A-97E3-0F609EE7C293}"/>
          </ac:spMkLst>
        </pc:spChg>
        <pc:spChg chg="mod">
          <ac:chgData name="denis-antoine Herault" userId="3e015e90d0d88aff" providerId="LiveId" clId="{212CA142-BC96-4691-A137-DD8124A09CBC}" dt="2023-01-12T16:47:04.654" v="28" actId="20577"/>
          <ac:spMkLst>
            <pc:docMk/>
            <pc:sldMk cId="1066059598" sldId="266"/>
            <ac:spMk id="5" creationId="{00000000-0000-0000-0000-000000000000}"/>
          </ac:spMkLst>
        </pc:spChg>
      </pc:sldChg>
      <pc:sldChg chg="modSp mod">
        <pc:chgData name="denis-antoine Herault" userId="3e015e90d0d88aff" providerId="LiveId" clId="{212CA142-BC96-4691-A137-DD8124A09CBC}" dt="2023-01-12T15:14:08.331" v="1" actId="1076"/>
        <pc:sldMkLst>
          <pc:docMk/>
          <pc:sldMk cId="1776771945" sldId="283"/>
        </pc:sldMkLst>
        <pc:spChg chg="mod">
          <ac:chgData name="denis-antoine Herault" userId="3e015e90d0d88aff" providerId="LiveId" clId="{212CA142-BC96-4691-A137-DD8124A09CBC}" dt="2023-01-12T15:14:08.331" v="1" actId="1076"/>
          <ac:spMkLst>
            <pc:docMk/>
            <pc:sldMk cId="1776771945" sldId="283"/>
            <ac:spMk id="4" creationId="{C19CE81B-88B7-56D0-835C-580EF1D39AE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C64A4-E48F-4639-B0BF-AA76E9B8527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7B80BBCE-6DEA-44B3-9CCD-83CE96B7DCCA}">
      <dgm:prSet phldrT="[Texto]" custT="1"/>
      <dgm:spPr>
        <a:solidFill>
          <a:srgbClr val="994980"/>
        </a:solidFill>
      </dgm:spPr>
      <dgm:t>
        <a:bodyPr/>
        <a:lstStyle/>
        <a:p>
          <a:r>
            <a:rPr lang="en-US" sz="2000" noProof="0" dirty="0">
              <a:latin typeface="Microsoft Sans Serif" panose="020B0604020202020204" pitchFamily="34" charset="0"/>
              <a:ea typeface="Microsoft Sans Serif" panose="020B0604020202020204" pitchFamily="34" charset="0"/>
              <a:cs typeface="Microsoft Sans Serif" panose="020B0604020202020204" pitchFamily="34" charset="0"/>
            </a:rPr>
            <a:t>Physical</a:t>
          </a: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Store</a:t>
          </a:r>
        </a:p>
      </dgm:t>
    </dgm:pt>
    <dgm:pt modelId="{95C4D7AA-CA34-423C-B57F-42990DE79D76}">
      <dgm:prSet phldrT="[Texto]" custT="1"/>
      <dgm:spPr>
        <a:solidFill>
          <a:srgbClr val="DFBBD4"/>
        </a:solidFill>
      </dgm:spPr>
      <dgm:t>
        <a:bodyPr/>
        <a:lstStyle/>
        <a:p>
          <a:r>
            <a:rPr lang="es-ES" sz="2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a:t>
          </a:r>
          <a:endParaRPr lang="es-ES" sz="1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2B7F45B2-A026-4A36-8E12-14414415C640}">
      <dgm:prSet phldrT="[Texto]" custT="1"/>
      <dgm:spPr>
        <a:solidFill>
          <a:srgbClr val="C88AB5"/>
        </a:solidFill>
      </dgm:spPr>
      <dgm:t>
        <a:bodyPr/>
        <a:lstStyle/>
        <a:p>
          <a:r>
            <a:rPr lang="es-ES" sz="1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Marketplace</a:t>
          </a:r>
        </a:p>
      </dgm:t>
    </dgm:pt>
    <dgm:pt modelId="{B8117EF5-FBA7-4865-A4C1-1C2F94FFE42F}">
      <dgm:prSet phldrT="[Texto]" custT="1"/>
      <dgm:spPr>
        <a:solidFill>
          <a:srgbClr val="582A4A"/>
        </a:solidFill>
      </dgm:spPr>
      <dgm:t>
        <a:bodyPr/>
        <a:lstStyle/>
        <a:p>
          <a:r>
            <a:rPr lang="en-US" sz="2000" noProof="0" dirty="0">
              <a:latin typeface="Microsoft Sans Serif" panose="020B0604020202020204" pitchFamily="34" charset="0"/>
              <a:ea typeface="Microsoft Sans Serif" panose="020B0604020202020204" pitchFamily="34" charset="0"/>
              <a:cs typeface="Microsoft Sans Serif" panose="020B0604020202020204" pitchFamily="34" charset="0"/>
            </a:rPr>
            <a:t>eCommerce</a:t>
          </a:r>
          <a:endParaRPr lang="en-US" sz="17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34DC2FE7-9CCB-4EB5-AC5F-1979471D0EA4}">
      <dgm:prSet phldrT="[Texto]" custT="1"/>
      <dgm:spPr>
        <a:solidFill>
          <a:srgbClr val="645F63"/>
        </a:solidFill>
      </dgm:spPr>
      <dgm:t>
        <a:bodyPr/>
        <a:lstStyle/>
        <a:p>
          <a:r>
            <a:rPr lang="en-US" sz="2400" noProof="0" dirty="0">
              <a:latin typeface="Microsoft Sans Serif" panose="020B0604020202020204" pitchFamily="34" charset="0"/>
              <a:ea typeface="Microsoft Sans Serif" panose="020B0604020202020204" pitchFamily="34" charset="0"/>
              <a:cs typeface="Microsoft Sans Serif" panose="020B0604020202020204" pitchFamily="34" charset="0"/>
            </a:rPr>
            <a:t>User</a:t>
          </a:r>
          <a:endParaRPr lang="en-US" sz="20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9EEB4FAE-F94A-4B0E-B3F3-179C81764013}" type="sibTrans" cxnId="{95AE142A-F22B-4669-8AF3-6D7EE416AC57}">
      <dgm:prSet/>
      <dgm:spPr/>
      <dgm:t>
        <a:bodyPr/>
        <a:lstStyle/>
        <a:p>
          <a:endParaRPr lang="es-ES" sz="1800"/>
        </a:p>
      </dgm:t>
    </dgm:pt>
    <dgm:pt modelId="{61BE50FD-350B-458B-82E8-E40E6D9270A6}" type="parTrans" cxnId="{95AE142A-F22B-4669-8AF3-6D7EE416AC57}">
      <dgm:prSet/>
      <dgm:spPr/>
      <dgm:t>
        <a:bodyPr/>
        <a:lstStyle/>
        <a:p>
          <a:endParaRPr lang="es-ES" sz="1800"/>
        </a:p>
      </dgm:t>
    </dgm:pt>
    <dgm:pt modelId="{C6BE92C5-1085-4649-B62C-5786BBDE0B11}" type="sibTrans" cxnId="{9B9BD6D2-0CD1-4623-9433-8080039F6231}">
      <dgm:prSet/>
      <dgm:spPr/>
      <dgm:t>
        <a:bodyPr/>
        <a:lstStyle/>
        <a:p>
          <a:endParaRPr lang="es-ES" sz="1800"/>
        </a:p>
      </dgm:t>
    </dgm:pt>
    <dgm:pt modelId="{11FBC355-6E6C-45B1-A946-5D49C6C3E629}" type="parTrans" cxnId="{9B9BD6D2-0CD1-4623-9433-8080039F6231}">
      <dgm:prSet custT="1"/>
      <dgm:spPr>
        <a:ln>
          <a:solidFill>
            <a:srgbClr val="645F63"/>
          </a:solidFill>
        </a:ln>
      </dgm:spPr>
      <dgm:t>
        <a:bodyPr/>
        <a:lstStyle/>
        <a:p>
          <a:endParaRPr lang="es-ES" sz="500"/>
        </a:p>
      </dgm:t>
    </dgm:pt>
    <dgm:pt modelId="{125DFCE4-CBCC-4B66-B887-5432D80AAB28}" type="sibTrans" cxnId="{F0FE22CE-5E58-4A7C-BD05-3E96B0CEA18E}">
      <dgm:prSet/>
      <dgm:spPr/>
      <dgm:t>
        <a:bodyPr/>
        <a:lstStyle/>
        <a:p>
          <a:endParaRPr lang="es-ES" sz="1800"/>
        </a:p>
      </dgm:t>
    </dgm:pt>
    <dgm:pt modelId="{41FCFBD6-55B9-48E2-992F-1EF238B3211D}" type="parTrans" cxnId="{F0FE22CE-5E58-4A7C-BD05-3E96B0CEA18E}">
      <dgm:prSet custT="1"/>
      <dgm:spPr>
        <a:ln>
          <a:solidFill>
            <a:srgbClr val="645F63"/>
          </a:solidFill>
        </a:ln>
      </dgm:spPr>
      <dgm:t>
        <a:bodyPr/>
        <a:lstStyle/>
        <a:p>
          <a:endParaRPr lang="es-ES" sz="500"/>
        </a:p>
      </dgm:t>
    </dgm:pt>
    <dgm:pt modelId="{7EF1E8BB-D5CD-4745-AF56-C33E4D61A0AC}" type="sibTrans" cxnId="{D423C707-9F12-46F9-A6C1-CA2443FB3C58}">
      <dgm:prSet/>
      <dgm:spPr/>
      <dgm:t>
        <a:bodyPr/>
        <a:lstStyle/>
        <a:p>
          <a:endParaRPr lang="es-ES" sz="1800"/>
        </a:p>
      </dgm:t>
    </dgm:pt>
    <dgm:pt modelId="{6AA3B1BC-F8F8-4D0D-A6F5-3266128AD525}" type="parTrans" cxnId="{D423C707-9F12-46F9-A6C1-CA2443FB3C58}">
      <dgm:prSet custT="1"/>
      <dgm:spPr>
        <a:ln>
          <a:solidFill>
            <a:srgbClr val="645F63"/>
          </a:solidFill>
        </a:ln>
      </dgm:spPr>
      <dgm:t>
        <a:bodyPr/>
        <a:lstStyle/>
        <a:p>
          <a:endParaRPr lang="es-ES" sz="500"/>
        </a:p>
      </dgm:t>
    </dgm:pt>
    <dgm:pt modelId="{8F575AEA-FD05-42CC-8846-6BF919761A8B}" type="sibTrans" cxnId="{4E405E37-6402-4ED9-91E8-6FEB3B4DD8EF}">
      <dgm:prSet/>
      <dgm:spPr/>
      <dgm:t>
        <a:bodyPr/>
        <a:lstStyle/>
        <a:p>
          <a:endParaRPr lang="es-ES" sz="1800"/>
        </a:p>
      </dgm:t>
    </dgm:pt>
    <dgm:pt modelId="{A3B42E83-5202-4A22-BAED-B204526FF35A}" type="parTrans" cxnId="{4E405E37-6402-4ED9-91E8-6FEB3B4DD8EF}">
      <dgm:prSet custT="1"/>
      <dgm:spPr>
        <a:ln>
          <a:solidFill>
            <a:srgbClr val="645F63"/>
          </a:solidFill>
        </a:ln>
      </dgm:spPr>
      <dgm:t>
        <a:bodyPr/>
        <a:lstStyle/>
        <a:p>
          <a:endParaRPr lang="es-ES" sz="500"/>
        </a:p>
      </dgm:t>
    </dgm:pt>
    <dgm:pt modelId="{4C45955F-B665-4949-8D93-49D5B59C9BAA}" type="pres">
      <dgm:prSet presAssocID="{ACEC64A4-E48F-4639-B0BF-AA76E9B85274}" presName="cycle" presStyleCnt="0">
        <dgm:presLayoutVars>
          <dgm:chMax val="1"/>
          <dgm:dir/>
          <dgm:animLvl val="ctr"/>
          <dgm:resizeHandles val="exact"/>
        </dgm:presLayoutVars>
      </dgm:prSet>
      <dgm:spPr/>
    </dgm:pt>
    <dgm:pt modelId="{E10F6076-5F29-410E-8E8C-E39627A9F72A}" type="pres">
      <dgm:prSet presAssocID="{34DC2FE7-9CCB-4EB5-AC5F-1979471D0EA4}" presName="centerShape" presStyleLbl="node0" presStyleIdx="0" presStyleCnt="1" custScaleX="103249"/>
      <dgm:spPr/>
    </dgm:pt>
    <dgm:pt modelId="{B911E96E-A3D2-4118-B02E-5DA3D1E7104C}" type="pres">
      <dgm:prSet presAssocID="{A3B42E83-5202-4A22-BAED-B204526FF35A}" presName="Name9" presStyleLbl="parChTrans1D2" presStyleIdx="0" presStyleCnt="4"/>
      <dgm:spPr/>
    </dgm:pt>
    <dgm:pt modelId="{AE38B6F5-CB24-423D-8581-39FE5670BA4D}" type="pres">
      <dgm:prSet presAssocID="{A3B42E83-5202-4A22-BAED-B204526FF35A}" presName="connTx" presStyleLbl="parChTrans1D2" presStyleIdx="0" presStyleCnt="4"/>
      <dgm:spPr/>
    </dgm:pt>
    <dgm:pt modelId="{488D1870-DE31-41BC-9FB7-A11E661E7494}" type="pres">
      <dgm:prSet presAssocID="{B8117EF5-FBA7-4865-A4C1-1C2F94FFE42F}" presName="node" presStyleLbl="node1" presStyleIdx="0" presStyleCnt="4" custScaleX="169588" custScaleY="96071">
        <dgm:presLayoutVars>
          <dgm:bulletEnabled val="1"/>
        </dgm:presLayoutVars>
      </dgm:prSet>
      <dgm:spPr/>
    </dgm:pt>
    <dgm:pt modelId="{71040B3C-56A4-4CBB-8FEA-6C83879E69CA}" type="pres">
      <dgm:prSet presAssocID="{6AA3B1BC-F8F8-4D0D-A6F5-3266128AD525}" presName="Name9" presStyleLbl="parChTrans1D2" presStyleIdx="1" presStyleCnt="4"/>
      <dgm:spPr/>
    </dgm:pt>
    <dgm:pt modelId="{30A51764-C060-4943-8DB5-B107B2F7792E}" type="pres">
      <dgm:prSet presAssocID="{6AA3B1BC-F8F8-4D0D-A6F5-3266128AD525}" presName="connTx" presStyleLbl="parChTrans1D2" presStyleIdx="1" presStyleCnt="4"/>
      <dgm:spPr/>
    </dgm:pt>
    <dgm:pt modelId="{C402ECF3-2E49-487F-94E5-8A038F06A662}" type="pres">
      <dgm:prSet presAssocID="{2B7F45B2-A026-4A36-8E12-14414415C640}" presName="node" presStyleLbl="node1" presStyleIdx="1" presStyleCnt="4" custScaleX="157474" custScaleY="109347" custRadScaleRad="107888" custRadScaleInc="-1191">
        <dgm:presLayoutVars>
          <dgm:bulletEnabled val="1"/>
        </dgm:presLayoutVars>
      </dgm:prSet>
      <dgm:spPr/>
    </dgm:pt>
    <dgm:pt modelId="{3E4F558C-504B-443A-847B-41ABA957D25D}" type="pres">
      <dgm:prSet presAssocID="{41FCFBD6-55B9-48E2-992F-1EF238B3211D}" presName="Name9" presStyleLbl="parChTrans1D2" presStyleIdx="2" presStyleCnt="4"/>
      <dgm:spPr/>
    </dgm:pt>
    <dgm:pt modelId="{1AE18F38-25FE-4DE1-8768-CCE7758E3870}" type="pres">
      <dgm:prSet presAssocID="{41FCFBD6-55B9-48E2-992F-1EF238B3211D}" presName="connTx" presStyleLbl="parChTrans1D2" presStyleIdx="2" presStyleCnt="4"/>
      <dgm:spPr/>
    </dgm:pt>
    <dgm:pt modelId="{76B192D7-745E-446A-ABC2-9DFE97769869}" type="pres">
      <dgm:prSet presAssocID="{95C4D7AA-CA34-423C-B57F-42990DE79D76}" presName="node" presStyleLbl="node1" presStyleIdx="2" presStyleCnt="4" custScaleX="136396" custScaleY="111508">
        <dgm:presLayoutVars>
          <dgm:bulletEnabled val="1"/>
        </dgm:presLayoutVars>
      </dgm:prSet>
      <dgm:spPr/>
    </dgm:pt>
    <dgm:pt modelId="{8EE5EFDB-BB84-4D23-A5BD-3C4D5EFA995A}" type="pres">
      <dgm:prSet presAssocID="{11FBC355-6E6C-45B1-A946-5D49C6C3E629}" presName="Name9" presStyleLbl="parChTrans1D2" presStyleIdx="3" presStyleCnt="4"/>
      <dgm:spPr/>
    </dgm:pt>
    <dgm:pt modelId="{A514E8E1-FC0F-4197-B288-805FD8E242FA}" type="pres">
      <dgm:prSet presAssocID="{11FBC355-6E6C-45B1-A946-5D49C6C3E629}" presName="connTx" presStyleLbl="parChTrans1D2" presStyleIdx="3" presStyleCnt="4"/>
      <dgm:spPr/>
    </dgm:pt>
    <dgm:pt modelId="{304DC816-1DBC-4C20-80C6-B6D22E7719C1}" type="pres">
      <dgm:prSet presAssocID="{7B80BBCE-6DEA-44B3-9CCD-83CE96B7DCCA}" presName="node" presStyleLbl="node1" presStyleIdx="3" presStyleCnt="4" custScaleX="140621" custScaleY="103575" custRadScaleRad="107386" custRadScaleInc="1196">
        <dgm:presLayoutVars>
          <dgm:bulletEnabled val="1"/>
        </dgm:presLayoutVars>
      </dgm:prSet>
      <dgm:spPr/>
    </dgm:pt>
  </dgm:ptLst>
  <dgm:cxnLst>
    <dgm:cxn modelId="{34806903-E270-4253-A98E-3C654EBD21D7}" type="presOf" srcId="{2B7F45B2-A026-4A36-8E12-14414415C640}" destId="{C402ECF3-2E49-487F-94E5-8A038F06A662}" srcOrd="0" destOrd="0" presId="urn:microsoft.com/office/officeart/2005/8/layout/radial1"/>
    <dgm:cxn modelId="{D423C707-9F12-46F9-A6C1-CA2443FB3C58}" srcId="{34DC2FE7-9CCB-4EB5-AC5F-1979471D0EA4}" destId="{2B7F45B2-A026-4A36-8E12-14414415C640}" srcOrd="1" destOrd="0" parTransId="{6AA3B1BC-F8F8-4D0D-A6F5-3266128AD525}" sibTransId="{7EF1E8BB-D5CD-4745-AF56-C33E4D61A0AC}"/>
    <dgm:cxn modelId="{1D416709-0339-4669-80E4-1039FA17ACC8}" type="presOf" srcId="{34DC2FE7-9CCB-4EB5-AC5F-1979471D0EA4}" destId="{E10F6076-5F29-410E-8E8C-E39627A9F72A}" srcOrd="0" destOrd="0" presId="urn:microsoft.com/office/officeart/2005/8/layout/radial1"/>
    <dgm:cxn modelId="{751A3822-C7F6-42B7-ABD2-DC681EBC9D48}" type="presOf" srcId="{ACEC64A4-E48F-4639-B0BF-AA76E9B85274}" destId="{4C45955F-B665-4949-8D93-49D5B59C9BAA}" srcOrd="0" destOrd="0" presId="urn:microsoft.com/office/officeart/2005/8/layout/radial1"/>
    <dgm:cxn modelId="{95AE142A-F22B-4669-8AF3-6D7EE416AC57}" srcId="{ACEC64A4-E48F-4639-B0BF-AA76E9B85274}" destId="{34DC2FE7-9CCB-4EB5-AC5F-1979471D0EA4}" srcOrd="0" destOrd="0" parTransId="{61BE50FD-350B-458B-82E8-E40E6D9270A6}" sibTransId="{9EEB4FAE-F94A-4B0E-B3F3-179C81764013}"/>
    <dgm:cxn modelId="{C091292A-00C1-4534-861B-B81ED7F70B88}" type="presOf" srcId="{11FBC355-6E6C-45B1-A946-5D49C6C3E629}" destId="{8EE5EFDB-BB84-4D23-A5BD-3C4D5EFA995A}" srcOrd="0" destOrd="0" presId="urn:microsoft.com/office/officeart/2005/8/layout/radial1"/>
    <dgm:cxn modelId="{4E405E37-6402-4ED9-91E8-6FEB3B4DD8EF}" srcId="{34DC2FE7-9CCB-4EB5-AC5F-1979471D0EA4}" destId="{B8117EF5-FBA7-4865-A4C1-1C2F94FFE42F}" srcOrd="0" destOrd="0" parTransId="{A3B42E83-5202-4A22-BAED-B204526FF35A}" sibTransId="{8F575AEA-FD05-42CC-8846-6BF919761A8B}"/>
    <dgm:cxn modelId="{A8BD695E-B9EC-43B6-AC24-789C467A47F7}" type="presOf" srcId="{95C4D7AA-CA34-423C-B57F-42990DE79D76}" destId="{76B192D7-745E-446A-ABC2-9DFE97769869}" srcOrd="0" destOrd="0" presId="urn:microsoft.com/office/officeart/2005/8/layout/radial1"/>
    <dgm:cxn modelId="{1E3AFC8B-D335-465A-A78B-80BDC932404D}" type="presOf" srcId="{6AA3B1BC-F8F8-4D0D-A6F5-3266128AD525}" destId="{71040B3C-56A4-4CBB-8FEA-6C83879E69CA}" srcOrd="0" destOrd="0" presId="urn:microsoft.com/office/officeart/2005/8/layout/radial1"/>
    <dgm:cxn modelId="{B6DCF0A6-AFF8-413B-86D5-D2F740B5DBF8}" type="presOf" srcId="{6AA3B1BC-F8F8-4D0D-A6F5-3266128AD525}" destId="{30A51764-C060-4943-8DB5-B107B2F7792E}" srcOrd="1" destOrd="0" presId="urn:microsoft.com/office/officeart/2005/8/layout/radial1"/>
    <dgm:cxn modelId="{0F3CBDAB-602C-4989-ABDC-E2A4AA312927}" type="presOf" srcId="{41FCFBD6-55B9-48E2-992F-1EF238B3211D}" destId="{3E4F558C-504B-443A-847B-41ABA957D25D}" srcOrd="0" destOrd="0" presId="urn:microsoft.com/office/officeart/2005/8/layout/radial1"/>
    <dgm:cxn modelId="{094D5CB0-113E-441C-B16D-E999B801D850}" type="presOf" srcId="{41FCFBD6-55B9-48E2-992F-1EF238B3211D}" destId="{1AE18F38-25FE-4DE1-8768-CCE7758E3870}" srcOrd="1" destOrd="0" presId="urn:microsoft.com/office/officeart/2005/8/layout/radial1"/>
    <dgm:cxn modelId="{1AD9A1BA-3859-4416-912A-ED47328B3C93}" type="presOf" srcId="{A3B42E83-5202-4A22-BAED-B204526FF35A}" destId="{AE38B6F5-CB24-423D-8581-39FE5670BA4D}" srcOrd="1" destOrd="0" presId="urn:microsoft.com/office/officeart/2005/8/layout/radial1"/>
    <dgm:cxn modelId="{F0FE22CE-5E58-4A7C-BD05-3E96B0CEA18E}" srcId="{34DC2FE7-9CCB-4EB5-AC5F-1979471D0EA4}" destId="{95C4D7AA-CA34-423C-B57F-42990DE79D76}" srcOrd="2" destOrd="0" parTransId="{41FCFBD6-55B9-48E2-992F-1EF238B3211D}" sibTransId="{125DFCE4-CBCC-4B66-B887-5432D80AAB28}"/>
    <dgm:cxn modelId="{9B9BD6D2-0CD1-4623-9433-8080039F6231}" srcId="{34DC2FE7-9CCB-4EB5-AC5F-1979471D0EA4}" destId="{7B80BBCE-6DEA-44B3-9CCD-83CE96B7DCCA}" srcOrd="3" destOrd="0" parTransId="{11FBC355-6E6C-45B1-A946-5D49C6C3E629}" sibTransId="{C6BE92C5-1085-4649-B62C-5786BBDE0B11}"/>
    <dgm:cxn modelId="{7BE86ADB-E3D2-423C-9166-545EAC10C6B7}" type="presOf" srcId="{B8117EF5-FBA7-4865-A4C1-1C2F94FFE42F}" destId="{488D1870-DE31-41BC-9FB7-A11E661E7494}" srcOrd="0" destOrd="0" presId="urn:microsoft.com/office/officeart/2005/8/layout/radial1"/>
    <dgm:cxn modelId="{E772B6DE-42C5-4CC3-8218-15AFE1BF543D}" type="presOf" srcId="{11FBC355-6E6C-45B1-A946-5D49C6C3E629}" destId="{A514E8E1-FC0F-4197-B288-805FD8E242FA}" srcOrd="1" destOrd="0" presId="urn:microsoft.com/office/officeart/2005/8/layout/radial1"/>
    <dgm:cxn modelId="{1C3643E9-933B-4907-9900-26BFABBD1383}" type="presOf" srcId="{A3B42E83-5202-4A22-BAED-B204526FF35A}" destId="{B911E96E-A3D2-4118-B02E-5DA3D1E7104C}" srcOrd="0" destOrd="0" presId="urn:microsoft.com/office/officeart/2005/8/layout/radial1"/>
    <dgm:cxn modelId="{A8ECA1FD-447B-41D1-A5F7-8FDC70CE4FF0}" type="presOf" srcId="{7B80BBCE-6DEA-44B3-9CCD-83CE96B7DCCA}" destId="{304DC816-1DBC-4C20-80C6-B6D22E7719C1}" srcOrd="0" destOrd="0" presId="urn:microsoft.com/office/officeart/2005/8/layout/radial1"/>
    <dgm:cxn modelId="{D811F398-7079-4253-82AA-42F6D6627E73}" type="presParOf" srcId="{4C45955F-B665-4949-8D93-49D5B59C9BAA}" destId="{E10F6076-5F29-410E-8E8C-E39627A9F72A}" srcOrd="0" destOrd="0" presId="urn:microsoft.com/office/officeart/2005/8/layout/radial1"/>
    <dgm:cxn modelId="{88A4B1E2-0CA2-41ED-BD4C-DE3677A1E3BA}" type="presParOf" srcId="{4C45955F-B665-4949-8D93-49D5B59C9BAA}" destId="{B911E96E-A3D2-4118-B02E-5DA3D1E7104C}" srcOrd="1" destOrd="0" presId="urn:microsoft.com/office/officeart/2005/8/layout/radial1"/>
    <dgm:cxn modelId="{5D87E28D-6D82-4E7F-B8B4-1E17F5CD0F87}" type="presParOf" srcId="{B911E96E-A3D2-4118-B02E-5DA3D1E7104C}" destId="{AE38B6F5-CB24-423D-8581-39FE5670BA4D}" srcOrd="0" destOrd="0" presId="urn:microsoft.com/office/officeart/2005/8/layout/radial1"/>
    <dgm:cxn modelId="{D2AC2DF8-6FBC-47F8-B565-36A96BF14A89}" type="presParOf" srcId="{4C45955F-B665-4949-8D93-49D5B59C9BAA}" destId="{488D1870-DE31-41BC-9FB7-A11E661E7494}" srcOrd="2" destOrd="0" presId="urn:microsoft.com/office/officeart/2005/8/layout/radial1"/>
    <dgm:cxn modelId="{A6ADD8CB-2A0E-4A60-AB5F-7A3EB16B80F8}" type="presParOf" srcId="{4C45955F-B665-4949-8D93-49D5B59C9BAA}" destId="{71040B3C-56A4-4CBB-8FEA-6C83879E69CA}" srcOrd="3" destOrd="0" presId="urn:microsoft.com/office/officeart/2005/8/layout/radial1"/>
    <dgm:cxn modelId="{DD4D1B67-E5F5-4C0C-8C23-A3FD46B5BFAC}" type="presParOf" srcId="{71040B3C-56A4-4CBB-8FEA-6C83879E69CA}" destId="{30A51764-C060-4943-8DB5-B107B2F7792E}" srcOrd="0" destOrd="0" presId="urn:microsoft.com/office/officeart/2005/8/layout/radial1"/>
    <dgm:cxn modelId="{1A4C333E-CFC0-4EC4-AF14-654CD0B67048}" type="presParOf" srcId="{4C45955F-B665-4949-8D93-49D5B59C9BAA}" destId="{C402ECF3-2E49-487F-94E5-8A038F06A662}" srcOrd="4" destOrd="0" presId="urn:microsoft.com/office/officeart/2005/8/layout/radial1"/>
    <dgm:cxn modelId="{8CA77589-F612-466E-AB67-6FBCA4248FA4}" type="presParOf" srcId="{4C45955F-B665-4949-8D93-49D5B59C9BAA}" destId="{3E4F558C-504B-443A-847B-41ABA957D25D}" srcOrd="5" destOrd="0" presId="urn:microsoft.com/office/officeart/2005/8/layout/radial1"/>
    <dgm:cxn modelId="{73E9E0E6-8E07-4031-AA99-692A52268ADF}" type="presParOf" srcId="{3E4F558C-504B-443A-847B-41ABA957D25D}" destId="{1AE18F38-25FE-4DE1-8768-CCE7758E3870}" srcOrd="0" destOrd="0" presId="urn:microsoft.com/office/officeart/2005/8/layout/radial1"/>
    <dgm:cxn modelId="{9F203EA9-BAB4-4A8C-99E4-1C45508499E9}" type="presParOf" srcId="{4C45955F-B665-4949-8D93-49D5B59C9BAA}" destId="{76B192D7-745E-446A-ABC2-9DFE97769869}" srcOrd="6" destOrd="0" presId="urn:microsoft.com/office/officeart/2005/8/layout/radial1"/>
    <dgm:cxn modelId="{95F0FEE4-B2BB-45B2-9F4A-663A2E1A69EA}" type="presParOf" srcId="{4C45955F-B665-4949-8D93-49D5B59C9BAA}" destId="{8EE5EFDB-BB84-4D23-A5BD-3C4D5EFA995A}" srcOrd="7" destOrd="0" presId="urn:microsoft.com/office/officeart/2005/8/layout/radial1"/>
    <dgm:cxn modelId="{A9F5E541-B75C-446B-B854-D46BB2DB35C2}" type="presParOf" srcId="{8EE5EFDB-BB84-4D23-A5BD-3C4D5EFA995A}" destId="{A514E8E1-FC0F-4197-B288-805FD8E242FA}" srcOrd="0" destOrd="0" presId="urn:microsoft.com/office/officeart/2005/8/layout/radial1"/>
    <dgm:cxn modelId="{298C8D29-304C-42BF-9D62-B9CF7AF48000}" type="presParOf" srcId="{4C45955F-B665-4949-8D93-49D5B59C9BAA}" destId="{304DC816-1DBC-4C20-80C6-B6D22E7719C1}"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EDAEF-EC29-410F-8A08-433B8CAE3DE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83D58302-C782-4640-9898-3B5E6336E02E}">
      <dgm:prSet phldrT="[Texto]" custT="1"/>
      <dgm:spPr>
        <a:solidFill>
          <a:srgbClr val="582A4A"/>
        </a:solidFill>
      </dgm:spPr>
      <dgm:t>
        <a:bodyPr/>
        <a:lstStyle/>
        <a:p>
          <a:r>
            <a:rPr lang="en-US" sz="2000" noProof="0" dirty="0">
              <a:latin typeface="Microsoft Sans Serif" panose="020B0604020202020204" pitchFamily="34" charset="0"/>
              <a:ea typeface="Microsoft Sans Serif" panose="020B0604020202020204" pitchFamily="34" charset="0"/>
              <a:cs typeface="Microsoft Sans Serif" panose="020B0604020202020204" pitchFamily="34" charset="0"/>
            </a:rPr>
            <a:t>eCommerce</a:t>
          </a:r>
          <a:endParaRPr lang="en-US" sz="13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38085C1B-6963-46B3-A464-5C0E820E9A2E}" type="parTrans" cxnId="{49DBAC05-96B7-4E7B-909B-0E5FB53371A7}">
      <dgm:prSet/>
      <dgm:spPr/>
      <dgm:t>
        <a:bodyPr/>
        <a:lstStyle/>
        <a:p>
          <a:endParaRPr lang="es-ES"/>
        </a:p>
      </dgm:t>
    </dgm:pt>
    <dgm:pt modelId="{A0C6B072-CF07-4B7F-9CC2-73770C9BBE6E}" type="sibTrans" cxnId="{49DBAC05-96B7-4E7B-909B-0E5FB53371A7}">
      <dgm:prSet/>
      <dgm:spPr>
        <a:solidFill>
          <a:schemeClr val="bg1">
            <a:lumMod val="75000"/>
          </a:schemeClr>
        </a:solidFill>
      </dgm:spPr>
      <dgm:t>
        <a:bodyPr/>
        <a:lstStyle/>
        <a:p>
          <a:endParaRPr lang="es-ES"/>
        </a:p>
      </dgm:t>
    </dgm:pt>
    <dgm:pt modelId="{37FAB309-962C-4851-AE5E-16D235F5B6FF}">
      <dgm:prSet phldrT="[Texto]" custT="1"/>
      <dgm:spPr>
        <a:solidFill>
          <a:srgbClr val="C88AB5"/>
        </a:solidFill>
      </dgm:spPr>
      <dgm:t>
        <a:bodyPr/>
        <a:lstStyle/>
        <a:p>
          <a:r>
            <a:rPr lang="es-ES" sz="1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Marketplace</a:t>
          </a:r>
        </a:p>
      </dgm:t>
    </dgm:pt>
    <dgm:pt modelId="{3960AE6C-FD21-4FFD-B17F-F2A23E474BAB}" type="parTrans" cxnId="{05686F7F-3069-42D0-BF99-C11E39E2503D}">
      <dgm:prSet/>
      <dgm:spPr/>
      <dgm:t>
        <a:bodyPr/>
        <a:lstStyle/>
        <a:p>
          <a:endParaRPr lang="es-ES"/>
        </a:p>
      </dgm:t>
    </dgm:pt>
    <dgm:pt modelId="{9F5D6513-5675-4DF9-820E-440980DE68BB}" type="sibTrans" cxnId="{05686F7F-3069-42D0-BF99-C11E39E2503D}">
      <dgm:prSet/>
      <dgm:spPr>
        <a:solidFill>
          <a:schemeClr val="bg1">
            <a:lumMod val="75000"/>
          </a:schemeClr>
        </a:solidFill>
      </dgm:spPr>
      <dgm:t>
        <a:bodyPr/>
        <a:lstStyle/>
        <a:p>
          <a:endParaRPr lang="es-ES"/>
        </a:p>
      </dgm:t>
    </dgm:pt>
    <dgm:pt modelId="{2A5AC29F-0FDF-4A28-96FF-9239DA13DE94}">
      <dgm:prSet phldrT="[Texto]" custT="1"/>
      <dgm:spPr>
        <a:solidFill>
          <a:srgbClr val="DFBBD4"/>
        </a:solidFill>
      </dgm:spPr>
      <dgm:t>
        <a:bodyPr/>
        <a:lstStyle/>
        <a:p>
          <a:r>
            <a:rPr lang="es-ES" sz="2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a:t>
          </a:r>
          <a:endParaRPr lang="es-ES" sz="1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A225955D-782C-46C7-90EC-FADFAB054F84}" type="parTrans" cxnId="{386204BF-0CA1-4A77-9D92-07070C875038}">
      <dgm:prSet/>
      <dgm:spPr/>
      <dgm:t>
        <a:bodyPr/>
        <a:lstStyle/>
        <a:p>
          <a:endParaRPr lang="es-ES"/>
        </a:p>
      </dgm:t>
    </dgm:pt>
    <dgm:pt modelId="{4E67D1A2-5AA2-44F1-B5EC-8377E4906E0B}" type="sibTrans" cxnId="{386204BF-0CA1-4A77-9D92-07070C875038}">
      <dgm:prSet/>
      <dgm:spPr>
        <a:solidFill>
          <a:schemeClr val="bg1">
            <a:lumMod val="75000"/>
          </a:schemeClr>
        </a:solidFill>
      </dgm:spPr>
      <dgm:t>
        <a:bodyPr/>
        <a:lstStyle/>
        <a:p>
          <a:endParaRPr lang="es-ES"/>
        </a:p>
      </dgm:t>
    </dgm:pt>
    <dgm:pt modelId="{B9C96800-E826-446F-867F-BC6178458D5F}">
      <dgm:prSet phldrT="[Texto]" custT="1"/>
      <dgm:spPr>
        <a:solidFill>
          <a:srgbClr val="994980"/>
        </a:solidFill>
      </dgm:spPr>
      <dgm:t>
        <a:bodyPr/>
        <a:lstStyle/>
        <a:p>
          <a:r>
            <a:rPr lang="en-US" sz="2000" noProof="0" dirty="0">
              <a:latin typeface="Microsoft Sans Serif" panose="020B0604020202020204" pitchFamily="34" charset="0"/>
              <a:ea typeface="Microsoft Sans Serif" panose="020B0604020202020204" pitchFamily="34" charset="0"/>
              <a:cs typeface="Microsoft Sans Serif" panose="020B0604020202020204" pitchFamily="34" charset="0"/>
            </a:rPr>
            <a:t>Physical</a:t>
          </a: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Store</a:t>
          </a:r>
        </a:p>
      </dgm:t>
    </dgm:pt>
    <dgm:pt modelId="{4C921A76-D979-465B-B90D-4FAACCD67030}" type="parTrans" cxnId="{02827FEC-1118-4A02-A73C-1187A213F70A}">
      <dgm:prSet/>
      <dgm:spPr/>
      <dgm:t>
        <a:bodyPr/>
        <a:lstStyle/>
        <a:p>
          <a:endParaRPr lang="es-ES"/>
        </a:p>
      </dgm:t>
    </dgm:pt>
    <dgm:pt modelId="{CAC52FCF-8289-4DD0-B250-1B49F3C4A54C}" type="sibTrans" cxnId="{02827FEC-1118-4A02-A73C-1187A213F70A}">
      <dgm:prSet/>
      <dgm:spPr>
        <a:solidFill>
          <a:schemeClr val="bg1">
            <a:lumMod val="75000"/>
          </a:schemeClr>
        </a:solidFill>
        <a:ln>
          <a:solidFill>
            <a:schemeClr val="bg1">
              <a:lumMod val="85000"/>
            </a:schemeClr>
          </a:solidFill>
        </a:ln>
      </dgm:spPr>
      <dgm:t>
        <a:bodyPr/>
        <a:lstStyle/>
        <a:p>
          <a:endParaRPr lang="es-ES"/>
        </a:p>
      </dgm:t>
    </dgm:pt>
    <dgm:pt modelId="{67539B7D-D67E-40E4-B3D6-50CC2E07F867}">
      <dgm:prSet phldrT="[Texto]" custT="1"/>
      <dgm:spPr>
        <a:solidFill>
          <a:srgbClr val="645F63"/>
        </a:solidFill>
      </dgm:spPr>
      <dgm:t>
        <a:bodyPr/>
        <a:lstStyle/>
        <a:p>
          <a:r>
            <a:rPr lang="en-US" sz="2400" noProof="0" dirty="0">
              <a:latin typeface="Microsoft Sans Serif" panose="020B0604020202020204" pitchFamily="34" charset="0"/>
              <a:ea typeface="Microsoft Sans Serif" panose="020B0604020202020204" pitchFamily="34" charset="0"/>
              <a:cs typeface="Microsoft Sans Serif" panose="020B0604020202020204" pitchFamily="34" charset="0"/>
            </a:rPr>
            <a:t>User</a:t>
          </a:r>
          <a:endParaRPr lang="en-US" sz="23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C31F32F5-5B15-4AF7-8932-295B3B8769B3}" type="sibTrans" cxnId="{5A8D8E00-A890-4FB7-A699-622BAC2D9A09}">
      <dgm:prSet/>
      <dgm:spPr/>
      <dgm:t>
        <a:bodyPr/>
        <a:lstStyle/>
        <a:p>
          <a:endParaRPr lang="es-ES"/>
        </a:p>
      </dgm:t>
    </dgm:pt>
    <dgm:pt modelId="{A9C41A56-65F5-4207-BD1B-057B2E1438BA}" type="parTrans" cxnId="{5A8D8E00-A890-4FB7-A699-622BAC2D9A09}">
      <dgm:prSet/>
      <dgm:spPr/>
      <dgm:t>
        <a:bodyPr/>
        <a:lstStyle/>
        <a:p>
          <a:endParaRPr lang="es-ES"/>
        </a:p>
      </dgm:t>
    </dgm:pt>
    <dgm:pt modelId="{091027B3-E02A-4A76-B60E-35E1626C563B}" type="pres">
      <dgm:prSet presAssocID="{947EDAEF-EC29-410F-8A08-433B8CAE3DE1}" presName="Name0" presStyleCnt="0">
        <dgm:presLayoutVars>
          <dgm:chMax val="1"/>
          <dgm:dir/>
          <dgm:animLvl val="ctr"/>
          <dgm:resizeHandles val="exact"/>
        </dgm:presLayoutVars>
      </dgm:prSet>
      <dgm:spPr/>
    </dgm:pt>
    <dgm:pt modelId="{97E31E1B-7190-4FC1-BF8B-37DC7DF7AFB6}" type="pres">
      <dgm:prSet presAssocID="{67539B7D-D67E-40E4-B3D6-50CC2E07F867}" presName="centerShape" presStyleLbl="node0" presStyleIdx="0" presStyleCnt="1" custScaleX="81059" custScaleY="79900"/>
      <dgm:spPr/>
    </dgm:pt>
    <dgm:pt modelId="{A91D6418-9EC7-4A36-9561-FFA7B6FAD3CD}" type="pres">
      <dgm:prSet presAssocID="{83D58302-C782-4640-9898-3B5E6336E02E}" presName="node" presStyleLbl="node1" presStyleIdx="0" presStyleCnt="4" custScaleX="191685" custScaleY="106604">
        <dgm:presLayoutVars>
          <dgm:bulletEnabled val="1"/>
        </dgm:presLayoutVars>
      </dgm:prSet>
      <dgm:spPr/>
    </dgm:pt>
    <dgm:pt modelId="{DD526634-1511-4EC7-B3B3-4F9FA74188C8}" type="pres">
      <dgm:prSet presAssocID="{83D58302-C782-4640-9898-3B5E6336E02E}" presName="dummy" presStyleCnt="0"/>
      <dgm:spPr/>
    </dgm:pt>
    <dgm:pt modelId="{FB929B56-2DB0-462A-A31B-39ED6031F8CA}" type="pres">
      <dgm:prSet presAssocID="{A0C6B072-CF07-4B7F-9CC2-73770C9BBE6E}" presName="sibTrans" presStyleLbl="sibTrans2D1" presStyleIdx="0" presStyleCnt="4"/>
      <dgm:spPr/>
    </dgm:pt>
    <dgm:pt modelId="{62869AF2-620A-4D77-8858-446EEAA166A9}" type="pres">
      <dgm:prSet presAssocID="{37FAB309-962C-4851-AE5E-16D235F5B6FF}" presName="node" presStyleLbl="node1" presStyleIdx="1" presStyleCnt="4" custScaleX="174870" custScaleY="116245" custRadScaleRad="100784" custRadScaleInc="464">
        <dgm:presLayoutVars>
          <dgm:bulletEnabled val="1"/>
        </dgm:presLayoutVars>
      </dgm:prSet>
      <dgm:spPr/>
    </dgm:pt>
    <dgm:pt modelId="{6A6D76B0-FED8-45B2-8481-D26A10CD5F56}" type="pres">
      <dgm:prSet presAssocID="{37FAB309-962C-4851-AE5E-16D235F5B6FF}" presName="dummy" presStyleCnt="0"/>
      <dgm:spPr/>
    </dgm:pt>
    <dgm:pt modelId="{2CDA8852-FB26-48A3-ACF4-085290911D39}" type="pres">
      <dgm:prSet presAssocID="{9F5D6513-5675-4DF9-820E-440980DE68BB}" presName="sibTrans" presStyleLbl="sibTrans2D1" presStyleIdx="1" presStyleCnt="4"/>
      <dgm:spPr/>
    </dgm:pt>
    <dgm:pt modelId="{32E6144D-F8C4-44A9-BA1B-29D48AB3E0C2}" type="pres">
      <dgm:prSet presAssocID="{2A5AC29F-0FDF-4A28-96FF-9239DA13DE94}" presName="node" presStyleLbl="node1" presStyleIdx="2" presStyleCnt="4" custScaleX="146640" custScaleY="123084">
        <dgm:presLayoutVars>
          <dgm:bulletEnabled val="1"/>
        </dgm:presLayoutVars>
      </dgm:prSet>
      <dgm:spPr/>
    </dgm:pt>
    <dgm:pt modelId="{AA58FBE5-88A2-4FD7-A08C-E2A83921EEA0}" type="pres">
      <dgm:prSet presAssocID="{2A5AC29F-0FDF-4A28-96FF-9239DA13DE94}" presName="dummy" presStyleCnt="0"/>
      <dgm:spPr/>
    </dgm:pt>
    <dgm:pt modelId="{68BB3E0E-9786-4A14-88FD-309A467FA781}" type="pres">
      <dgm:prSet presAssocID="{4E67D1A2-5AA2-44F1-B5EC-8377E4906E0B}" presName="sibTrans" presStyleLbl="sibTrans2D1" presStyleIdx="2" presStyleCnt="4"/>
      <dgm:spPr/>
    </dgm:pt>
    <dgm:pt modelId="{0F6B9D69-7796-4C31-994B-8ACC24753B93}" type="pres">
      <dgm:prSet presAssocID="{B9C96800-E826-446F-867F-BC6178458D5F}" presName="node" presStyleLbl="node1" presStyleIdx="3" presStyleCnt="4" custScaleX="146664" custScaleY="114142">
        <dgm:presLayoutVars>
          <dgm:bulletEnabled val="1"/>
        </dgm:presLayoutVars>
      </dgm:prSet>
      <dgm:spPr/>
    </dgm:pt>
    <dgm:pt modelId="{3CADA0B9-F403-4F33-9E26-BDDC86E0A0AD}" type="pres">
      <dgm:prSet presAssocID="{B9C96800-E826-446F-867F-BC6178458D5F}" presName="dummy" presStyleCnt="0"/>
      <dgm:spPr/>
    </dgm:pt>
    <dgm:pt modelId="{2366A8D3-9D85-4C37-B50F-66982062CC5F}" type="pres">
      <dgm:prSet presAssocID="{CAC52FCF-8289-4DD0-B250-1B49F3C4A54C}" presName="sibTrans" presStyleLbl="sibTrans2D1" presStyleIdx="3" presStyleCnt="4"/>
      <dgm:spPr/>
    </dgm:pt>
  </dgm:ptLst>
  <dgm:cxnLst>
    <dgm:cxn modelId="{5A8D8E00-A890-4FB7-A699-622BAC2D9A09}" srcId="{947EDAEF-EC29-410F-8A08-433B8CAE3DE1}" destId="{67539B7D-D67E-40E4-B3D6-50CC2E07F867}" srcOrd="0" destOrd="0" parTransId="{A9C41A56-65F5-4207-BD1B-057B2E1438BA}" sibTransId="{C31F32F5-5B15-4AF7-8932-295B3B8769B3}"/>
    <dgm:cxn modelId="{49DBAC05-96B7-4E7B-909B-0E5FB53371A7}" srcId="{67539B7D-D67E-40E4-B3D6-50CC2E07F867}" destId="{83D58302-C782-4640-9898-3B5E6336E02E}" srcOrd="0" destOrd="0" parTransId="{38085C1B-6963-46B3-A464-5C0E820E9A2E}" sibTransId="{A0C6B072-CF07-4B7F-9CC2-73770C9BBE6E}"/>
    <dgm:cxn modelId="{22195740-AB21-4F5C-8A35-CE424A849A43}" type="presOf" srcId="{2A5AC29F-0FDF-4A28-96FF-9239DA13DE94}" destId="{32E6144D-F8C4-44A9-BA1B-29D48AB3E0C2}" srcOrd="0" destOrd="0" presId="urn:microsoft.com/office/officeart/2005/8/layout/radial6"/>
    <dgm:cxn modelId="{8F951141-843B-4506-BCBE-3648FD0EEC34}" type="presOf" srcId="{83D58302-C782-4640-9898-3B5E6336E02E}" destId="{A91D6418-9EC7-4A36-9561-FFA7B6FAD3CD}" srcOrd="0" destOrd="0" presId="urn:microsoft.com/office/officeart/2005/8/layout/radial6"/>
    <dgm:cxn modelId="{7F22A67B-84D8-4136-A38E-5806B67AECB8}" type="presOf" srcId="{947EDAEF-EC29-410F-8A08-433B8CAE3DE1}" destId="{091027B3-E02A-4A76-B60E-35E1626C563B}" srcOrd="0" destOrd="0" presId="urn:microsoft.com/office/officeart/2005/8/layout/radial6"/>
    <dgm:cxn modelId="{B202657C-7513-43F2-993A-E1408764BC01}" type="presOf" srcId="{CAC52FCF-8289-4DD0-B250-1B49F3C4A54C}" destId="{2366A8D3-9D85-4C37-B50F-66982062CC5F}" srcOrd="0" destOrd="0" presId="urn:microsoft.com/office/officeart/2005/8/layout/radial6"/>
    <dgm:cxn modelId="{05686F7F-3069-42D0-BF99-C11E39E2503D}" srcId="{67539B7D-D67E-40E4-B3D6-50CC2E07F867}" destId="{37FAB309-962C-4851-AE5E-16D235F5B6FF}" srcOrd="1" destOrd="0" parTransId="{3960AE6C-FD21-4FFD-B17F-F2A23E474BAB}" sibTransId="{9F5D6513-5675-4DF9-820E-440980DE68BB}"/>
    <dgm:cxn modelId="{8FBE3086-6236-4C7C-9FAD-595AE81ACD1B}" type="presOf" srcId="{9F5D6513-5675-4DF9-820E-440980DE68BB}" destId="{2CDA8852-FB26-48A3-ACF4-085290911D39}" srcOrd="0" destOrd="0" presId="urn:microsoft.com/office/officeart/2005/8/layout/radial6"/>
    <dgm:cxn modelId="{3A4D1E9A-AED0-44FC-9A84-4FB24796138E}" type="presOf" srcId="{B9C96800-E826-446F-867F-BC6178458D5F}" destId="{0F6B9D69-7796-4C31-994B-8ACC24753B93}" srcOrd="0" destOrd="0" presId="urn:microsoft.com/office/officeart/2005/8/layout/radial6"/>
    <dgm:cxn modelId="{BD325BA6-036A-4013-8D68-6D3518D45F19}" type="presOf" srcId="{67539B7D-D67E-40E4-B3D6-50CC2E07F867}" destId="{97E31E1B-7190-4FC1-BF8B-37DC7DF7AFB6}" srcOrd="0" destOrd="0" presId="urn:microsoft.com/office/officeart/2005/8/layout/radial6"/>
    <dgm:cxn modelId="{386204BF-0CA1-4A77-9D92-07070C875038}" srcId="{67539B7D-D67E-40E4-B3D6-50CC2E07F867}" destId="{2A5AC29F-0FDF-4A28-96FF-9239DA13DE94}" srcOrd="2" destOrd="0" parTransId="{A225955D-782C-46C7-90EC-FADFAB054F84}" sibTransId="{4E67D1A2-5AA2-44F1-B5EC-8377E4906E0B}"/>
    <dgm:cxn modelId="{4AF95FC2-ED00-4F30-B54F-9F83E31D51AD}" type="presOf" srcId="{4E67D1A2-5AA2-44F1-B5EC-8377E4906E0B}" destId="{68BB3E0E-9786-4A14-88FD-309A467FA781}" srcOrd="0" destOrd="0" presId="urn:microsoft.com/office/officeart/2005/8/layout/radial6"/>
    <dgm:cxn modelId="{8CF3A9E4-2375-4B1B-B14D-3DC306937784}" type="presOf" srcId="{A0C6B072-CF07-4B7F-9CC2-73770C9BBE6E}" destId="{FB929B56-2DB0-462A-A31B-39ED6031F8CA}" srcOrd="0" destOrd="0" presId="urn:microsoft.com/office/officeart/2005/8/layout/radial6"/>
    <dgm:cxn modelId="{08F668E9-C8D9-4DA0-A232-35569BFB3733}" type="presOf" srcId="{37FAB309-962C-4851-AE5E-16D235F5B6FF}" destId="{62869AF2-620A-4D77-8858-446EEAA166A9}" srcOrd="0" destOrd="0" presId="urn:microsoft.com/office/officeart/2005/8/layout/radial6"/>
    <dgm:cxn modelId="{02827FEC-1118-4A02-A73C-1187A213F70A}" srcId="{67539B7D-D67E-40E4-B3D6-50CC2E07F867}" destId="{B9C96800-E826-446F-867F-BC6178458D5F}" srcOrd="3" destOrd="0" parTransId="{4C921A76-D979-465B-B90D-4FAACCD67030}" sibTransId="{CAC52FCF-8289-4DD0-B250-1B49F3C4A54C}"/>
    <dgm:cxn modelId="{2A2B01E8-DCDA-44B7-85D0-2E7658486703}" type="presParOf" srcId="{091027B3-E02A-4A76-B60E-35E1626C563B}" destId="{97E31E1B-7190-4FC1-BF8B-37DC7DF7AFB6}" srcOrd="0" destOrd="0" presId="urn:microsoft.com/office/officeart/2005/8/layout/radial6"/>
    <dgm:cxn modelId="{FC6A3454-6859-447E-9E30-432FD57F8DD1}" type="presParOf" srcId="{091027B3-E02A-4A76-B60E-35E1626C563B}" destId="{A91D6418-9EC7-4A36-9561-FFA7B6FAD3CD}" srcOrd="1" destOrd="0" presId="urn:microsoft.com/office/officeart/2005/8/layout/radial6"/>
    <dgm:cxn modelId="{0FA1958E-81A2-42C2-B487-99A96F7264BC}" type="presParOf" srcId="{091027B3-E02A-4A76-B60E-35E1626C563B}" destId="{DD526634-1511-4EC7-B3B3-4F9FA74188C8}" srcOrd="2" destOrd="0" presId="urn:microsoft.com/office/officeart/2005/8/layout/radial6"/>
    <dgm:cxn modelId="{4705662A-760C-4F8F-8B73-7DB264C3CCC7}" type="presParOf" srcId="{091027B3-E02A-4A76-B60E-35E1626C563B}" destId="{FB929B56-2DB0-462A-A31B-39ED6031F8CA}" srcOrd="3" destOrd="0" presId="urn:microsoft.com/office/officeart/2005/8/layout/radial6"/>
    <dgm:cxn modelId="{6132C668-A6E5-472A-AC14-3014AD63B0E1}" type="presParOf" srcId="{091027B3-E02A-4A76-B60E-35E1626C563B}" destId="{62869AF2-620A-4D77-8858-446EEAA166A9}" srcOrd="4" destOrd="0" presId="urn:microsoft.com/office/officeart/2005/8/layout/radial6"/>
    <dgm:cxn modelId="{9D7F8485-48C7-4291-A682-16A89D98DAA6}" type="presParOf" srcId="{091027B3-E02A-4A76-B60E-35E1626C563B}" destId="{6A6D76B0-FED8-45B2-8481-D26A10CD5F56}" srcOrd="5" destOrd="0" presId="urn:microsoft.com/office/officeart/2005/8/layout/radial6"/>
    <dgm:cxn modelId="{5A259EEE-DA0E-4E71-BF2E-D1255B01710B}" type="presParOf" srcId="{091027B3-E02A-4A76-B60E-35E1626C563B}" destId="{2CDA8852-FB26-48A3-ACF4-085290911D39}" srcOrd="6" destOrd="0" presId="urn:microsoft.com/office/officeart/2005/8/layout/radial6"/>
    <dgm:cxn modelId="{723B8A52-FC7D-41D7-82CE-F8B562715FE7}" type="presParOf" srcId="{091027B3-E02A-4A76-B60E-35E1626C563B}" destId="{32E6144D-F8C4-44A9-BA1B-29D48AB3E0C2}" srcOrd="7" destOrd="0" presId="urn:microsoft.com/office/officeart/2005/8/layout/radial6"/>
    <dgm:cxn modelId="{D8286632-A50E-48C8-945E-C77A57B21B46}" type="presParOf" srcId="{091027B3-E02A-4A76-B60E-35E1626C563B}" destId="{AA58FBE5-88A2-4FD7-A08C-E2A83921EEA0}" srcOrd="8" destOrd="0" presId="urn:microsoft.com/office/officeart/2005/8/layout/radial6"/>
    <dgm:cxn modelId="{07524511-5AA1-4D70-9469-D65AA9A49419}" type="presParOf" srcId="{091027B3-E02A-4A76-B60E-35E1626C563B}" destId="{68BB3E0E-9786-4A14-88FD-309A467FA781}" srcOrd="9" destOrd="0" presId="urn:microsoft.com/office/officeart/2005/8/layout/radial6"/>
    <dgm:cxn modelId="{994C5AD1-FFD4-4FE3-92C5-B987B5DA75A4}" type="presParOf" srcId="{091027B3-E02A-4A76-B60E-35E1626C563B}" destId="{0F6B9D69-7796-4C31-994B-8ACC24753B93}" srcOrd="10" destOrd="0" presId="urn:microsoft.com/office/officeart/2005/8/layout/radial6"/>
    <dgm:cxn modelId="{EC0E3FFB-914B-40C4-9025-0FE66765969B}" type="presParOf" srcId="{091027B3-E02A-4A76-B60E-35E1626C563B}" destId="{3CADA0B9-F403-4F33-9E26-BDDC86E0A0AD}" srcOrd="11" destOrd="0" presId="urn:microsoft.com/office/officeart/2005/8/layout/radial6"/>
    <dgm:cxn modelId="{C65C8395-DB61-4414-9841-67B0834B0ECD}" type="presParOf" srcId="{091027B3-E02A-4A76-B60E-35E1626C563B}" destId="{2366A8D3-9D85-4C37-B50F-66982062CC5F}"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F6076-5F29-410E-8E8C-E39627A9F72A}">
      <dsp:nvSpPr>
        <dsp:cNvPr id="0" name=""/>
        <dsp:cNvSpPr/>
      </dsp:nvSpPr>
      <dsp:spPr>
        <a:xfrm>
          <a:off x="1496220" y="1879740"/>
          <a:ext cx="1227387" cy="1188764"/>
        </a:xfrm>
        <a:prstGeom prst="ellipse">
          <a:avLst/>
        </a:prstGeom>
        <a:solidFill>
          <a:srgbClr val="645F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Microsoft Sans Serif" panose="020B0604020202020204" pitchFamily="34" charset="0"/>
              <a:ea typeface="Microsoft Sans Serif" panose="020B0604020202020204" pitchFamily="34" charset="0"/>
              <a:cs typeface="Microsoft Sans Serif" panose="020B0604020202020204" pitchFamily="34" charset="0"/>
            </a:rPr>
            <a:t>User</a:t>
          </a:r>
          <a:endParaRPr lang="en-US" sz="2000" kern="12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675967" y="2053830"/>
        <a:ext cx="867893" cy="840584"/>
      </dsp:txXfrm>
    </dsp:sp>
    <dsp:sp modelId="{B911E96E-A3D2-4118-B02E-5DA3D1E7104C}">
      <dsp:nvSpPr>
        <dsp:cNvPr id="0" name=""/>
        <dsp:cNvSpPr/>
      </dsp:nvSpPr>
      <dsp:spPr>
        <a:xfrm rot="16200000">
          <a:off x="1918440" y="1663500"/>
          <a:ext cx="382948" cy="49531"/>
        </a:xfrm>
        <a:custGeom>
          <a:avLst/>
          <a:gdLst/>
          <a:ahLst/>
          <a:cxnLst/>
          <a:rect l="0" t="0" r="0" b="0"/>
          <a:pathLst>
            <a:path>
              <a:moveTo>
                <a:pt x="0" y="24765"/>
              </a:moveTo>
              <a:lnTo>
                <a:pt x="382948"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00340" y="1678692"/>
        <a:ext cx="19147" cy="19147"/>
      </dsp:txXfrm>
    </dsp:sp>
    <dsp:sp modelId="{488D1870-DE31-41BC-9FB7-A11E661E7494}">
      <dsp:nvSpPr>
        <dsp:cNvPr id="0" name=""/>
        <dsp:cNvSpPr/>
      </dsp:nvSpPr>
      <dsp:spPr>
        <a:xfrm>
          <a:off x="1101913" y="354733"/>
          <a:ext cx="2016002" cy="1142058"/>
        </a:xfrm>
        <a:prstGeom prst="ellipse">
          <a:avLst/>
        </a:prstGeom>
        <a:solidFill>
          <a:srgbClr val="582A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Microsoft Sans Serif" panose="020B0604020202020204" pitchFamily="34" charset="0"/>
              <a:ea typeface="Microsoft Sans Serif" panose="020B0604020202020204" pitchFamily="34" charset="0"/>
              <a:cs typeface="Microsoft Sans Serif" panose="020B0604020202020204" pitchFamily="34" charset="0"/>
            </a:rPr>
            <a:t>eCommerce</a:t>
          </a:r>
          <a:endParaRPr lang="en-US" sz="1700" kern="12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397150" y="521984"/>
        <a:ext cx="1425528" cy="807556"/>
      </dsp:txXfrm>
    </dsp:sp>
    <dsp:sp modelId="{71040B3C-56A4-4CBB-8FEA-6C83879E69CA}">
      <dsp:nvSpPr>
        <dsp:cNvPr id="0" name=""/>
        <dsp:cNvSpPr/>
      </dsp:nvSpPr>
      <dsp:spPr>
        <a:xfrm rot="10765308">
          <a:off x="2722375" y="2443169"/>
          <a:ext cx="1199" cy="49531"/>
        </a:xfrm>
        <a:custGeom>
          <a:avLst/>
          <a:gdLst/>
          <a:ahLst/>
          <a:cxnLst/>
          <a:rect l="0" t="0" r="0" b="0"/>
          <a:pathLst>
            <a:path>
              <a:moveTo>
                <a:pt x="0" y="24765"/>
              </a:moveTo>
              <a:lnTo>
                <a:pt x="1199"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2722945" y="2467905"/>
        <a:ext cx="59" cy="59"/>
      </dsp:txXfrm>
    </dsp:sp>
    <dsp:sp modelId="{C402ECF3-2E49-487F-94E5-8A038F06A662}">
      <dsp:nvSpPr>
        <dsp:cNvPr id="0" name=""/>
        <dsp:cNvSpPr/>
      </dsp:nvSpPr>
      <dsp:spPr>
        <a:xfrm>
          <a:off x="2722276" y="1808557"/>
          <a:ext cx="1871995" cy="1299878"/>
        </a:xfrm>
        <a:prstGeom prst="ellipse">
          <a:avLst/>
        </a:prstGeom>
        <a:solidFill>
          <a:srgbClr val="C88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Marketplace</a:t>
          </a:r>
        </a:p>
      </dsp:txBody>
      <dsp:txXfrm>
        <a:off x="2996423" y="1998920"/>
        <a:ext cx="1323701" cy="919152"/>
      </dsp:txXfrm>
    </dsp:sp>
    <dsp:sp modelId="{3E4F558C-504B-443A-847B-41ABA957D25D}">
      <dsp:nvSpPr>
        <dsp:cNvPr id="0" name=""/>
        <dsp:cNvSpPr/>
      </dsp:nvSpPr>
      <dsp:spPr>
        <a:xfrm rot="5400000">
          <a:off x="1964317" y="3189335"/>
          <a:ext cx="291193" cy="49531"/>
        </a:xfrm>
        <a:custGeom>
          <a:avLst/>
          <a:gdLst/>
          <a:ahLst/>
          <a:cxnLst/>
          <a:rect l="0" t="0" r="0" b="0"/>
          <a:pathLst>
            <a:path>
              <a:moveTo>
                <a:pt x="0" y="24765"/>
              </a:moveTo>
              <a:lnTo>
                <a:pt x="291193"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02634" y="3206821"/>
        <a:ext cx="14559" cy="14559"/>
      </dsp:txXfrm>
    </dsp:sp>
    <dsp:sp modelId="{76B192D7-745E-446A-ABC2-9DFE97769869}">
      <dsp:nvSpPr>
        <dsp:cNvPr id="0" name=""/>
        <dsp:cNvSpPr/>
      </dsp:nvSpPr>
      <dsp:spPr>
        <a:xfrm>
          <a:off x="1299200" y="3359698"/>
          <a:ext cx="1621427" cy="1325567"/>
        </a:xfrm>
        <a:prstGeom prst="ellipse">
          <a:avLst/>
        </a:prstGeom>
        <a:solidFill>
          <a:srgbClr val="DFBB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a:t>
          </a:r>
          <a:endParaRPr lang="es-ES" sz="16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536652" y="3553823"/>
        <a:ext cx="1146523" cy="937317"/>
      </dsp:txXfrm>
    </dsp:sp>
    <dsp:sp modelId="{8EE5EFDB-BB84-4D23-A5BD-3C4D5EFA995A}">
      <dsp:nvSpPr>
        <dsp:cNvPr id="0" name=""/>
        <dsp:cNvSpPr/>
      </dsp:nvSpPr>
      <dsp:spPr>
        <a:xfrm rot="10834675">
          <a:off x="1397299" y="2442667"/>
          <a:ext cx="98956" cy="49531"/>
        </a:xfrm>
        <a:custGeom>
          <a:avLst/>
          <a:gdLst/>
          <a:ahLst/>
          <a:cxnLst/>
          <a:rect l="0" t="0" r="0" b="0"/>
          <a:pathLst>
            <a:path>
              <a:moveTo>
                <a:pt x="0" y="24765"/>
              </a:moveTo>
              <a:lnTo>
                <a:pt x="98956"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1444304" y="2464959"/>
        <a:ext cx="4947" cy="4947"/>
      </dsp:txXfrm>
    </dsp:sp>
    <dsp:sp modelId="{304DC816-1DBC-4C20-80C6-B6D22E7719C1}">
      <dsp:nvSpPr>
        <dsp:cNvPr id="0" name=""/>
        <dsp:cNvSpPr/>
      </dsp:nvSpPr>
      <dsp:spPr>
        <a:xfrm>
          <a:off x="-274271" y="1842872"/>
          <a:ext cx="1671652" cy="1231262"/>
        </a:xfrm>
        <a:prstGeom prst="ellipse">
          <a:avLst/>
        </a:prstGeom>
        <a:solidFill>
          <a:srgbClr val="9949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Microsoft Sans Serif" panose="020B0604020202020204" pitchFamily="34" charset="0"/>
              <a:ea typeface="Microsoft Sans Serif" panose="020B0604020202020204" pitchFamily="34" charset="0"/>
              <a:cs typeface="Microsoft Sans Serif" panose="020B0604020202020204" pitchFamily="34" charset="0"/>
            </a:rPr>
            <a:t>Physical</a:t>
          </a:r>
          <a:r>
            <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rPr>
            <a:t> Store</a:t>
          </a:r>
        </a:p>
      </dsp:txBody>
      <dsp:txXfrm>
        <a:off x="-29463" y="2023186"/>
        <a:ext cx="1182036" cy="870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6A8D3-9D85-4C37-B50F-66982062CC5F}">
      <dsp:nvSpPr>
        <dsp:cNvPr id="0" name=""/>
        <dsp:cNvSpPr/>
      </dsp:nvSpPr>
      <dsp:spPr>
        <a:xfrm>
          <a:off x="423272" y="814654"/>
          <a:ext cx="3322480" cy="3322480"/>
        </a:xfrm>
        <a:prstGeom prst="blockArc">
          <a:avLst>
            <a:gd name="adj1" fmla="val 10800000"/>
            <a:gd name="adj2" fmla="val 16200000"/>
            <a:gd name="adj3" fmla="val 4640"/>
          </a:avLst>
        </a:prstGeom>
        <a:solidFill>
          <a:schemeClr val="bg1">
            <a:lumMod val="75000"/>
          </a:schemeClr>
        </a:solidFill>
        <a:ln>
          <a:solidFill>
            <a:schemeClr val="bg1">
              <a:lumMod val="85000"/>
            </a:schemeClr>
          </a:solidFill>
        </a:ln>
        <a:effectLst/>
      </dsp:spPr>
      <dsp:style>
        <a:lnRef idx="0">
          <a:scrgbClr r="0" g="0" b="0"/>
        </a:lnRef>
        <a:fillRef idx="1">
          <a:scrgbClr r="0" g="0" b="0"/>
        </a:fillRef>
        <a:effectRef idx="0">
          <a:scrgbClr r="0" g="0" b="0"/>
        </a:effectRef>
        <a:fontRef idx="minor">
          <a:schemeClr val="lt1"/>
        </a:fontRef>
      </dsp:style>
    </dsp:sp>
    <dsp:sp modelId="{68BB3E0E-9786-4A14-88FD-309A467FA781}">
      <dsp:nvSpPr>
        <dsp:cNvPr id="0" name=""/>
        <dsp:cNvSpPr/>
      </dsp:nvSpPr>
      <dsp:spPr>
        <a:xfrm>
          <a:off x="423272" y="814654"/>
          <a:ext cx="3322480" cy="3322480"/>
        </a:xfrm>
        <a:prstGeom prst="blockArc">
          <a:avLst>
            <a:gd name="adj1" fmla="val 5400000"/>
            <a:gd name="adj2" fmla="val 10800000"/>
            <a:gd name="adj3" fmla="val 464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CDA8852-FB26-48A3-ACF4-085290911D39}">
      <dsp:nvSpPr>
        <dsp:cNvPr id="0" name=""/>
        <dsp:cNvSpPr/>
      </dsp:nvSpPr>
      <dsp:spPr>
        <a:xfrm>
          <a:off x="423277" y="814654"/>
          <a:ext cx="3322480" cy="3322480"/>
        </a:xfrm>
        <a:prstGeom prst="blockArc">
          <a:avLst>
            <a:gd name="adj1" fmla="val 8417"/>
            <a:gd name="adj2" fmla="val 5400010"/>
            <a:gd name="adj3" fmla="val 464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B929B56-2DB0-462A-A31B-39ED6031F8CA}">
      <dsp:nvSpPr>
        <dsp:cNvPr id="0" name=""/>
        <dsp:cNvSpPr/>
      </dsp:nvSpPr>
      <dsp:spPr>
        <a:xfrm>
          <a:off x="423277" y="814654"/>
          <a:ext cx="3322480" cy="3322480"/>
        </a:xfrm>
        <a:prstGeom prst="blockArc">
          <a:avLst>
            <a:gd name="adj1" fmla="val 16199990"/>
            <a:gd name="adj2" fmla="val 8417"/>
            <a:gd name="adj3" fmla="val 464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7E31E1B-7190-4FC1-BF8B-37DC7DF7AFB6}">
      <dsp:nvSpPr>
        <dsp:cNvPr id="0" name=""/>
        <dsp:cNvSpPr/>
      </dsp:nvSpPr>
      <dsp:spPr>
        <a:xfrm>
          <a:off x="1464696" y="1864940"/>
          <a:ext cx="1239632" cy="1221908"/>
        </a:xfrm>
        <a:prstGeom prst="ellipse">
          <a:avLst/>
        </a:prstGeom>
        <a:solidFill>
          <a:srgbClr val="645F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Microsoft Sans Serif" panose="020B0604020202020204" pitchFamily="34" charset="0"/>
              <a:ea typeface="Microsoft Sans Serif" panose="020B0604020202020204" pitchFamily="34" charset="0"/>
              <a:cs typeface="Microsoft Sans Serif" panose="020B0604020202020204" pitchFamily="34" charset="0"/>
            </a:rPr>
            <a:t>User</a:t>
          </a:r>
          <a:endParaRPr lang="en-US" sz="2300" kern="12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646236" y="2043884"/>
        <a:ext cx="876552" cy="864020"/>
      </dsp:txXfrm>
    </dsp:sp>
    <dsp:sp modelId="{A91D6418-9EC7-4A36-9561-FFA7B6FAD3CD}">
      <dsp:nvSpPr>
        <dsp:cNvPr id="0" name=""/>
        <dsp:cNvSpPr/>
      </dsp:nvSpPr>
      <dsp:spPr>
        <a:xfrm>
          <a:off x="1058511" y="282591"/>
          <a:ext cx="2052002" cy="1141204"/>
        </a:xfrm>
        <a:prstGeom prst="ellipse">
          <a:avLst/>
        </a:prstGeom>
        <a:solidFill>
          <a:srgbClr val="582A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Microsoft Sans Serif" panose="020B0604020202020204" pitchFamily="34" charset="0"/>
              <a:ea typeface="Microsoft Sans Serif" panose="020B0604020202020204" pitchFamily="34" charset="0"/>
              <a:cs typeface="Microsoft Sans Serif" panose="020B0604020202020204" pitchFamily="34" charset="0"/>
            </a:rPr>
            <a:t>eCommerce</a:t>
          </a:r>
          <a:endParaRPr lang="en-US" sz="1300" kern="1200" noProof="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359020" y="449716"/>
        <a:ext cx="1450984" cy="806954"/>
      </dsp:txXfrm>
    </dsp:sp>
    <dsp:sp modelId="{62869AF2-620A-4D77-8858-446EEAA166A9}">
      <dsp:nvSpPr>
        <dsp:cNvPr id="0" name=""/>
        <dsp:cNvSpPr/>
      </dsp:nvSpPr>
      <dsp:spPr>
        <a:xfrm>
          <a:off x="2771216" y="1857662"/>
          <a:ext cx="1871997" cy="1244411"/>
        </a:xfrm>
        <a:prstGeom prst="ellipse">
          <a:avLst/>
        </a:prstGeom>
        <a:solidFill>
          <a:srgbClr val="C88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Marketplace</a:t>
          </a:r>
        </a:p>
      </dsp:txBody>
      <dsp:txXfrm>
        <a:off x="3045364" y="2039902"/>
        <a:ext cx="1323701" cy="879931"/>
      </dsp:txXfrm>
    </dsp:sp>
    <dsp:sp modelId="{32E6144D-F8C4-44A9-BA1B-29D48AB3E0C2}">
      <dsp:nvSpPr>
        <dsp:cNvPr id="0" name=""/>
        <dsp:cNvSpPr/>
      </dsp:nvSpPr>
      <dsp:spPr>
        <a:xfrm>
          <a:off x="1299616" y="3439785"/>
          <a:ext cx="1569792" cy="1317623"/>
        </a:xfrm>
        <a:prstGeom prst="ellipse">
          <a:avLst/>
        </a:prstGeom>
        <a:solidFill>
          <a:srgbClr val="DFBB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a:t>
          </a:r>
          <a:endParaRPr lang="es-ES" sz="16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529507" y="3632746"/>
        <a:ext cx="1110010" cy="931701"/>
      </dsp:txXfrm>
    </dsp:sp>
    <dsp:sp modelId="{0F6B9D69-7796-4C31-994B-8ACC24753B93}">
      <dsp:nvSpPr>
        <dsp:cNvPr id="0" name=""/>
        <dsp:cNvSpPr/>
      </dsp:nvSpPr>
      <dsp:spPr>
        <a:xfrm>
          <a:off x="-323213" y="1864945"/>
          <a:ext cx="1570049" cy="1221899"/>
        </a:xfrm>
        <a:prstGeom prst="ellipse">
          <a:avLst/>
        </a:prstGeom>
        <a:solidFill>
          <a:srgbClr val="9949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Microsoft Sans Serif" panose="020B0604020202020204" pitchFamily="34" charset="0"/>
              <a:ea typeface="Microsoft Sans Serif" panose="020B0604020202020204" pitchFamily="34" charset="0"/>
              <a:cs typeface="Microsoft Sans Serif" panose="020B0604020202020204" pitchFamily="34" charset="0"/>
            </a:rPr>
            <a:t>Physical</a:t>
          </a:r>
          <a:r>
            <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rPr>
            <a:t> Store</a:t>
          </a:r>
        </a:p>
      </dsp:txBody>
      <dsp:txXfrm>
        <a:off x="-93285" y="2043888"/>
        <a:ext cx="1110193" cy="86401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sp>
        <p:nvSpPr>
          <p:cNvPr id="38" name="CuadroTexto 37">
            <a:extLst>
              <a:ext uri="{FF2B5EF4-FFF2-40B4-BE49-F238E27FC236}">
                <a16:creationId xmlns:a16="http://schemas.microsoft.com/office/drawing/2014/main" id="{675D9B00-34CB-424A-B0AB-383501E55D16}"/>
              </a:ext>
            </a:extLst>
          </p:cNvPr>
          <p:cNvSpPr txBox="1"/>
          <p:nvPr userDrawn="1"/>
        </p:nvSpPr>
        <p:spPr>
          <a:xfrm>
            <a:off x="4174398" y="5599283"/>
            <a:ext cx="9144000" cy="369332"/>
          </a:xfrm>
          <a:prstGeom prst="rect">
            <a:avLst/>
          </a:prstGeom>
          <a:noFill/>
        </p:spPr>
        <p:txBody>
          <a:bodyPr wrap="square">
            <a:spAutoFit/>
          </a:bodyPr>
          <a:lstStyle/>
          <a:p>
            <a:pPr marL="2416810" marR="2413635" algn="ctr">
              <a:spcBef>
                <a:spcPts val="415"/>
              </a:spcBef>
              <a:spcAft>
                <a:spcPts val="0"/>
              </a:spcAft>
            </a:pPr>
            <a:r>
              <a:rPr lang="en-US" sz="1800" b="1" dirty="0">
                <a:solidFill>
                  <a:srgbClr val="B05894"/>
                </a:solidFill>
                <a:effectLst/>
                <a:latin typeface="Microsoft Sans Serif" panose="020B0604020202020204" pitchFamily="34" charset="0"/>
                <a:ea typeface="Microsoft Sans Serif" panose="020B0604020202020204" pitchFamily="34" charset="0"/>
              </a:rPr>
              <a:t>e4f-network.eu</a:t>
            </a:r>
            <a:endParaRPr lang="es-ES" sz="1800" dirty="0">
              <a:effectLst/>
              <a:latin typeface="Microsoft Sans Serif" panose="020B0604020202020204" pitchFamily="34" charset="0"/>
              <a:ea typeface="Microsoft Sans Serif" panose="020B0604020202020204" pitchFamily="34" charset="0"/>
            </a:endParaRPr>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oomly.com/" TargetMode="External"/><Relationship Id="rId7" Type="http://schemas.openxmlformats.org/officeDocument/2006/relationships/image" Target="../media/image11.png"/><Relationship Id="rId2" Type="http://schemas.openxmlformats.org/officeDocument/2006/relationships/hyperlink" Target="https://sproutsocial.com/"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audiense.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learscope.io/" TargetMode="External"/><Relationship Id="rId7" Type="http://schemas.openxmlformats.org/officeDocument/2006/relationships/image" Target="../media/image14.png"/><Relationship Id="rId2" Type="http://schemas.openxmlformats.org/officeDocument/2006/relationships/hyperlink" Target="https://ahrefs.com/" TargetMode="Externa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hyperlink" Target="https://www.semrush.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ptimizely.com/" TargetMode="External"/><Relationship Id="rId7" Type="http://schemas.openxmlformats.org/officeDocument/2006/relationships/image" Target="../media/image17.png"/><Relationship Id="rId2" Type="http://schemas.openxmlformats.org/officeDocument/2006/relationships/hyperlink" Target="https://unbounce.com/"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hotjar.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typeform.com/" TargetMode="External"/><Relationship Id="rId7" Type="http://schemas.openxmlformats.org/officeDocument/2006/relationships/image" Target="../media/image19.png"/><Relationship Id="rId2" Type="http://schemas.openxmlformats.org/officeDocument/2006/relationships/hyperlink" Target="https://sendgrid.com/"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powtoon.com/" TargetMode="External"/><Relationship Id="rId4" Type="http://schemas.openxmlformats.org/officeDocument/2006/relationships/hyperlink" Target="https://www.canva.com/" TargetMode="Externa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657600" y="6446627"/>
            <a:ext cx="10629900" cy="1446550"/>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fr-FR" sz="4400" b="1" spc="-114" dirty="0">
                <a:latin typeface="Microsoft Sans Serif" panose="020B0604020202020204" pitchFamily="34" charset="0"/>
                <a:ea typeface="Microsoft Sans Serif" panose="020B0604020202020204" pitchFamily="34" charset="0"/>
                <a:cs typeface="Microsoft Sans Serif" panose="020B0604020202020204" pitchFamily="34" charset="0"/>
              </a:rPr>
              <a:t>Marketing numérique international : stratégies et outils</a:t>
            </a:r>
            <a:endParaRPr kumimoji="0" lang="pt-BR" sz="44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119485" y="835006"/>
            <a:ext cx="14325600"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Des stratégies efficaces pour votre campagne de marketing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964024" y="2722094"/>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2.3 R</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CE: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Agir</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864630" y="3242655"/>
            <a:ext cx="10709401" cy="2246769"/>
          </a:xfrm>
          <a:prstGeom prst="rect">
            <a:avLst/>
          </a:prstGeom>
          <a:noFill/>
        </p:spPr>
        <p:txBody>
          <a:bodyPr wrap="square" rtlCol="0">
            <a:spAutoFit/>
          </a:bodyPr>
          <a:lstStyle/>
          <a:p>
            <a:pPr algn="just">
              <a:spcAft>
                <a:spcPts val="12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Il s'agit de la phase visant à générer des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actions</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et des </a:t>
            </a:r>
            <a:r>
              <a:rPr lang="fr-FR"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interactions</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sur ses canaux (site web, médias sociaux, etc.). Gardez à l'esprit que l'objectif est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maintenant d'influencer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 comportement et les prochaines étapes du public atteint lors de la phase précédente.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858471" y="5342473"/>
            <a:ext cx="11587057" cy="2246769"/>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Les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objectifs spécifiques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à fixer dépendent du type d'entreprise. Le premier est certainement de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générer des prospects</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Les autres peuvent aller de l'intérêt et de la recherche d'informations sur l'entreprise et ses produits à la lecture du blog de l'entreprise, en passant par la recherche de produits et bien plus encore.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3637332" y="2952927"/>
            <a:ext cx="1314134"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375649" y="7701241"/>
            <a:ext cx="18375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Engager</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310666" y="6521857"/>
            <a:ext cx="1926667"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a:t>
            </a:r>
          </a:p>
        </p:txBody>
      </p:sp>
      <p:sp>
        <p:nvSpPr>
          <p:cNvPr id="22" name="CasellaDiTesto 21"/>
          <p:cNvSpPr txBox="1"/>
          <p:nvPr/>
        </p:nvSpPr>
        <p:spPr>
          <a:xfrm>
            <a:off x="13473999" y="4163089"/>
            <a:ext cx="1640800"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Atteindre</a:t>
            </a:r>
          </a:p>
        </p:txBody>
      </p:sp>
      <p:sp>
        <p:nvSpPr>
          <p:cNvPr id="23" name="CasellaDiTesto 22"/>
          <p:cNvSpPr txBox="1"/>
          <p:nvPr/>
        </p:nvSpPr>
        <p:spPr>
          <a:xfrm>
            <a:off x="13821598" y="5342473"/>
            <a:ext cx="945601" cy="523220"/>
          </a:xfrm>
          <a:prstGeom prst="rect">
            <a:avLst/>
          </a:prstGeom>
          <a:noFill/>
        </p:spPr>
        <p:txBody>
          <a:bodyPr wrap="square" rtlCol="0">
            <a:spAutoFit/>
          </a:bodyPr>
          <a:lstStyle/>
          <a:p>
            <a:r>
              <a:rPr lang="it-IT" sz="28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Agir</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964024" y="7688626"/>
            <a:ext cx="11786669" cy="954107"/>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À ce stade, le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de contenu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peut être très utile pour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divertir, éduquer, inspirer</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et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convaincre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les clients potentiels ciblés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83949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887550" y="493367"/>
            <a:ext cx="14325600"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Des stratégies efficaces pour votre campagne de marketing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607381" y="1950118"/>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2.4 RA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E: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Convertir</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607381" y="2475873"/>
            <a:ext cx="10709401" cy="954107"/>
          </a:xfrm>
          <a:prstGeom prst="rect">
            <a:avLst/>
          </a:prstGeom>
          <a:noFill/>
        </p:spPr>
        <p:txBody>
          <a:bodyPr wrap="square" rtlCol="0">
            <a:spAutoFit/>
          </a:bodyPr>
          <a:lstStyle/>
          <a:p>
            <a:pPr algn="just">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C'est là qu'intervient l'étape cruciale : la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conversion</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l'action en vente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(en ligne et hors ligne) et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du client potentiel en client payant</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262009" y="3361846"/>
            <a:ext cx="11485494" cy="5909310"/>
          </a:xfrm>
          <a:prstGeom prst="rect">
            <a:avLst/>
          </a:prstGeom>
          <a:noFill/>
        </p:spPr>
        <p:txBody>
          <a:bodyPr wrap="square" rtlCol="0">
            <a:spAutoFit/>
          </a:bodyPr>
          <a:lstStyle/>
          <a:p>
            <a:pPr algn="just">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C'est le moment idéal pour exploiter des techniques de marketing telles que les suivantes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lgn="jus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 </a:t>
            </a:r>
            <a:r>
              <a:rPr lang="fr-FR"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reciblage</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(ou remarketing). Reprendre contact avec les visiteurs précédents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 maturation des prospects.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Ensemble d’Activités, d’Actions ou de </a:t>
            </a:r>
            <a:r>
              <a:rPr lang="fr-FR" sz="2400" noProof="1">
                <a:latin typeface="Microsoft Sans Serif" panose="020B0604020202020204" pitchFamily="34" charset="0"/>
                <a:ea typeface="Microsoft Sans Serif" panose="020B0604020202020204" pitchFamily="34" charset="0"/>
                <a:cs typeface="Microsoft Sans Serif" panose="020B0604020202020204" pitchFamily="34" charset="0"/>
              </a:rPr>
              <a:t>prAtiques</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 visant à créer une relation avec des </a:t>
            </a:r>
            <a:r>
              <a:rPr lang="fr-FR" sz="2400" noProof="1">
                <a:latin typeface="Microsoft Sans Serif" panose="020B0604020202020204" pitchFamily="34" charset="0"/>
                <a:ea typeface="Microsoft Sans Serif" panose="020B0604020202020204" pitchFamily="34" charset="0"/>
                <a:cs typeface="Microsoft Sans Serif" panose="020B0604020202020204" pitchFamily="34" charset="0"/>
              </a:rPr>
              <a:t>contActs</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 potentiellement intéressés par un produit ou un service, par la diffusion de contenu pertinent et personnalisé</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457200" indent="-457200">
              <a:buClr>
                <a:srgbClr val="B05894"/>
              </a:buClr>
              <a:buFont typeface="Wingdings" panose="05000000000000000000" pitchFamily="2" charset="2"/>
              <a:buChar char="Ø"/>
            </a:pPr>
            <a:r>
              <a:rPr lang="en-US"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Personnalisation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du site web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Création d'expériences personnalisées pour les visiteurs d'un site web, adaptées à leurs besoins et à leurs désirs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lgn="jus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Optimisation du taux de conversion</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(CRO).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Processus consistant à déterminer ce que vos visiteurs recherchent lorsqu'ils viennent sur votre site Web et à s'assurer qu'ils le trouvent.</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398"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3637332" y="2952927"/>
            <a:ext cx="1314134"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375649" y="7701241"/>
            <a:ext cx="18375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Engager</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310666" y="6521857"/>
            <a:ext cx="1926667" cy="523220"/>
          </a:xfrm>
          <a:prstGeom prst="rect">
            <a:avLst/>
          </a:prstGeom>
          <a:noFill/>
        </p:spPr>
        <p:txBody>
          <a:bodyPr wrap="square" rtlCol="0">
            <a:spAutoFit/>
          </a:bodyPr>
          <a:lstStyle/>
          <a:p>
            <a:r>
              <a:rPr lang="it-IT" sz="28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a:t>
            </a:r>
          </a:p>
        </p:txBody>
      </p:sp>
      <p:sp>
        <p:nvSpPr>
          <p:cNvPr id="22" name="CasellaDiTesto 21"/>
          <p:cNvSpPr txBox="1"/>
          <p:nvPr/>
        </p:nvSpPr>
        <p:spPr>
          <a:xfrm>
            <a:off x="13473999" y="4163089"/>
            <a:ext cx="1640800"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Atteindre</a:t>
            </a:r>
          </a:p>
        </p:txBody>
      </p:sp>
      <p:sp>
        <p:nvSpPr>
          <p:cNvPr id="23" name="CasellaDiTesto 22"/>
          <p:cNvSpPr txBox="1"/>
          <p:nvPr/>
        </p:nvSpPr>
        <p:spPr>
          <a:xfrm>
            <a:off x="13821598" y="5339637"/>
            <a:ext cx="9456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Agir</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72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219200" y="826316"/>
            <a:ext cx="14325600"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Des stratégies efficaces pour votre campagne de marketing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173148" y="2600326"/>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2.5 RAC</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Engager</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173148" y="3367803"/>
            <a:ext cx="10308137" cy="1384995"/>
          </a:xfrm>
          <a:prstGeom prst="rect">
            <a:avLst/>
          </a:prstGeom>
          <a:noFill/>
        </p:spPr>
        <p:txBody>
          <a:bodyPr wrap="square" rtlCol="0">
            <a:spAutoFit/>
          </a:bodyPr>
          <a:lstStyle/>
          <a:p>
            <a:pPr algn="just">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Après le premier achat d'un nouveau client, travailler sur sa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fidélisation</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L'objectif est de développer un engagement, une implication et une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relation à long terme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avec le client.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157906" y="4896433"/>
            <a:ext cx="11103004" cy="1815882"/>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À ce stade, nous avons déjà collecté suffisamment de données sur le comportement du nouveau client. Ces données peuvent être exploitées pour créer des campagnes de marketing et des communications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hyper-personnalisées</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3637332" y="2952927"/>
            <a:ext cx="1314134"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375649" y="7701241"/>
            <a:ext cx="18375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Engager</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310666" y="6521857"/>
            <a:ext cx="1926667"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a:t>
            </a:r>
          </a:p>
        </p:txBody>
      </p:sp>
      <p:sp>
        <p:nvSpPr>
          <p:cNvPr id="22" name="CasellaDiTesto 21"/>
          <p:cNvSpPr txBox="1"/>
          <p:nvPr/>
        </p:nvSpPr>
        <p:spPr>
          <a:xfrm>
            <a:off x="13473999" y="4163089"/>
            <a:ext cx="1640800"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Atteindre</a:t>
            </a:r>
          </a:p>
        </p:txBody>
      </p:sp>
      <p:sp>
        <p:nvSpPr>
          <p:cNvPr id="23" name="CasellaDiTesto 22"/>
          <p:cNvSpPr txBox="1"/>
          <p:nvPr/>
        </p:nvSpPr>
        <p:spPr>
          <a:xfrm>
            <a:off x="13821598" y="5342473"/>
            <a:ext cx="9456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Agir</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1190798" y="6869325"/>
            <a:ext cx="10709404" cy="954107"/>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C'est également le bon moment pour mesurer le pourcentage de clients actifs et leur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niveau de</a:t>
            </a:r>
            <a:r>
              <a:rPr lang="fr-FR"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satisfaction</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06605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
        <p:nvSpPr>
          <p:cNvPr id="4" name="Rectangle 58">
            <a:extLst>
              <a:ext uri="{FF2B5EF4-FFF2-40B4-BE49-F238E27FC236}">
                <a16:creationId xmlns:a16="http://schemas.microsoft.com/office/drawing/2014/main" id="{C19CE81B-88B7-56D0-835C-580EF1D39AEA}"/>
              </a:ext>
            </a:extLst>
          </p:cNvPr>
          <p:cNvSpPr/>
          <p:nvPr/>
        </p:nvSpPr>
        <p:spPr>
          <a:xfrm>
            <a:off x="2137370" y="2680166"/>
            <a:ext cx="2727193"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RACE est un Cadre de travail qui peut aider à planifier et à gérer les stratégies de marketing </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825897" y="2688442"/>
            <a:ext cx="2940838"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Ce Cadre de travail consiste en un moment de planification initiale, suivi de 4 phases stratégiques</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446038" y="3160915"/>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371366" cy="1938992"/>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RACE signifie : </a:t>
            </a:r>
            <a:b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Atteindre</a:t>
            </a:r>
            <a:b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Agir</a:t>
            </a:r>
            <a:b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Convertir</a:t>
            </a:r>
            <a:b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Engager</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27334" y="5713025"/>
            <a:ext cx="2643295"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est conseillé d'adopter une approche fondée sur les données lors de la planification.</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181388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371600" y="1054399"/>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Principaux outils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409700" y="2008395"/>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3.1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Outils marketing des médias sociaux</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3172215" y="2610607"/>
            <a:ext cx="13487400" cy="6001643"/>
          </a:xfrm>
          <a:prstGeom prst="rect">
            <a:avLst/>
          </a:prstGeom>
          <a:noFill/>
        </p:spPr>
        <p:txBody>
          <a:bodyPr wrap="square" rtlCol="0">
            <a:spAutoFit/>
          </a:bodyPr>
          <a:lstStyle/>
          <a:p>
            <a:pPr marL="514350" indent="-514350" algn="just">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Sprout Social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une plateforme de gestion des médias sociaux qui aide les entreprises à organiser leur calendrier de contenu, à publier et à programmer du contenu sur plusieurs plateformes et en fonction du moment où les adeptes sont les plus actifs, et à simplifier la collaboration avec les collègues et les clients.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514350" indent="-514350" algn="just">
              <a:spcAft>
                <a:spcPts val="1200"/>
              </a:spcAft>
              <a:buFont typeface="+mj-lt"/>
              <a:buAutoNum type="arabicParenR"/>
            </a:pPr>
            <a:r>
              <a:rPr lang="en-US"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Loomly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Cette "plateforme de réussite de la marque" est idéale pour collaborer efficacement au sein des équipes de marketing. Elle dispose de nombreuses fonctionnalités telles que des calendriers intégrés, une bibliothèque de contenus, un guide et des conseils d'optimisation, des idées de</a:t>
            </a:r>
            <a:r>
              <a:rPr lang="fr-FR" sz="2800" noProof="1">
                <a:latin typeface="Microsoft Sans Serif" panose="020B0604020202020204" pitchFamily="34" charset="0"/>
                <a:ea typeface="Microsoft Sans Serif" panose="020B0604020202020204" pitchFamily="34" charset="0"/>
                <a:cs typeface="Microsoft Sans Serif" panose="020B0604020202020204" pitchFamily="34" charset="0"/>
              </a:rPr>
              <a:t> posts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basées sur des sujets tendances, des analyses et bien plus encore.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514350" indent="-514350" algn="just">
              <a:spcAft>
                <a:spcPts val="1200"/>
              </a:spcAft>
              <a:buFont typeface="+mj-lt"/>
              <a:buAutoNum type="arabicParenR"/>
            </a:pPr>
            <a:r>
              <a:rPr lang="en-US"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Audiense</a:t>
            </a:r>
            <a:r>
              <a:rPr lang="en-US" sz="2800" noProof="1">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cette plateforme peut aider les entreprises dans les processus de segmentation et de ciblage du public et de publicité en plaçant l'écoute sociale, la segmentation des consommateurs et la compréhension culturelle au centre de la stratégie marketing.</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Immagine 8"/>
          <p:cNvPicPr>
            <a:picLocks noChangeAspect="1"/>
          </p:cNvPicPr>
          <p:nvPr/>
        </p:nvPicPr>
        <p:blipFill rotWithShape="1">
          <a:blip r:embed="rId5">
            <a:extLst>
              <a:ext uri="{28A0092B-C50C-407E-A947-70E740481C1C}">
                <a14:useLocalDpi xmlns:a14="http://schemas.microsoft.com/office/drawing/2010/main" val="0"/>
              </a:ext>
            </a:extLst>
          </a:blip>
          <a:srcRect l="13994" t="18255" r="16035" b="24191"/>
          <a:stretch/>
        </p:blipFill>
        <p:spPr>
          <a:xfrm>
            <a:off x="181651" y="6743700"/>
            <a:ext cx="2808936" cy="1144776"/>
          </a:xfrm>
          <a:prstGeom prst="rect">
            <a:avLst/>
          </a:prstGeom>
        </p:spPr>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573661"/>
            <a:ext cx="2791215" cy="1781424"/>
          </a:xfrm>
          <a:prstGeom prst="rect">
            <a:avLst/>
          </a:prstGeom>
        </p:spPr>
      </p:pic>
      <p:pic>
        <p:nvPicPr>
          <p:cNvPr id="11" name="Immagin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413" y="2667508"/>
            <a:ext cx="2482388" cy="1732898"/>
          </a:xfrm>
          <a:prstGeom prst="rect">
            <a:avLst/>
          </a:prstGeom>
        </p:spPr>
      </p:pic>
    </p:spTree>
    <p:extLst>
      <p:ext uri="{BB962C8B-B14F-4D97-AF65-F5344CB8AC3E}">
        <p14:creationId xmlns:p14="http://schemas.microsoft.com/office/powerpoint/2010/main" val="117611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524000" y="1254655"/>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Principaux outils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430501" y="2111354"/>
            <a:ext cx="12268200"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3.2 SEO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Outils de référencement (optimisation des moteurs de recherche)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3355283" y="2783387"/>
            <a:ext cx="13487400" cy="5878532"/>
          </a:xfrm>
          <a:prstGeom prst="rect">
            <a:avLst/>
          </a:prstGeom>
          <a:noFill/>
        </p:spPr>
        <p:txBody>
          <a:bodyPr wrap="square" rtlCol="0">
            <a:spAutoFit/>
          </a:bodyPr>
          <a:lstStyle/>
          <a:p>
            <a:pPr marL="514350" indent="-514350" algn="just">
              <a:spcAft>
                <a:spcPts val="2400"/>
              </a:spcAft>
              <a:buFont typeface="+mj-lt"/>
              <a:buAutoNum type="arabicParenR"/>
            </a:pPr>
            <a:r>
              <a:rPr lang="en-US"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Ahrefs</a:t>
            </a:r>
            <a:r>
              <a:rPr lang="en-US" sz="2800" noProof="1">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un ensemble d'outils SEO tout-en-un : il comprend un tableau de bord de projet, un explorateur de site, un explorateur de mots-clés, un audit de site, un tracker de classement et un explorateur de contenu</a:t>
            </a:r>
          </a:p>
          <a:p>
            <a:pPr marL="514350" indent="-514350" algn="just">
              <a:spcAft>
                <a:spcPts val="2400"/>
              </a:spcAft>
              <a:buFont typeface="+mj-lt"/>
              <a:buAutoNum type="arabicParenR"/>
            </a:pPr>
            <a:r>
              <a:rPr lang="en-US"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Clearscope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une plateforme qui fournit un éditeur détaillé pour recommander des mots-clés, des en-têtes et la lisibilité afin de vous aider à rédiger (ou à réécrire) des articles de blog bien classés et équilibrés et à optimiser vos contenus existants</a:t>
            </a:r>
          </a:p>
          <a:p>
            <a:pPr marL="514350" indent="-514350" algn="just">
              <a:spcAft>
                <a:spcPts val="2400"/>
              </a:spcAft>
              <a:buFont typeface="+mj-lt"/>
              <a:buAutoNum type="arabicParenR"/>
            </a:pPr>
            <a:r>
              <a:rPr lang="en-US"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SEMrush</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Cette plateforme contient des outils pour le marketing des médias sociaux, le marketing de contenu et bien plus encore. En particulier, c'est aussi un excellent outil pour le référencement, car il vous permet de suivre la position de vos mots clés prioritaires et d'explorer de nouveaux termes pour lesquels vous pouvez vous classer. </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739" y="2875496"/>
            <a:ext cx="3477065" cy="760608"/>
          </a:xfrm>
          <a:prstGeom prst="rect">
            <a:avLst/>
          </a:prstGeom>
        </p:spPr>
      </p:pic>
      <p:pic>
        <p:nvPicPr>
          <p:cNvPr id="6" name="Immagine 5"/>
          <p:cNvPicPr>
            <a:picLocks noChangeAspect="1"/>
          </p:cNvPicPr>
          <p:nvPr/>
        </p:nvPicPr>
        <p:blipFill rotWithShape="1">
          <a:blip r:embed="rId6">
            <a:extLst>
              <a:ext uri="{28A0092B-C50C-407E-A947-70E740481C1C}">
                <a14:useLocalDpi xmlns:a14="http://schemas.microsoft.com/office/drawing/2010/main" val="0"/>
              </a:ext>
            </a:extLst>
          </a:blip>
          <a:srcRect t="32062" b="39493"/>
          <a:stretch/>
        </p:blipFill>
        <p:spPr>
          <a:xfrm>
            <a:off x="353493" y="4405554"/>
            <a:ext cx="2836037" cy="806695"/>
          </a:xfrm>
          <a:prstGeom prst="rect">
            <a:avLst/>
          </a:prstGeom>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739" y="5981700"/>
            <a:ext cx="2934996" cy="1649095"/>
          </a:xfrm>
          <a:prstGeom prst="rect">
            <a:avLst/>
          </a:prstGeom>
        </p:spPr>
      </p:pic>
    </p:spTree>
    <p:extLst>
      <p:ext uri="{BB962C8B-B14F-4D97-AF65-F5344CB8AC3E}">
        <p14:creationId xmlns:p14="http://schemas.microsoft.com/office/powerpoint/2010/main" val="200146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513114" y="987697"/>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Principaux outils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13114" y="1732005"/>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Outils d'optimisation des conversions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3148994" y="2269876"/>
            <a:ext cx="13487400" cy="6432530"/>
          </a:xfrm>
          <a:prstGeom prst="rect">
            <a:avLst/>
          </a:prstGeom>
          <a:noFill/>
        </p:spPr>
        <p:txBody>
          <a:bodyPr wrap="square" rtlCol="0">
            <a:spAutoFit/>
          </a:bodyPr>
          <a:lstStyle/>
          <a:p>
            <a:pPr marL="514350" indent="-514350" algn="just">
              <a:spcAft>
                <a:spcPts val="1200"/>
              </a:spcAft>
              <a:buFont typeface="+mj-lt"/>
              <a:buAutoNum type="arabicParenR"/>
            </a:pPr>
            <a:r>
              <a:rPr lang="en-US"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Unbounce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un créateur de pages d'atterrissage alimenté par l'IA et doté de fonctions intelligentes qui vous permettent de créer des campagnes de marketing très performantes en quelques minutes seulement, afin de transformer un plus grand nombre de vos visiteurs en clients.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lgn="just">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Optimizely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noProof="1">
                <a:latin typeface="Microsoft Sans Serif" panose="020B0604020202020204" pitchFamily="34" charset="0"/>
                <a:ea typeface="Microsoft Sans Serif" panose="020B0604020202020204" pitchFamily="34" charset="0"/>
                <a:cs typeface="Microsoft Sans Serif" panose="020B0604020202020204" pitchFamily="34" charset="0"/>
              </a:rPr>
              <a:t>Optimizely Digital Experience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Platform combine des outils de création visuelle et de ciblage de l'audience pour effectuer rapidement des tests sur différents segments de votre public. Elle vous permet également de tester les modifications majeures et mineures apportées à vos pages et d'affiner les performances de votre site.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514350" indent="-514350" algn="just">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Hotjar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Une plateforme dotée d'outils marketing puissants tels que : des cartes thermiques qui représentent visuellement les endroits où les utilisateurs cliquent, se déplacent et défilent sur votre site ; des enregistrements vidéo réels du parcours de vos visiteurs (défilement, déplacement, demi-tour et clics rageurs) sur votre site ; un feedback en direct et bien plus encore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935" y="2326173"/>
            <a:ext cx="2931268" cy="716676"/>
          </a:xfrm>
          <a:prstGeom prst="rect">
            <a:avLst/>
          </a:prstGeom>
        </p:spPr>
      </p:pic>
      <p:pic>
        <p:nvPicPr>
          <p:cNvPr id="6" name="Immagine 5"/>
          <p:cNvPicPr>
            <a:picLocks noChangeAspect="1"/>
          </p:cNvPicPr>
          <p:nvPr/>
        </p:nvPicPr>
        <p:blipFill rotWithShape="1">
          <a:blip r:embed="rId6" cstate="print">
            <a:extLst>
              <a:ext uri="{28A0092B-C50C-407E-A947-70E740481C1C}">
                <a14:useLocalDpi xmlns:a14="http://schemas.microsoft.com/office/drawing/2010/main" val="0"/>
              </a:ext>
            </a:extLst>
          </a:blip>
          <a:srcRect t="19473" b="17918"/>
          <a:stretch/>
        </p:blipFill>
        <p:spPr>
          <a:xfrm>
            <a:off x="118081" y="4076700"/>
            <a:ext cx="3067050" cy="1066800"/>
          </a:xfrm>
          <a:prstGeom prst="rect">
            <a:avLst/>
          </a:prstGeom>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599" y="6601374"/>
            <a:ext cx="2825877" cy="727201"/>
          </a:xfrm>
          <a:prstGeom prst="rect">
            <a:avLst/>
          </a:prstGeom>
        </p:spPr>
      </p:pic>
    </p:spTree>
    <p:extLst>
      <p:ext uri="{BB962C8B-B14F-4D97-AF65-F5344CB8AC3E}">
        <p14:creationId xmlns:p14="http://schemas.microsoft.com/office/powerpoint/2010/main" val="423528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524000" y="108195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Principaux outils.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3260271" y="2582777"/>
            <a:ext cx="13487400" cy="6155531"/>
          </a:xfrm>
          <a:prstGeom prst="rect">
            <a:avLst/>
          </a:prstGeom>
          <a:noFill/>
        </p:spPr>
        <p:txBody>
          <a:bodyPr wrap="square" rtlCol="0">
            <a:spAutoFit/>
          </a:bodyPr>
          <a:lstStyle/>
          <a:p>
            <a:pPr marL="514350" indent="-514350" algn="just">
              <a:spcAft>
                <a:spcPts val="1200"/>
              </a:spcAft>
              <a:buFont typeface="+mj-lt"/>
              <a:buAutoNum type="arabicParenR"/>
            </a:pPr>
            <a:r>
              <a:rPr lang="en-US"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Sendgrid</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une suite d'outils pour créer des campagnes d'e-mailing attrayantes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lgn="just">
              <a:spcAft>
                <a:spcPts val="1200"/>
              </a:spcAft>
              <a:buFont typeface="+mj-lt"/>
              <a:buAutoNum type="arabicParenR"/>
            </a:pPr>
            <a:r>
              <a:rPr lang="en-US"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Typeform</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une plateforme qui vous permet de créer des formulaires, des enquêtes et des quiz auxquels les gens aiment répondre. Elle vous aide à susciter l'intérêt de votre public et à obtenir des réponses plus réfléchies et des taux d'achèvement plus élevés.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514350" indent="-514350" algn="just">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Canva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est un outil qui vous permet de créer du contenu visuel avec lequel vous pouvez engager votre public et développer votre marque. il est idéal pour travailler en collaboration avec d'autres personnes, même sans expérience en conception graphique.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lgn="just">
              <a:spcAft>
                <a:spcPts val="1200"/>
              </a:spcAft>
              <a:buFont typeface="+mj-lt"/>
              <a:buAutoNum type="arabicParenR"/>
            </a:pPr>
            <a:r>
              <a:rPr lang="en-US" sz="28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5"/>
              </a:rPr>
              <a:t>Powtoon</a:t>
            </a:r>
            <a:r>
              <a:rPr lang="en-US" sz="2800" noProof="1">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un autre outil graphique très intuitif qui vous permet de créer des vidéos et des présentations avec du texte, des images, des personnages et des animations. Cette plateforme offre également la possibilité de travailler sur vos propres projets en collaboration avec d'autres personnes. </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rotWithShape="1">
          <a:blip r:embed="rId6">
            <a:extLst>
              <a:ext uri="{28A0092B-C50C-407E-A947-70E740481C1C}">
                <a14:useLocalDpi xmlns:a14="http://schemas.microsoft.com/office/drawing/2010/main" val="0"/>
              </a:ext>
            </a:extLst>
          </a:blip>
          <a:srcRect t="19162" b="18563"/>
          <a:stretch/>
        </p:blipFill>
        <p:spPr>
          <a:xfrm>
            <a:off x="267521" y="2357197"/>
            <a:ext cx="2867025" cy="990600"/>
          </a:xfrm>
          <a:prstGeom prst="rect">
            <a:avLst/>
          </a:prstGeom>
        </p:spPr>
      </p:pic>
      <p:pic>
        <p:nvPicPr>
          <p:cNvPr id="6" name="Immagine 5"/>
          <p:cNvPicPr>
            <a:picLocks noChangeAspect="1"/>
          </p:cNvPicPr>
          <p:nvPr/>
        </p:nvPicPr>
        <p:blipFill rotWithShape="1">
          <a:blip r:embed="rId7" cstate="print">
            <a:extLst>
              <a:ext uri="{28A0092B-C50C-407E-A947-70E740481C1C}">
                <a14:useLocalDpi xmlns:a14="http://schemas.microsoft.com/office/drawing/2010/main" val="0"/>
              </a:ext>
            </a:extLst>
          </a:blip>
          <a:srcRect l="10169" t="14542" r="10169" b="18459"/>
          <a:stretch/>
        </p:blipFill>
        <p:spPr>
          <a:xfrm>
            <a:off x="267521" y="3485899"/>
            <a:ext cx="2813961" cy="838201"/>
          </a:xfrm>
          <a:prstGeom prst="rect">
            <a:avLst/>
          </a:prstGeom>
        </p:spPr>
      </p:pic>
      <p:pic>
        <p:nvPicPr>
          <p:cNvPr id="7" name="Immagin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135" y="4851258"/>
            <a:ext cx="2514525" cy="1413163"/>
          </a:xfrm>
          <a:prstGeom prst="rect">
            <a:avLst/>
          </a:prstGeom>
        </p:spPr>
      </p:pic>
      <p:pic>
        <p:nvPicPr>
          <p:cNvPr id="8" name="Immagin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9200" y="6791580"/>
            <a:ext cx="1511048" cy="1462071"/>
          </a:xfrm>
          <a:prstGeom prst="rect">
            <a:avLst/>
          </a:prstGeom>
        </p:spPr>
      </p:pic>
      <p:sp>
        <p:nvSpPr>
          <p:cNvPr id="3" name="CuadroTexto 2">
            <a:extLst>
              <a:ext uri="{FF2B5EF4-FFF2-40B4-BE49-F238E27FC236}">
                <a16:creationId xmlns:a16="http://schemas.microsoft.com/office/drawing/2014/main" id="{82C042FF-D434-4A38-93CB-0832511D99F8}"/>
              </a:ext>
            </a:extLst>
          </p:cNvPr>
          <p:cNvSpPr txBox="1"/>
          <p:nvPr/>
        </p:nvSpPr>
        <p:spPr>
          <a:xfrm>
            <a:off x="1524000" y="2059557"/>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3.4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Autres outils utiles</a:t>
            </a:r>
          </a:p>
        </p:txBody>
      </p:sp>
    </p:spTree>
    <p:extLst>
      <p:ext uri="{BB962C8B-B14F-4D97-AF65-F5344CB8AC3E}">
        <p14:creationId xmlns:p14="http://schemas.microsoft.com/office/powerpoint/2010/main" val="388579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
        <p:nvSpPr>
          <p:cNvPr id="4" name="Rectangle 58">
            <a:extLst>
              <a:ext uri="{FF2B5EF4-FFF2-40B4-BE49-F238E27FC236}">
                <a16:creationId xmlns:a16="http://schemas.microsoft.com/office/drawing/2014/main" id="{C19CE81B-88B7-56D0-835C-580EF1D39AEA}"/>
              </a:ext>
            </a:extLst>
          </p:cNvPr>
          <p:cNvSpPr/>
          <p:nvPr/>
        </p:nvSpPr>
        <p:spPr>
          <a:xfrm>
            <a:off x="2197697" y="2835176"/>
            <a:ext cx="2907703"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existe plusieurs outils qui peuvent aider à planifier et à gérer le marketing numérique international.</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549923" y="2791449"/>
            <a:ext cx="3261907"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principaux outils sont les suivants : marketing des médias sociaux, SEO et outils d'optimisation des conversions.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373050" y="3160915"/>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011548" y="2622905"/>
            <a:ext cx="3352799"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existe également des outils utiles qui peuvent aider à gérer les aspects graphiques des campagnes de marketing.</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0877348" y="3032944"/>
            <a:ext cx="435185" cy="510356"/>
          </a:xfrm>
          <a:prstGeom prst="rect">
            <a:avLst/>
          </a:prstGeom>
        </p:spPr>
      </p:pic>
    </p:spTree>
    <p:extLst>
      <p:ext uri="{BB962C8B-B14F-4D97-AF65-F5344CB8AC3E}">
        <p14:creationId xmlns:p14="http://schemas.microsoft.com/office/powerpoint/2010/main" val="177677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295400" y="647700"/>
            <a:ext cx="13639800"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Recommandations et conseils. Ce qu'il faut faire et ce qu'il ne faut pas faire</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14625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4.1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Conseils d’ordre général</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2871795"/>
            <a:ext cx="12801600" cy="5847755"/>
          </a:xfrm>
          <a:prstGeom prst="rect">
            <a:avLst/>
          </a:prstGeom>
          <a:noFill/>
        </p:spPr>
        <p:txBody>
          <a:bodyPr wrap="square" rtlCol="0">
            <a:spAutoFit/>
          </a:bodyPr>
          <a:lstStyle/>
          <a:p>
            <a:pPr marL="457200" indent="-457200" algn="just">
              <a:buClr>
                <a:srgbClr val="B05894"/>
              </a:buClr>
              <a:buFont typeface="Wingdings" panose="05000000000000000000" pitchFamily="2" charset="2"/>
              <a:buChar char="ü"/>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Connaître votre public cible</a:t>
            </a:r>
          </a:p>
          <a:p>
            <a:pPr lvl="2" algn="just">
              <a:spcAft>
                <a:spcPts val="600"/>
              </a:spcAft>
              <a:buClr>
                <a:srgbClr val="B05894"/>
              </a:buClr>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Obtenez un aperçu de leur comportement, de leurs données démographiques et de leurs goûts. Essayez les tests A/B et voyez ce que votre public aime et n'aime pas. Adressez votre produit au bon public plutôt qu'au grand public.</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457200" indent="-457200" algn="just">
              <a:buClr>
                <a:srgbClr val="B05894"/>
              </a:buClr>
              <a:buFont typeface="Wingdings" panose="05000000000000000000" pitchFamily="2" charset="2"/>
              <a:buChar char="ü"/>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Connaître votre marque et votre concurrence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lgn="just">
              <a:spcAft>
                <a:spcPts val="600"/>
              </a:spcAft>
              <a:buClr>
                <a:srgbClr val="B05894"/>
              </a:buClr>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Lorsque vous investissez dans le marketing numérique, il est essentiel de mettre en place une stratégie de marque forte et il est incontournable de suivre de près ce que font les concurrents.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buClr>
                <a:srgbClr val="B05894"/>
              </a:buClr>
              <a:buFont typeface="Wingdings" panose="05000000000000000000" pitchFamily="2" charset="2"/>
              <a:buChar char="ü"/>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Trouvez les bons canaux</a:t>
            </a:r>
          </a:p>
          <a:p>
            <a:pPr lvl="2" algn="just">
              <a:spcAft>
                <a:spcPts val="600"/>
              </a:spcAft>
              <a:buClr>
                <a:srgbClr val="B05894"/>
              </a:buClr>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Lorsque vous avez un marché cible et que vous devez l'atteindre efficacement, vous devez identifier le bon canal où vous pouvez le toucher avec votre contenu.</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13540" t="3514" r="12666" b="5122"/>
          <a:stretch/>
        </p:blipFill>
        <p:spPr>
          <a:xfrm>
            <a:off x="14554200" y="4762500"/>
            <a:ext cx="3124200" cy="3868057"/>
          </a:xfrm>
          <a:prstGeom prst="rect">
            <a:avLst/>
          </a:prstGeom>
        </p:spPr>
      </p:pic>
    </p:spTree>
    <p:extLst>
      <p:ext uri="{BB962C8B-B14F-4D97-AF65-F5344CB8AC3E}">
        <p14:creationId xmlns:p14="http://schemas.microsoft.com/office/powerpoint/2010/main" val="853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Objectifs et buts</a:t>
            </a:r>
          </a:p>
        </p:txBody>
      </p:sp>
      <p:sp>
        <p:nvSpPr>
          <p:cNvPr id="3" name="CuadroTexto 6">
            <a:extLst>
              <a:ext uri="{FF2B5EF4-FFF2-40B4-BE49-F238E27FC236}">
                <a16:creationId xmlns:a16="http://schemas.microsoft.com/office/drawing/2014/main" id="{899353FE-8C02-491A-97E3-0F609EE7C293}"/>
              </a:ext>
            </a:extLst>
          </p:cNvPr>
          <p:cNvSpPr txBox="1"/>
          <p:nvPr/>
        </p:nvSpPr>
        <p:spPr>
          <a:xfrm>
            <a:off x="1447800" y="2705100"/>
            <a:ext cx="16002000" cy="523220"/>
          </a:xfrm>
          <a:prstGeom prst="rect">
            <a:avLst/>
          </a:prstGeom>
          <a:noFill/>
        </p:spPr>
        <p:txBody>
          <a:bodyPr wrap="square" rtlCol="0">
            <a:spAutoFit/>
          </a:bodyPr>
          <a:lstStyle/>
          <a:p>
            <a:pPr>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 la fin de ce module vous serez en mesure de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5" name="Shape 2782"/>
          <p:cNvSpPr/>
          <p:nvPr/>
        </p:nvSpPr>
        <p:spPr>
          <a:xfrm>
            <a:off x="2647949" y="3924300"/>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7" name="Shape 2782"/>
          <p:cNvSpPr/>
          <p:nvPr/>
        </p:nvSpPr>
        <p:spPr>
          <a:xfrm>
            <a:off x="2647949" y="6319528"/>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8" name="Shape 2782"/>
          <p:cNvSpPr/>
          <p:nvPr/>
        </p:nvSpPr>
        <p:spPr>
          <a:xfrm>
            <a:off x="2647949" y="5121914"/>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9" name="CuadroTexto 2"/>
          <p:cNvSpPr txBox="1"/>
          <p:nvPr/>
        </p:nvSpPr>
        <p:spPr>
          <a:xfrm>
            <a:off x="3657600" y="3878627"/>
            <a:ext cx="7048500" cy="954107"/>
          </a:xfrm>
          <a:prstGeom prst="rect">
            <a:avLst/>
          </a:prstGeom>
          <a:noFill/>
        </p:spPr>
        <p:txBody>
          <a:bodyPr wrap="square" rtlCol="0">
            <a:spAutoFit/>
          </a:bodyPr>
          <a:lstStyle/>
          <a:p>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Découvrir les différents types de marketing digital</a:t>
            </a:r>
          </a:p>
        </p:txBody>
      </p:sp>
      <p:sp>
        <p:nvSpPr>
          <p:cNvPr id="10" name="CuadroTexto 2"/>
          <p:cNvSpPr txBox="1"/>
          <p:nvPr/>
        </p:nvSpPr>
        <p:spPr>
          <a:xfrm>
            <a:off x="3638550" y="5137797"/>
            <a:ext cx="7048500" cy="954107"/>
          </a:xfrm>
          <a:prstGeom prst="rect">
            <a:avLst/>
          </a:prstGeom>
          <a:noFill/>
        </p:spPr>
        <p:txBody>
          <a:bodyPr wrap="square" rtlCol="0">
            <a:spAutoFit/>
          </a:bodyPr>
          <a:lstStyle/>
          <a:p>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Planifier et gérer une campagne de marketing digital</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CuadroTexto 2"/>
          <p:cNvSpPr txBox="1"/>
          <p:nvPr/>
        </p:nvSpPr>
        <p:spPr>
          <a:xfrm>
            <a:off x="3619500" y="6335411"/>
            <a:ext cx="7048500" cy="954107"/>
          </a:xfrm>
          <a:prstGeom prst="rect">
            <a:avLst/>
          </a:prstGeom>
          <a:noFill/>
        </p:spPr>
        <p:txBody>
          <a:bodyPr wrap="square" rtlCol="0">
            <a:spAutoFit/>
          </a:bodyPr>
          <a:lstStyle/>
          <a:p>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Connaître les principaux outils de marketing</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0" y="2718712"/>
            <a:ext cx="5756770" cy="5233084"/>
          </a:xfrm>
          <a:prstGeom prst="rect">
            <a:avLst/>
          </a:prstGeom>
        </p:spPr>
      </p:pic>
    </p:spTree>
    <p:extLst>
      <p:ext uri="{BB962C8B-B14F-4D97-AF65-F5344CB8AC3E}">
        <p14:creationId xmlns:p14="http://schemas.microsoft.com/office/powerpoint/2010/main" val="19865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371600" y="800100"/>
            <a:ext cx="12496800"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Recommandations et conseils. Ce qu'il faut faire et ce qu'il ne faut pas faire </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4.1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Conseils d’ordre général</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2877800" cy="5339923"/>
          </a:xfrm>
          <a:prstGeom prst="rect">
            <a:avLst/>
          </a:prstGeom>
          <a:noFill/>
        </p:spPr>
        <p:txBody>
          <a:bodyPr wrap="square" rtlCol="0">
            <a:spAutoFit/>
          </a:bodyPr>
          <a:lstStyle/>
          <a:p>
            <a:pPr marL="457200" indent="-457200" algn="just">
              <a:buClr>
                <a:srgbClr val="B05894"/>
              </a:buClr>
              <a:buFont typeface="Wingdings" panose="05000000000000000000" pitchFamily="2" charset="2"/>
              <a:buChar char="ü"/>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Créez un contenu attrayant</a:t>
            </a:r>
          </a:p>
          <a:p>
            <a:pPr lvl="2" algn="just">
              <a:spcAft>
                <a:spcPts val="600"/>
              </a:spcAft>
              <a:buClr>
                <a:srgbClr val="B05894"/>
              </a:buClr>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Veillez à utiliser des photos de haute qualité, à choisir des polices et des couleurs agréables et à rendre le contenu utile à votre public.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buClr>
                <a:srgbClr val="B05894"/>
              </a:buClr>
              <a:buFont typeface="Wingdings" panose="05000000000000000000" pitchFamily="2" charset="2"/>
              <a:buChar char="ü"/>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Soyez cohérent</a:t>
            </a:r>
          </a:p>
          <a:p>
            <a:pPr lvl="2" algn="just">
              <a:buClr>
                <a:srgbClr val="B05894"/>
              </a:buClr>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Ainsi, votre public pourra régulièrement trouver votre contenu et s'y engager, et vos consommateurs sauront que vous êtes actif.</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buClr>
                <a:srgbClr val="B05894"/>
              </a:buClr>
              <a:buFont typeface="Wingdings" panose="05000000000000000000" pitchFamily="2" charset="2"/>
              <a:buChar char="ü"/>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Soyez flexible sur le marché international</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lgn="just">
              <a:buClr>
                <a:srgbClr val="B05894"/>
              </a:buClr>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Faites des recherches et renseignez-vous sur les valeurs culturelles du pays dans lequel vous opérez. Vous devez souvent modifier vos stratégies de marketing (ainsi que votre modèle commercial) en fonction du pays. Ce qui fonctionne sur votre marché peut ne pas fonctionner dans d'autres contextes.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3540" t="3514" r="12666" b="5122"/>
          <a:stretch/>
        </p:blipFill>
        <p:spPr>
          <a:xfrm>
            <a:off x="14554200" y="4762500"/>
            <a:ext cx="3124200" cy="3868057"/>
          </a:xfrm>
          <a:prstGeom prst="rect">
            <a:avLst/>
          </a:prstGeom>
        </p:spPr>
      </p:pic>
    </p:spTree>
    <p:extLst>
      <p:ext uri="{BB962C8B-B14F-4D97-AF65-F5344CB8AC3E}">
        <p14:creationId xmlns:p14="http://schemas.microsoft.com/office/powerpoint/2010/main" val="3887123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91343" y="714417"/>
            <a:ext cx="12877800"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Recommandations et conseils. Ce qu'il faut faire et ce qu'il ne </a:t>
            </a:r>
            <a:r>
              <a:rPr lang="fr-FR" sz="40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faut pas faire </a:t>
            </a:r>
            <a:endParaRPr lang="fr-FR" sz="60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4.2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À faire et à ne pas faire</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35400" y="6992678"/>
            <a:ext cx="1752600" cy="1752600"/>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13540" t="3514" r="12666" b="5122"/>
          <a:stretch/>
        </p:blipFill>
        <p:spPr>
          <a:xfrm>
            <a:off x="0" y="6743699"/>
            <a:ext cx="1616660" cy="2001579"/>
          </a:xfrm>
          <a:prstGeom prst="rect">
            <a:avLst/>
          </a:prstGeom>
        </p:spPr>
      </p:pic>
      <p:graphicFrame>
        <p:nvGraphicFramePr>
          <p:cNvPr id="7" name="Tabella 6"/>
          <p:cNvGraphicFramePr>
            <a:graphicFrameLocks noGrp="1"/>
          </p:cNvGraphicFramePr>
          <p:nvPr>
            <p:extLst>
              <p:ext uri="{D42A27DB-BD31-4B8C-83A1-F6EECF244321}">
                <p14:modId xmlns:p14="http://schemas.microsoft.com/office/powerpoint/2010/main" val="276161689"/>
              </p:ext>
            </p:extLst>
          </p:nvPr>
        </p:nvGraphicFramePr>
        <p:xfrm>
          <a:off x="1371600" y="3195887"/>
          <a:ext cx="15163800" cy="5549391"/>
        </p:xfrm>
        <a:graphic>
          <a:graphicData uri="http://schemas.openxmlformats.org/drawingml/2006/table">
            <a:tbl>
              <a:tblPr firstRow="1" bandRow="1">
                <a:tableStyleId>{5C22544A-7EE6-4342-B048-85BDC9FD1C3A}</a:tableStyleId>
              </a:tblPr>
              <a:tblGrid>
                <a:gridCol w="7581900">
                  <a:extLst>
                    <a:ext uri="{9D8B030D-6E8A-4147-A177-3AD203B41FA5}">
                      <a16:colId xmlns:a16="http://schemas.microsoft.com/office/drawing/2014/main" val="20000"/>
                    </a:ext>
                  </a:extLst>
                </a:gridCol>
                <a:gridCol w="7581900">
                  <a:extLst>
                    <a:ext uri="{9D8B030D-6E8A-4147-A177-3AD203B41FA5}">
                      <a16:colId xmlns:a16="http://schemas.microsoft.com/office/drawing/2014/main" val="20001"/>
                    </a:ext>
                  </a:extLst>
                </a:gridCol>
              </a:tblGrid>
              <a:tr h="764031">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FAIRE…</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5CC90B"/>
                    </a:solidFill>
                  </a:tcPr>
                </a:tc>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NE PAS FAIRE…</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FE270F"/>
                    </a:solidFill>
                  </a:tcPr>
                </a:tc>
                <a:extLst>
                  <a:ext uri="{0D108BD9-81ED-4DB2-BD59-A6C34878D82A}">
                    <a16:rowId xmlns:a16="http://schemas.microsoft.com/office/drawing/2014/main" val="10000"/>
                  </a:ext>
                </a:extLst>
              </a:tr>
              <a:tr h="3602466">
                <a:tc>
                  <a:txBody>
                    <a:bodyPr/>
                    <a:lstStyle/>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fr-FR" sz="2800" b="0" noProof="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Fixez des </a:t>
                      </a:r>
                      <a:r>
                        <a:rPr lang="fr-FR" sz="2800" b="1" noProof="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objectifs réalistes</a:t>
                      </a:r>
                    </a:p>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Mettez en place des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appels à l'action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clairs et concis</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Investissez dans un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blog d'entreprise</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Optimisez votre site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web</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pour qu'il soit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adapté aux téléphones portables</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Intégrez la </a:t>
                      </a:r>
                      <a:r>
                        <a:rPr lang="fr-FR" sz="2800" b="0" dirty="0">
                          <a:latin typeface="Microsoft Sans Serif" panose="020B0604020202020204" pitchFamily="34" charset="0"/>
                          <a:ea typeface="Microsoft Sans Serif" panose="020B0604020202020204" pitchFamily="34" charset="0"/>
                          <a:cs typeface="Microsoft Sans Serif" panose="020B0604020202020204" pitchFamily="34" charset="0"/>
                        </a:rPr>
                        <a:t>personnalisation</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dans votre parcours client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fr-FR"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Maintenez votre </a:t>
                      </a:r>
                      <a:r>
                        <a:rPr lang="fr-FR"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site web à jour</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fr-FR"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Créez </a:t>
                      </a:r>
                      <a:r>
                        <a:rPr lang="fr-FR"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des sites web spécifiques à chaque pays</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C6EEA9"/>
                    </a:solidFill>
                  </a:tcPr>
                </a:tc>
                <a:tc>
                  <a:txBody>
                    <a:bodyPr/>
                    <a:lstStyle/>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Hésiter à demander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l'aide de    professionnels</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Privilégier la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quantité</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à la</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 qualité</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noProof="0" dirty="0">
                          <a:latin typeface="Microsoft Sans Serif" panose="020B0604020202020204" pitchFamily="34" charset="0"/>
                          <a:ea typeface="Microsoft Sans Serif" panose="020B0604020202020204" pitchFamily="34" charset="0"/>
                          <a:cs typeface="Microsoft Sans Serif" panose="020B0604020202020204" pitchFamily="34" charset="0"/>
                        </a:rPr>
                        <a:t>Envoyer des </a:t>
                      </a:r>
                      <a:r>
                        <a:rPr lang="fr-FR" sz="2800" b="1" noProof="0" dirty="0">
                          <a:latin typeface="Microsoft Sans Serif" panose="020B0604020202020204" pitchFamily="34" charset="0"/>
                          <a:ea typeface="Microsoft Sans Serif" panose="020B0604020202020204" pitchFamily="34" charset="0"/>
                          <a:cs typeface="Microsoft Sans Serif" panose="020B0604020202020204" pitchFamily="34" charset="0"/>
                        </a:rPr>
                        <a:t>Spam</a:t>
                      </a:r>
                      <a:r>
                        <a:rPr lang="fr-FR" sz="2800" noProof="0" dirty="0">
                          <a:latin typeface="Microsoft Sans Serif" panose="020B0604020202020204" pitchFamily="34" charset="0"/>
                          <a:ea typeface="Microsoft Sans Serif" panose="020B0604020202020204" pitchFamily="34" charset="0"/>
                          <a:cs typeface="Microsoft Sans Serif" panose="020B0604020202020204" pitchFamily="34" charset="0"/>
                        </a:rPr>
                        <a:t> ou </a:t>
                      </a:r>
                      <a:r>
                        <a:rPr lang="fr-FR" sz="2800" b="1" noProof="1">
                          <a:latin typeface="Microsoft Sans Serif" panose="020B0604020202020204" pitchFamily="34" charset="0"/>
                          <a:ea typeface="Microsoft Sans Serif" panose="020B0604020202020204" pitchFamily="34" charset="0"/>
                          <a:cs typeface="Microsoft Sans Serif" panose="020B0604020202020204" pitchFamily="34" charset="0"/>
                        </a:rPr>
                        <a:t>surpartager</a:t>
                      </a: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Ignorer ou sous-estimer </a:t>
                      </a:r>
                      <a:r>
                        <a:rPr lang="fr-FR"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le marketing par courriel</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noProof="0" dirty="0">
                          <a:latin typeface="Microsoft Sans Serif" panose="020B0604020202020204" pitchFamily="34" charset="0"/>
                          <a:ea typeface="Microsoft Sans Serif" panose="020B0604020202020204" pitchFamily="34" charset="0"/>
                          <a:cs typeface="Microsoft Sans Serif" panose="020B0604020202020204" pitchFamily="34" charset="0"/>
                        </a:rPr>
                        <a:t>Être impatient</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fr-FR" sz="2800" b="1" noProof="0"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fr-FR" sz="2800" noProof="0" dirty="0">
                          <a:latin typeface="Microsoft Sans Serif" panose="020B0604020202020204" pitchFamily="34" charset="0"/>
                          <a:ea typeface="Microsoft Sans Serif" panose="020B0604020202020204" pitchFamily="34" charset="0"/>
                          <a:cs typeface="Microsoft Sans Serif" panose="020B0604020202020204" pitchFamily="34" charset="0"/>
                        </a:rPr>
                        <a:t>   Négliger la vidéo dans votre marketing mix</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fr-FR" sz="2800" b="1" noProof="0"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fr-FR" sz="2800" noProof="0" dirty="0">
                          <a:latin typeface="Microsoft Sans Serif" panose="020B0604020202020204" pitchFamily="34" charset="0"/>
                          <a:ea typeface="Microsoft Sans Serif" panose="020B0604020202020204" pitchFamily="34" charset="0"/>
                          <a:cs typeface="Microsoft Sans Serif" panose="020B0604020202020204" pitchFamily="34" charset="0"/>
                        </a:rPr>
                        <a:t>  Oublier d'optimiser pour la </a:t>
                      </a:r>
                      <a:r>
                        <a:rPr lang="fr-FR" sz="2800" b="1" noProof="0" dirty="0">
                          <a:latin typeface="Microsoft Sans Serif" panose="020B0604020202020204" pitchFamily="34" charset="0"/>
                          <a:ea typeface="Microsoft Sans Serif" panose="020B0604020202020204" pitchFamily="34" charset="0"/>
                          <a:cs typeface="Microsoft Sans Serif" panose="020B0604020202020204" pitchFamily="34" charset="0"/>
                        </a:rPr>
                        <a:t>recherche locale </a:t>
                      </a:r>
                      <a:r>
                        <a:rPr lang="fr-FR" sz="2800" b="1" noProof="0"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fr-FR" sz="2800" noProof="0" dirty="0">
                          <a:latin typeface="Microsoft Sans Serif" panose="020B0604020202020204" pitchFamily="34" charset="0"/>
                          <a:ea typeface="Microsoft Sans Serif" panose="020B0604020202020204" pitchFamily="34" charset="0"/>
                          <a:cs typeface="Microsoft Sans Serif" panose="020B0604020202020204" pitchFamily="34" charset="0"/>
                        </a:rPr>
                        <a:t>  Oublier de </a:t>
                      </a:r>
                      <a:r>
                        <a:rPr lang="fr-FR" sz="2800" b="1" noProof="0" dirty="0">
                          <a:latin typeface="Microsoft Sans Serif" panose="020B0604020202020204" pitchFamily="34" charset="0"/>
                          <a:ea typeface="Microsoft Sans Serif" panose="020B0604020202020204" pitchFamily="34" charset="0"/>
                          <a:cs typeface="Microsoft Sans Serif" panose="020B0604020202020204" pitchFamily="34" charset="0"/>
                        </a:rPr>
                        <a:t>revérifier les traductions </a:t>
                      </a:r>
                    </a:p>
                  </a:txBody>
                  <a:tcPr>
                    <a:solidFill>
                      <a:srgbClr val="FEB1A6"/>
                    </a:solidFill>
                  </a:tcPr>
                </a:tc>
                <a:extLst>
                  <a:ext uri="{0D108BD9-81ED-4DB2-BD59-A6C34878D82A}">
                    <a16:rowId xmlns:a16="http://schemas.microsoft.com/office/drawing/2014/main" val="10001"/>
                  </a:ext>
                </a:extLst>
              </a:tr>
            </a:tbl>
          </a:graphicData>
        </a:graphic>
      </p:graphicFrame>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582" y="2999135"/>
            <a:ext cx="1468155" cy="1371077"/>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600" y="2940067"/>
            <a:ext cx="1468800" cy="1411095"/>
          </a:xfrm>
          <a:prstGeom prst="rect">
            <a:avLst/>
          </a:prstGeom>
        </p:spPr>
      </p:pic>
    </p:spTree>
    <p:extLst>
      <p:ext uri="{BB962C8B-B14F-4D97-AF65-F5344CB8AC3E}">
        <p14:creationId xmlns:p14="http://schemas.microsoft.com/office/powerpoint/2010/main" val="291316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7E83DD-3641-D2F1-E241-532A461817B2}"/>
              </a:ext>
            </a:extLst>
          </p:cNvPr>
          <p:cNvSpPr/>
          <p:nvPr/>
        </p:nvSpPr>
        <p:spPr>
          <a:xfrm>
            <a:off x="6336836" y="2675966"/>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
        <p:nvSpPr>
          <p:cNvPr id="4" name="Rectangle 58">
            <a:extLst>
              <a:ext uri="{FF2B5EF4-FFF2-40B4-BE49-F238E27FC236}">
                <a16:creationId xmlns:a16="http://schemas.microsoft.com/office/drawing/2014/main" id="{C19CE81B-88B7-56D0-835C-580EF1D39AEA}"/>
              </a:ext>
            </a:extLst>
          </p:cNvPr>
          <p:cNvSpPr/>
          <p:nvPr/>
        </p:nvSpPr>
        <p:spPr>
          <a:xfrm>
            <a:off x="2331155" y="2628900"/>
            <a:ext cx="2774245" cy="2677656"/>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est conseillé de connaître la marque, le public cible, la concurrence et de trouver les bons canaux.</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01354" y="3323193"/>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577137" y="2708623"/>
            <a:ext cx="3139713"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est recommandé de créer des contenus attrayants, d'être cohérent et flexible sur le marché international.</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359544" y="3352429"/>
            <a:ext cx="435185" cy="510356"/>
          </a:xfrm>
          <a:prstGeom prst="rect">
            <a:avLst/>
          </a:prstGeom>
        </p:spPr>
      </p:pic>
    </p:spTree>
    <p:extLst>
      <p:ext uri="{BB962C8B-B14F-4D97-AF65-F5344CB8AC3E}">
        <p14:creationId xmlns:p14="http://schemas.microsoft.com/office/powerpoint/2010/main" val="371518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Merci !</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7989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433944" y="1511544"/>
            <a:ext cx="2743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Index</a:t>
            </a:r>
          </a:p>
        </p:txBody>
      </p:sp>
      <p:grpSp>
        <p:nvGrpSpPr>
          <p:cNvPr id="11" name="Gruppo 10"/>
          <p:cNvGrpSpPr/>
          <p:nvPr/>
        </p:nvGrpSpPr>
        <p:grpSpPr>
          <a:xfrm>
            <a:off x="1295400" y="2857500"/>
            <a:ext cx="16535400" cy="5253979"/>
            <a:chOff x="1216351" y="2672094"/>
            <a:chExt cx="16535400" cy="5253979"/>
          </a:xfrm>
        </p:grpSpPr>
        <p:sp>
          <p:nvSpPr>
            <p:cNvPr id="4" name="CuadroTexto 3">
              <a:extLst>
                <a:ext uri="{FF2B5EF4-FFF2-40B4-BE49-F238E27FC236}">
                  <a16:creationId xmlns:a16="http://schemas.microsoft.com/office/drawing/2014/main" id="{C7C9F896-2DB9-4A46-BF95-8A9C26C19FE9}"/>
                </a:ext>
              </a:extLst>
            </p:cNvPr>
            <p:cNvSpPr txBox="1"/>
            <p:nvPr/>
          </p:nvSpPr>
          <p:spPr>
            <a:xfrm>
              <a:off x="1651536" y="2672094"/>
              <a:ext cx="3528164" cy="1815882"/>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Introduction.</a:t>
              </a:r>
            </a:p>
            <a:p>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Qu'est-ce que le marketing digital international ?</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6383C766-C59A-4336-B14B-5E1B269C5395}"/>
                </a:ext>
              </a:extLst>
            </p:cNvPr>
            <p:cNvSpPr txBox="1"/>
            <p:nvPr/>
          </p:nvSpPr>
          <p:spPr>
            <a:xfrm>
              <a:off x="5614881" y="2672094"/>
              <a:ext cx="4212069" cy="1815882"/>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Stratégies efficaces pour votre campagne de marketing numérique internationale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F04D45E8-8E2F-44A7-8684-0F0623CFF102}"/>
                </a:ext>
              </a:extLst>
            </p:cNvPr>
            <p:cNvSpPr txBox="1"/>
            <p:nvPr/>
          </p:nvSpPr>
          <p:spPr>
            <a:xfrm>
              <a:off x="9578234" y="2672094"/>
              <a:ext cx="3528160" cy="954107"/>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3: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Principaux outils.</a:t>
              </a:r>
            </a:p>
          </p:txBody>
        </p:sp>
        <p:sp>
          <p:nvSpPr>
            <p:cNvPr id="7" name="CuadroTexto 6">
              <a:extLst>
                <a:ext uri="{FF2B5EF4-FFF2-40B4-BE49-F238E27FC236}">
                  <a16:creationId xmlns:a16="http://schemas.microsoft.com/office/drawing/2014/main" id="{899353FE-8C02-491A-97E3-0F609EE7C293}"/>
                </a:ext>
              </a:extLst>
            </p:cNvPr>
            <p:cNvSpPr txBox="1"/>
            <p:nvPr/>
          </p:nvSpPr>
          <p:spPr>
            <a:xfrm>
              <a:off x="1651536" y="4509753"/>
              <a:ext cx="3528164" cy="2308324"/>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1.1 Marketing digital international</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1.2 Types de marketing digital</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Modèles multicanal et omnicanal</a:t>
              </a:r>
            </a:p>
          </p:txBody>
        </p:sp>
        <p:sp>
          <p:nvSpPr>
            <p:cNvPr id="8" name="CuadroTexto 7">
              <a:extLst>
                <a:ext uri="{FF2B5EF4-FFF2-40B4-BE49-F238E27FC236}">
                  <a16:creationId xmlns:a16="http://schemas.microsoft.com/office/drawing/2014/main" id="{9AAF9D6F-057A-419A-8258-16F5D0B83874}"/>
                </a:ext>
              </a:extLst>
            </p:cNvPr>
            <p:cNvSpPr txBox="1"/>
            <p:nvPr/>
          </p:nvSpPr>
          <p:spPr>
            <a:xfrm>
              <a:off x="5614884" y="4509753"/>
              <a:ext cx="3528163" cy="2308324"/>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2.1 RACE Cadre de travail </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2.2 RACE: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Atteindre</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2.3 RACE: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Agir</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2.4 RACE: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Convertir</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2.5 RACE: Engager</a:t>
              </a:r>
            </a:p>
          </p:txBody>
        </p:sp>
        <p:sp>
          <p:nvSpPr>
            <p:cNvPr id="9" name="CuadroTexto 8">
              <a:extLst>
                <a:ext uri="{FF2B5EF4-FFF2-40B4-BE49-F238E27FC236}">
                  <a16:creationId xmlns:a16="http://schemas.microsoft.com/office/drawing/2014/main" id="{85E2FE64-2B8D-4D64-8B27-C2EB62F25D86}"/>
                </a:ext>
              </a:extLst>
            </p:cNvPr>
            <p:cNvSpPr txBox="1"/>
            <p:nvPr/>
          </p:nvSpPr>
          <p:spPr>
            <a:xfrm>
              <a:off x="9578230" y="4509753"/>
              <a:ext cx="3528164" cy="3416320"/>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3.1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Outils marketing des médias sociaux</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3.2 SEO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Outils de référencement (optimisation des moteurs de recherche)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3.3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Outils d'optimisation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des conversions</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3.4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Autres outils utiles</a:t>
              </a: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1216351" y="2672094"/>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5179701" y="2672094"/>
              <a:ext cx="435185" cy="510356"/>
            </a:xfrm>
            <a:prstGeom prst="rect">
              <a:avLst/>
            </a:prstGeom>
          </p:spPr>
        </p:pic>
        <p:pic>
          <p:nvPicPr>
            <p:cNvPr id="17"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9143051" y="2672094"/>
              <a:ext cx="435185" cy="510356"/>
            </a:xfrm>
            <a:prstGeom prst="rect">
              <a:avLst/>
            </a:prstGeom>
          </p:spPr>
        </p:pic>
        <p:pic>
          <p:nvPicPr>
            <p:cNvPr id="13"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12855782" y="2672094"/>
              <a:ext cx="435185" cy="510356"/>
            </a:xfrm>
            <a:prstGeom prst="rect">
              <a:avLst/>
            </a:prstGeom>
          </p:spPr>
        </p:pic>
        <p:sp>
          <p:nvSpPr>
            <p:cNvPr id="14" name="CuadroTexto 5">
              <a:extLst>
                <a:ext uri="{FF2B5EF4-FFF2-40B4-BE49-F238E27FC236}">
                  <a16:creationId xmlns:a16="http://schemas.microsoft.com/office/drawing/2014/main" id="{F04D45E8-8E2F-44A7-8684-0F0623CFF102}"/>
                </a:ext>
              </a:extLst>
            </p:cNvPr>
            <p:cNvSpPr txBox="1"/>
            <p:nvPr/>
          </p:nvSpPr>
          <p:spPr>
            <a:xfrm>
              <a:off x="13355115" y="2672094"/>
              <a:ext cx="4396636" cy="1815882"/>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Recommandations et conseils. Ce qu'il faut faire et ce qu'il ne faut pas faire</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CuadroTexto 8">
              <a:extLst>
                <a:ext uri="{FF2B5EF4-FFF2-40B4-BE49-F238E27FC236}">
                  <a16:creationId xmlns:a16="http://schemas.microsoft.com/office/drawing/2014/main" id="{85E2FE64-2B8D-4D64-8B27-C2EB62F25D86}"/>
                </a:ext>
              </a:extLst>
            </p:cNvPr>
            <p:cNvSpPr txBox="1"/>
            <p:nvPr/>
          </p:nvSpPr>
          <p:spPr>
            <a:xfrm>
              <a:off x="13541576" y="4487976"/>
              <a:ext cx="3528007" cy="1569660"/>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4.1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Conseils d’ordre général</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4.2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À faire et à ne pas faire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Tree>
    <p:extLst>
      <p:ext uri="{BB962C8B-B14F-4D97-AF65-F5344CB8AC3E}">
        <p14:creationId xmlns:p14="http://schemas.microsoft.com/office/powerpoint/2010/main" val="413483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188503" y="1257577"/>
            <a:ext cx="13487400"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Qu'est-ce que le marketing digital international ?</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1.1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Le marketing digital international</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07671" y="3086100"/>
            <a:ext cx="16002000" cy="1384995"/>
          </a:xfrm>
          <a:prstGeom prst="rect">
            <a:avLst/>
          </a:prstGeom>
          <a:noFill/>
        </p:spPr>
        <p:txBody>
          <a:bodyPr wrap="square" rtlCol="0">
            <a:spAutoFit/>
          </a:bodyPr>
          <a:lstStyle/>
          <a:p>
            <a:pPr algn="just">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 marketing digital international (également connu sous le nom de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en ligne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fait référence à l'utilisation d'un certain nombre de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canaux numériques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pour faire de la publicité et promouvoir des produits et services sur un marché international.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18182"/>
          <a:stretch/>
        </p:blipFill>
        <p:spPr>
          <a:xfrm>
            <a:off x="12253393" y="4305300"/>
            <a:ext cx="5272607" cy="3624917"/>
          </a:xfrm>
          <a:prstGeom prst="rect">
            <a:avLst/>
          </a:prstGeom>
        </p:spPr>
      </p:pic>
      <p:sp>
        <p:nvSpPr>
          <p:cNvPr id="6" name="CasellaDiTesto 5"/>
          <p:cNvSpPr txBox="1"/>
          <p:nvPr/>
        </p:nvSpPr>
        <p:spPr>
          <a:xfrm>
            <a:off x="1507671" y="4973245"/>
            <a:ext cx="10210800" cy="2677656"/>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Son objectif est d’atteindre et de connecter les clients potentiels par le biais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d'Internet</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et de toute forme de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communication numérique.</a:t>
            </a:r>
          </a:p>
          <a:p>
            <a:pPr algn="just"/>
            <a:endPar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Il peut également être très utile pour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approcher les consommateurs</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et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comprendre leur comportement</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2349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371600" y="1240654"/>
            <a:ext cx="1463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Qu'est-ce que le marketing digital </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02229" y="213697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1.2 Types de marketing digital</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475015" y="2660190"/>
            <a:ext cx="16002000" cy="523220"/>
          </a:xfrm>
          <a:prstGeom prst="rect">
            <a:avLst/>
          </a:prstGeom>
          <a:noFill/>
        </p:spPr>
        <p:txBody>
          <a:bodyPr wrap="square" rtlCol="0">
            <a:spAutoFit/>
          </a:bodyPr>
          <a:lstStyle/>
          <a:p>
            <a:pPr>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Il est possible de classer les différents types de marketing digital en fonction du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canal</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utilisé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485900" y="3183410"/>
            <a:ext cx="14630400" cy="5693866"/>
          </a:xfrm>
          <a:prstGeom prst="rect">
            <a:avLst/>
          </a:prstGeom>
          <a:noFill/>
        </p:spPr>
        <p:txBody>
          <a:bodyPr wrap="square" rtlCol="0">
            <a:spAutoFit/>
          </a:bodyPr>
          <a:lstStyle/>
          <a:p>
            <a:pPr marL="914400" lvl="1" indent="-457200" algn="just">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de site web</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Promotion d'un site web afin de générer un trafic pertinent sur le site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lgn="just">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Publicité par paiement au clic (PPC)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L'annonceur ne paie une redevance que lorsqu'un utilisateur clique effectivement sur la publicité</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lgn="just">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de contenu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Création et distribution de contenu utile et pertinent</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lgn="just">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par courriel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Utilisation du courrier électronique comme moyen de communiquer des messages au public cible</a:t>
            </a: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lgn="just">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des médias sociaux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Utilisation des médias sociaux pour générer de la visibilité et des interactions. </a:t>
            </a:r>
          </a:p>
          <a:p>
            <a:pPr marL="914400" lvl="1" indent="-457200" algn="just">
              <a:spcAft>
                <a:spcPts val="12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d'affiliation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Processus par lequel un affilié reçoit une commission pour la commercialisation des produits d'une autre personne ou société</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lgn="just">
              <a:spcAft>
                <a:spcPts val="600"/>
              </a:spcAft>
              <a:buClr>
                <a:srgbClr val="B05894"/>
              </a:buClr>
              <a:buFont typeface="Wingdings" panose="05000000000000000000" pitchFamily="2" charset="2"/>
              <a:buChar char="Ø"/>
            </a:pP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vidéo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Basé sur l'utilisation de l'image audiovisuelle</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4533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2420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Introduction.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Qu'est-ce que le marketing digital </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0455" y="2391549"/>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Modèles multicanal et omnicanal</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06143" y="3090569"/>
            <a:ext cx="15275713" cy="830997"/>
          </a:xfrm>
          <a:prstGeom prst="rect">
            <a:avLst/>
          </a:prstGeom>
          <a:noFill/>
        </p:spPr>
        <p:txBody>
          <a:bodyPr wrap="square" rtlCol="0">
            <a:spAutoFit/>
          </a:bodyPr>
          <a:lstStyle/>
          <a:p>
            <a:pPr>
              <a:spcAft>
                <a:spcPts val="1200"/>
              </a:spcAft>
            </a:pP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Les entreprises choisissent souvent d'atteindre des clients potentiels en combinant des techniques de marketing traditionnelles et numériques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520455" y="4957362"/>
            <a:ext cx="6559405" cy="2754600"/>
          </a:xfrm>
          <a:prstGeom prst="rect">
            <a:avLst/>
          </a:prstGeom>
          <a:noFill/>
        </p:spPr>
        <p:txBody>
          <a:bodyPr wrap="square" rtlCol="0">
            <a:spAutoFit/>
          </a:bodyPr>
          <a:lstStyle/>
          <a:p>
            <a:pPr marL="342900" lvl="0" indent="-342900" algn="just">
              <a:spcAft>
                <a:spcPts val="600"/>
              </a:spcAft>
              <a:buClr>
                <a:srgbClr val="B05894"/>
              </a:buClr>
              <a:buFont typeface="Wingdings" panose="05000000000000000000" pitchFamily="2" charset="2"/>
              <a:buChar char="Ø"/>
            </a:pP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Multicanal </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l'utilisation de tous les canaux (magasin physique, mobile, marketing en ligne) pour contacter les clients sans connexion entre les canaux.</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spcAft>
                <a:spcPts val="600"/>
              </a:spcAft>
              <a:buClr>
                <a:srgbClr val="B05894"/>
              </a:buClr>
              <a:buFont typeface="Wingdings" panose="05000000000000000000" pitchFamily="2" charset="2"/>
              <a:buChar char="Ø"/>
            </a:pP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Omnicanal</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une formule qui permet une intégration et une réponse transparentes entre les canaux. </a:t>
            </a:r>
            <a:endPar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6" name="Diagrama 4">
            <a:extLst>
              <a:ext uri="{FF2B5EF4-FFF2-40B4-BE49-F238E27FC236}">
                <a16:creationId xmlns:a16="http://schemas.microsoft.com/office/drawing/2014/main" id="{AF303C35-F95D-4D1E-98FA-35E5D5EB8DF8}"/>
              </a:ext>
            </a:extLst>
          </p:cNvPr>
          <p:cNvGraphicFramePr/>
          <p:nvPr>
            <p:extLst>
              <p:ext uri="{D42A27DB-BD31-4B8C-83A1-F6EECF244321}">
                <p14:modId xmlns:p14="http://schemas.microsoft.com/office/powerpoint/2010/main" val="2206204772"/>
              </p:ext>
            </p:extLst>
          </p:nvPr>
        </p:nvGraphicFramePr>
        <p:xfrm>
          <a:off x="8643049" y="4009258"/>
          <a:ext cx="43200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5">
            <a:extLst>
              <a:ext uri="{FF2B5EF4-FFF2-40B4-BE49-F238E27FC236}">
                <a16:creationId xmlns:a16="http://schemas.microsoft.com/office/drawing/2014/main" id="{91EBD43B-6F85-47B4-A34C-75EA3FA091A9}"/>
              </a:ext>
            </a:extLst>
          </p:cNvPr>
          <p:cNvGraphicFramePr/>
          <p:nvPr>
            <p:extLst>
              <p:ext uri="{D42A27DB-BD31-4B8C-83A1-F6EECF244321}">
                <p14:modId xmlns:p14="http://schemas.microsoft.com/office/powerpoint/2010/main" val="722468817"/>
              </p:ext>
            </p:extLst>
          </p:nvPr>
        </p:nvGraphicFramePr>
        <p:xfrm>
          <a:off x="13563600" y="4000500"/>
          <a:ext cx="4320000" cy="504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9">
            <a:extLst>
              <a:ext uri="{FF2B5EF4-FFF2-40B4-BE49-F238E27FC236}">
                <a16:creationId xmlns:a16="http://schemas.microsoft.com/office/drawing/2014/main" id="{9F83C863-EA8B-4C7B-9E54-6853279B3D0A}"/>
              </a:ext>
            </a:extLst>
          </p:cNvPr>
          <p:cNvSpPr txBox="1"/>
          <p:nvPr/>
        </p:nvSpPr>
        <p:spPr>
          <a:xfrm>
            <a:off x="14401800" y="3771900"/>
            <a:ext cx="2366103" cy="523220"/>
          </a:xfrm>
          <a:prstGeom prst="rect">
            <a:avLst/>
          </a:prstGeom>
          <a:noFill/>
        </p:spPr>
        <p:txBody>
          <a:bodyPr wrap="square">
            <a:spAutoFit/>
          </a:bodyPr>
          <a:lstStyle/>
          <a:p>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Omnicanal</a:t>
            </a:r>
            <a:endPar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10">
            <a:extLst>
              <a:ext uri="{FF2B5EF4-FFF2-40B4-BE49-F238E27FC236}">
                <a16:creationId xmlns:a16="http://schemas.microsoft.com/office/drawing/2014/main" id="{47849810-76A2-4BE7-A46F-E8F61F634E3E}"/>
              </a:ext>
            </a:extLst>
          </p:cNvPr>
          <p:cNvSpPr txBox="1"/>
          <p:nvPr/>
        </p:nvSpPr>
        <p:spPr>
          <a:xfrm>
            <a:off x="9603150" y="3771900"/>
            <a:ext cx="2275628" cy="523220"/>
          </a:xfrm>
          <a:prstGeom prst="rect">
            <a:avLst/>
          </a:prstGeom>
          <a:noFill/>
        </p:spPr>
        <p:txBody>
          <a:bodyPr wrap="square">
            <a:spAutoFit/>
          </a:bodyPr>
          <a:lstStyle/>
          <a:p>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Multicanal</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22" name="Gruppo 21"/>
          <p:cNvGrpSpPr/>
          <p:nvPr/>
        </p:nvGrpSpPr>
        <p:grpSpPr>
          <a:xfrm>
            <a:off x="15697200" y="5394745"/>
            <a:ext cx="49531" cy="437077"/>
            <a:chOff x="2442320" y="1596150"/>
            <a:chExt cx="49531" cy="437077"/>
          </a:xfrm>
          <a:solidFill>
            <a:srgbClr val="645F63"/>
          </a:solidFill>
        </p:grpSpPr>
        <p:sp>
          <p:nvSpPr>
            <p:cNvPr id="32" name="Connettore 1 3"/>
            <p:cNvSpPr/>
            <p:nvPr/>
          </p:nvSpPr>
          <p:spPr>
            <a:xfrm rot="16200000">
              <a:off x="2248547" y="1789923"/>
              <a:ext cx="437077" cy="49531"/>
            </a:xfrm>
            <a:custGeom>
              <a:avLst/>
              <a:gdLst/>
              <a:ahLst/>
              <a:cxnLst/>
              <a:rect l="0" t="0" r="0" b="0"/>
              <a:pathLst>
                <a:path>
                  <a:moveTo>
                    <a:pt x="0" y="24765"/>
                  </a:moveTo>
                  <a:lnTo>
                    <a:pt x="437077"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Connettore 1 4"/>
            <p:cNvSpPr/>
            <p:nvPr/>
          </p:nvSpPr>
          <p:spPr>
            <a:xfrm rot="16200000">
              <a:off x="2456159" y="1803762"/>
              <a:ext cx="21853" cy="21853"/>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grpSp>
        <p:nvGrpSpPr>
          <p:cNvPr id="23" name="Gruppo 22"/>
          <p:cNvGrpSpPr/>
          <p:nvPr/>
        </p:nvGrpSpPr>
        <p:grpSpPr>
          <a:xfrm>
            <a:off x="16275781" y="6462033"/>
            <a:ext cx="116481" cy="49531"/>
            <a:chOff x="3167483" y="2679202"/>
            <a:chExt cx="116481" cy="49531"/>
          </a:xfrm>
          <a:solidFill>
            <a:srgbClr val="645F63"/>
          </a:solidFill>
        </p:grpSpPr>
        <p:sp>
          <p:nvSpPr>
            <p:cNvPr id="30" name="Connettore 1 5"/>
            <p:cNvSpPr/>
            <p:nvPr/>
          </p:nvSpPr>
          <p:spPr>
            <a:xfrm rot="21565308">
              <a:off x="3167483" y="2679202"/>
              <a:ext cx="116481" cy="49531"/>
            </a:xfrm>
            <a:custGeom>
              <a:avLst/>
              <a:gdLst/>
              <a:ahLst/>
              <a:cxnLst/>
              <a:rect l="0" t="0" r="0" b="0"/>
              <a:pathLst>
                <a:path>
                  <a:moveTo>
                    <a:pt x="0" y="24765"/>
                  </a:moveTo>
                  <a:lnTo>
                    <a:pt x="116481"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Connettore 1 6"/>
            <p:cNvSpPr/>
            <p:nvPr/>
          </p:nvSpPr>
          <p:spPr>
            <a:xfrm rot="21565308">
              <a:off x="3222812" y="2701056"/>
              <a:ext cx="5824" cy="5824"/>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grpSp>
        <p:nvGrpSpPr>
          <p:cNvPr id="24" name="Gruppo 23"/>
          <p:cNvGrpSpPr/>
          <p:nvPr/>
        </p:nvGrpSpPr>
        <p:grpSpPr>
          <a:xfrm>
            <a:off x="15676405" y="7138434"/>
            <a:ext cx="49531" cy="332353"/>
            <a:chOff x="2442320" y="3390021"/>
            <a:chExt cx="49531" cy="332353"/>
          </a:xfrm>
          <a:solidFill>
            <a:srgbClr val="645F63"/>
          </a:solidFill>
        </p:grpSpPr>
        <p:sp>
          <p:nvSpPr>
            <p:cNvPr id="28" name="Connettore 1 7"/>
            <p:cNvSpPr/>
            <p:nvPr/>
          </p:nvSpPr>
          <p:spPr>
            <a:xfrm rot="5400000">
              <a:off x="2300909" y="3531432"/>
              <a:ext cx="332353" cy="49531"/>
            </a:xfrm>
            <a:custGeom>
              <a:avLst/>
              <a:gdLst/>
              <a:ahLst/>
              <a:cxnLst/>
              <a:rect l="0" t="0" r="0" b="0"/>
              <a:pathLst>
                <a:path>
                  <a:moveTo>
                    <a:pt x="0" y="24765"/>
                  </a:moveTo>
                  <a:lnTo>
                    <a:pt x="332353"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Connettore 1 8"/>
            <p:cNvSpPr/>
            <p:nvPr/>
          </p:nvSpPr>
          <p:spPr>
            <a:xfrm rot="5400000">
              <a:off x="2458777" y="3547889"/>
              <a:ext cx="16617" cy="16617"/>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grpSp>
        <p:nvGrpSpPr>
          <p:cNvPr id="25" name="Gruppo 24"/>
          <p:cNvGrpSpPr/>
          <p:nvPr/>
        </p:nvGrpSpPr>
        <p:grpSpPr>
          <a:xfrm>
            <a:off x="14872222" y="6459091"/>
            <a:ext cx="112943" cy="49531"/>
            <a:chOff x="1653744" y="2679224"/>
            <a:chExt cx="112943" cy="49531"/>
          </a:xfrm>
          <a:solidFill>
            <a:srgbClr val="645F63"/>
          </a:solidFill>
        </p:grpSpPr>
        <p:sp>
          <p:nvSpPr>
            <p:cNvPr id="26" name="Connettore 1 9"/>
            <p:cNvSpPr/>
            <p:nvPr/>
          </p:nvSpPr>
          <p:spPr>
            <a:xfrm rot="10834675">
              <a:off x="1653744" y="2679224"/>
              <a:ext cx="112943" cy="49531"/>
            </a:xfrm>
            <a:custGeom>
              <a:avLst/>
              <a:gdLst/>
              <a:ahLst/>
              <a:cxnLst/>
              <a:rect l="0" t="0" r="0" b="0"/>
              <a:pathLst>
                <a:path>
                  <a:moveTo>
                    <a:pt x="0" y="24765"/>
                  </a:moveTo>
                  <a:lnTo>
                    <a:pt x="112943"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Connettore 1 10"/>
            <p:cNvSpPr/>
            <p:nvPr/>
          </p:nvSpPr>
          <p:spPr>
            <a:xfrm rot="21634675">
              <a:off x="1707393" y="2701166"/>
              <a:ext cx="5647" cy="5647"/>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sp>
        <p:nvSpPr>
          <p:cNvPr id="34" name="CasellaDiTesto 33"/>
          <p:cNvSpPr txBox="1"/>
          <p:nvPr/>
        </p:nvSpPr>
        <p:spPr>
          <a:xfrm>
            <a:off x="1523999" y="3887016"/>
            <a:ext cx="7543801" cy="830997"/>
          </a:xfrm>
          <a:prstGeom prst="rect">
            <a:avLst/>
          </a:prstGeom>
          <a:noFill/>
        </p:spPr>
        <p:txBody>
          <a:bodyPr wrap="square" rtlCol="0">
            <a:spAutoFit/>
          </a:bodyPr>
          <a:lstStyle/>
          <a:p>
            <a:pPr algn="just"/>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Il existe plusieurs façons de combiner ces types de marketing par canaux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299680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890649"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18904" y="2872316"/>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
        <p:nvSpPr>
          <p:cNvPr id="4" name="Rectangle 58">
            <a:extLst>
              <a:ext uri="{FF2B5EF4-FFF2-40B4-BE49-F238E27FC236}">
                <a16:creationId xmlns:a16="http://schemas.microsoft.com/office/drawing/2014/main" id="{C19CE81B-88B7-56D0-835C-580EF1D39AEA}"/>
              </a:ext>
            </a:extLst>
          </p:cNvPr>
          <p:cNvSpPr/>
          <p:nvPr/>
        </p:nvSpPr>
        <p:spPr>
          <a:xfrm>
            <a:off x="2303807" y="2554620"/>
            <a:ext cx="2458845" cy="2677656"/>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 marketing international fait référence à la promotion de produits sur un marché international</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453559" y="2912158"/>
            <a:ext cx="3265600" cy="2677656"/>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 marketing numérique fait référence à l'utilisation de canaux numériques pour faire la publicité de produits et de services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54635" y="2919256"/>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475459" y="2776426"/>
            <a:ext cx="2862083"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est possible de classer les types de marketing numérique en fonction du canal utilisé</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010363" y="2776426"/>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600700"/>
            <a:ext cx="2795695" cy="2677656"/>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existe plusieurs façons de combiner ces types de marketing de canaux : Les modèles multi et </a:t>
            </a:r>
            <a:r>
              <a:rPr lang="fr-FR" sz="24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omni-canaux</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126497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05588" y="647871"/>
            <a:ext cx="14325600"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Des stratégies efficaces pour votre campagne de marketing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492989" y="2297956"/>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2.1 RACE Cadre de travail: Plan</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181886" y="5717374"/>
            <a:ext cx="11103281" cy="3108543"/>
          </a:xfrm>
          <a:prstGeom prst="rect">
            <a:avLst/>
          </a:prstGeom>
          <a:noFill/>
        </p:spPr>
        <p:txBody>
          <a:bodyPr wrap="square" rtlCol="0">
            <a:spAutoFit/>
          </a:bodyPr>
          <a:lstStyle/>
          <a:p>
            <a:pPr algn="just">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De nos jours, de nombreuses entreprises font du marketing numérique, mais beaucoup d'entre elles le font sans planification préalable et sans stratégie bien définie. Or, il est essentiel de planifier une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stratégie de marketing numérique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manière bien structurée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pour qu'elle donne de bons résultats au moindre coût. Il est conseillé d'adopter une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approche axée sur les données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lors de la planification</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372931" y="2952927"/>
            <a:ext cx="10096261" cy="2677656"/>
          </a:xfrm>
          <a:prstGeom prst="rect">
            <a:avLst/>
          </a:prstGeom>
          <a:noFill/>
        </p:spPr>
        <p:txBody>
          <a:bodyPr wrap="square" rtlCol="0">
            <a:spAutoFit/>
          </a:bodyPr>
          <a:lstStyle/>
          <a:p>
            <a:pPr algn="just"/>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RACE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est un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cadre de travail pratique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qui aide les spécialistes du marketing et les propriétaires d'entreprises à </a:t>
            </a:r>
            <a:r>
              <a:rPr lang="fr-FR"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planifier</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et à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gérer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leur stratégie de marketing numérique et à en améliorer les résultats. Ce Cadre de travail consiste en un moment de planification initiale, suivi de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phases stratégiques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couvrant l'ensemble du cycle de vie du client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Trapezio 12"/>
          <p:cNvSpPr/>
          <p:nvPr/>
        </p:nvSpPr>
        <p:spPr>
          <a:xfrm rot="10800000">
            <a:off x="11414398" y="2804699"/>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3637332" y="2952927"/>
            <a:ext cx="1314134" cy="584775"/>
          </a:xfrm>
          <a:prstGeom prst="rect">
            <a:avLst/>
          </a:prstGeom>
          <a:noFill/>
        </p:spPr>
        <p:txBody>
          <a:bodyPr wrap="square" rtlCol="0">
            <a:spAutoFit/>
          </a:bodyPr>
          <a:lstStyle/>
          <a:p>
            <a:r>
              <a:rPr lang="it-IT" sz="32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375649" y="7701241"/>
            <a:ext cx="18375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Engager</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310666" y="6521857"/>
            <a:ext cx="1926667"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a:t>
            </a:r>
          </a:p>
        </p:txBody>
      </p:sp>
      <p:sp>
        <p:nvSpPr>
          <p:cNvPr id="22" name="CasellaDiTesto 21"/>
          <p:cNvSpPr txBox="1"/>
          <p:nvPr/>
        </p:nvSpPr>
        <p:spPr>
          <a:xfrm>
            <a:off x="13473999" y="4163089"/>
            <a:ext cx="1640800"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Atteindre</a:t>
            </a:r>
          </a:p>
        </p:txBody>
      </p:sp>
      <p:sp>
        <p:nvSpPr>
          <p:cNvPr id="23" name="CasellaDiTesto 22"/>
          <p:cNvSpPr txBox="1"/>
          <p:nvPr/>
        </p:nvSpPr>
        <p:spPr>
          <a:xfrm>
            <a:off x="13821598" y="5342473"/>
            <a:ext cx="9456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Agir</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39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272989" y="739100"/>
            <a:ext cx="14325600"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Des stratégies efficaces pour votre campagne de marketing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310047" y="2429707"/>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2.2</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R</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ACE: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Atteindre</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197862" y="3122314"/>
            <a:ext cx="10308136" cy="2246769"/>
          </a:xfrm>
          <a:prstGeom prst="rect">
            <a:avLst/>
          </a:prstGeom>
          <a:noFill/>
        </p:spPr>
        <p:txBody>
          <a:bodyPr wrap="square" rtlCol="0">
            <a:spAutoFit/>
          </a:bodyPr>
          <a:lstStyle/>
          <a:p>
            <a:pPr algn="just">
              <a:spcAft>
                <a:spcPts val="1200"/>
              </a:spcAft>
            </a:pP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À ce stade, il est important d'atteindre le plus grand nombre de clients potentiels possible en exploitant plusieurs types de canaux, éventuellement avec un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modèle omnicanal</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C'est le moment de créer une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image de marque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faire connaître, ses produits et services.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225076" y="5520917"/>
            <a:ext cx="11027082" cy="1815882"/>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Les techniques de marketing en ligne qui peuvent être utilisées sont en constante évolution. Il faut continuer à les étudier et à se tenir au courant, car notre stratégie de marketing numérique doit inclure les </a:t>
            </a:r>
            <a:r>
              <a:rPr lang="fr-FR"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dernières techniques de marketing en ligne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3637332" y="2952927"/>
            <a:ext cx="1314134"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375649" y="7701241"/>
            <a:ext cx="18375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Engager</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310666" y="6521857"/>
            <a:ext cx="1926667"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a:t>
            </a:r>
          </a:p>
        </p:txBody>
      </p:sp>
      <p:sp>
        <p:nvSpPr>
          <p:cNvPr id="22" name="CasellaDiTesto 21"/>
          <p:cNvSpPr txBox="1"/>
          <p:nvPr/>
        </p:nvSpPr>
        <p:spPr>
          <a:xfrm>
            <a:off x="13473999" y="4163089"/>
            <a:ext cx="1640800" cy="523220"/>
          </a:xfrm>
          <a:prstGeom prst="rect">
            <a:avLst/>
          </a:prstGeom>
          <a:noFill/>
        </p:spPr>
        <p:txBody>
          <a:bodyPr wrap="square" rtlCol="0">
            <a:spAutoFit/>
          </a:bodyPr>
          <a:lstStyle/>
          <a:p>
            <a:r>
              <a:rPr lang="it-IT"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Atteindre</a:t>
            </a:r>
          </a:p>
        </p:txBody>
      </p:sp>
      <p:sp>
        <p:nvSpPr>
          <p:cNvPr id="23" name="CasellaDiTesto 22"/>
          <p:cNvSpPr txBox="1"/>
          <p:nvPr/>
        </p:nvSpPr>
        <p:spPr>
          <a:xfrm>
            <a:off x="13821598" y="5342473"/>
            <a:ext cx="9456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Agir</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19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1119</TotalTime>
  <Words>2500</Words>
  <Application>Microsoft Office PowerPoint</Application>
  <PresentationFormat>Personnalisé</PresentationFormat>
  <Paragraphs>184</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23</vt:i4>
      </vt:variant>
    </vt:vector>
  </HeadingPairs>
  <TitlesOfParts>
    <vt:vector size="31" baseType="lpstr">
      <vt:lpstr>Arial</vt:lpstr>
      <vt:lpstr>Calibri</vt:lpstr>
      <vt:lpstr>Lucida Handwriting</vt:lpstr>
      <vt:lpstr>Microsoft Sans Serif</vt:lpstr>
      <vt:lpstr>Oxygen</vt:lpstr>
      <vt:lpstr>Wingdings</vt:lpstr>
      <vt:lpstr>Office Theme</vt:lpstr>
      <vt:lpstr>Diseño personalizado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denis-antoine Herault</cp:lastModifiedBy>
  <cp:revision>92</cp:revision>
  <dcterms:created xsi:type="dcterms:W3CDTF">2022-02-25T10:54:18Z</dcterms:created>
  <dcterms:modified xsi:type="dcterms:W3CDTF">2023-01-12T16:48:06Z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