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77" r:id="rId4"/>
    <p:sldId id="257" r:id="rId5"/>
    <p:sldId id="258" r:id="rId6"/>
    <p:sldId id="260" r:id="rId7"/>
    <p:sldId id="281" r:id="rId8"/>
    <p:sldId id="261" r:id="rId9"/>
    <p:sldId id="290" r:id="rId10"/>
    <p:sldId id="291" r:id="rId11"/>
    <p:sldId id="262" r:id="rId12"/>
    <p:sldId id="263" r:id="rId13"/>
    <p:sldId id="282" r:id="rId14"/>
    <p:sldId id="292" r:id="rId15"/>
    <p:sldId id="265" r:id="rId16"/>
    <p:sldId id="283" r:id="rId17"/>
    <p:sldId id="284" r:id="rId18"/>
    <p:sldId id="286" r:id="rId19"/>
    <p:sldId id="266" r:id="rId20"/>
    <p:sldId id="287" r:id="rId21"/>
    <p:sldId id="293" r:id="rId22"/>
    <p:sldId id="275" r:id="rId23"/>
    <p:sldId id="273" r:id="rId24"/>
    <p:sldId id="294" r:id="rId25"/>
    <p:sldId id="259"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994980"/>
    <a:srgbClr val="F8EBF6"/>
    <a:srgbClr val="FEB1A6"/>
    <a:srgbClr val="C6EEA9"/>
    <a:srgbClr val="FE270F"/>
    <a:srgbClr val="FF270E"/>
    <a:srgbClr val="5CC90B"/>
    <a:srgbClr val="645F63"/>
    <a:srgbClr val="582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660"/>
  </p:normalViewPr>
  <p:slideViewPr>
    <p:cSldViewPr>
      <p:cViewPr varScale="1">
        <p:scale>
          <a:sx n="39" d="100"/>
          <a:sy n="39" d="100"/>
        </p:scale>
        <p:origin x="872"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antoine Herault" userId="3e015e90d0d88aff" providerId="LiveId" clId="{D2B1916A-A11E-479F-BFA4-675E28BA5E80}"/>
    <pc:docChg chg="modSld">
      <pc:chgData name="denis-antoine Herault" userId="3e015e90d0d88aff" providerId="LiveId" clId="{D2B1916A-A11E-479F-BFA4-675E28BA5E80}" dt="2023-01-12T15:23:41.893" v="13" actId="790"/>
      <pc:docMkLst>
        <pc:docMk/>
      </pc:docMkLst>
      <pc:sldChg chg="modSp mod">
        <pc:chgData name="denis-antoine Herault" userId="3e015e90d0d88aff" providerId="LiveId" clId="{D2B1916A-A11E-479F-BFA4-675E28BA5E80}" dt="2023-01-12T15:21:59.201" v="7" actId="790"/>
        <pc:sldMkLst>
          <pc:docMk/>
          <pc:sldMk cId="4134836972" sldId="257"/>
        </pc:sldMkLst>
        <pc:spChg chg="mod">
          <ac:chgData name="denis-antoine Herault" userId="3e015e90d0d88aff" providerId="LiveId" clId="{D2B1916A-A11E-479F-BFA4-675E28BA5E80}" dt="2023-01-06T14:35:58.511" v="0" actId="790"/>
          <ac:spMkLst>
            <pc:docMk/>
            <pc:sldMk cId="4134836972" sldId="257"/>
            <ac:spMk id="4" creationId="{C7C9F896-2DB9-4A46-BF95-8A9C26C19FE9}"/>
          </ac:spMkLst>
        </pc:spChg>
        <pc:spChg chg="mod">
          <ac:chgData name="denis-antoine Herault" userId="3e015e90d0d88aff" providerId="LiveId" clId="{D2B1916A-A11E-479F-BFA4-675E28BA5E80}" dt="2023-01-12T15:21:59.201" v="7" actId="790"/>
          <ac:spMkLst>
            <pc:docMk/>
            <pc:sldMk cId="4134836972" sldId="257"/>
            <ac:spMk id="8" creationId="{9AAF9D6F-057A-419A-8258-16F5D0B83874}"/>
          </ac:spMkLst>
        </pc:spChg>
      </pc:sldChg>
      <pc:sldChg chg="modSp mod">
        <pc:chgData name="denis-antoine Herault" userId="3e015e90d0d88aff" providerId="LiveId" clId="{D2B1916A-A11E-479F-BFA4-675E28BA5E80}" dt="2023-01-12T15:22:43.016" v="9" actId="790"/>
        <pc:sldMkLst>
          <pc:docMk/>
          <pc:sldMk cId="154119071" sldId="263"/>
        </pc:sldMkLst>
        <pc:spChg chg="mod">
          <ac:chgData name="denis-antoine Herault" userId="3e015e90d0d88aff" providerId="LiveId" clId="{D2B1916A-A11E-479F-BFA4-675E28BA5E80}" dt="2023-01-12T15:22:43.016" v="9" actId="790"/>
          <ac:spMkLst>
            <pc:docMk/>
            <pc:sldMk cId="154119071" sldId="263"/>
            <ac:spMk id="3" creationId="{82C042FF-D434-4A38-93CB-0832511D99F8}"/>
          </ac:spMkLst>
        </pc:spChg>
      </pc:sldChg>
      <pc:sldChg chg="modSp mod">
        <pc:chgData name="denis-antoine Herault" userId="3e015e90d0d88aff" providerId="LiveId" clId="{D2B1916A-A11E-479F-BFA4-675E28BA5E80}" dt="2023-01-12T15:23:41.893" v="13" actId="790"/>
        <pc:sldMkLst>
          <pc:docMk/>
          <pc:sldMk cId="8538290" sldId="275"/>
        </pc:sldMkLst>
        <pc:spChg chg="mod">
          <ac:chgData name="denis-antoine Herault" userId="3e015e90d0d88aff" providerId="LiveId" clId="{D2B1916A-A11E-479F-BFA4-675E28BA5E80}" dt="2023-01-12T15:23:41.893" v="13" actId="790"/>
          <ac:spMkLst>
            <pc:docMk/>
            <pc:sldMk cId="8538290" sldId="275"/>
            <ac:spMk id="4" creationId="{899353FE-8C02-491A-97E3-0F609EE7C293}"/>
          </ac:spMkLst>
        </pc:spChg>
      </pc:sldChg>
      <pc:sldChg chg="modSp mod">
        <pc:chgData name="denis-antoine Herault" userId="3e015e90d0d88aff" providerId="LiveId" clId="{D2B1916A-A11E-479F-BFA4-675E28BA5E80}" dt="2023-01-12T15:22:20.065" v="8" actId="790"/>
        <pc:sldMkLst>
          <pc:docMk/>
          <pc:sldMk cId="1174727697" sldId="281"/>
        </pc:sldMkLst>
        <pc:spChg chg="mod">
          <ac:chgData name="denis-antoine Herault" userId="3e015e90d0d88aff" providerId="LiveId" clId="{D2B1916A-A11E-479F-BFA4-675E28BA5E80}" dt="2023-01-12T15:22:20.065" v="8" actId="790"/>
          <ac:spMkLst>
            <pc:docMk/>
            <pc:sldMk cId="1174727697" sldId="281"/>
            <ac:spMk id="4" creationId="{00000000-0000-0000-0000-000000000000}"/>
          </ac:spMkLst>
        </pc:spChg>
      </pc:sldChg>
      <pc:sldChg chg="modSp mod">
        <pc:chgData name="denis-antoine Herault" userId="3e015e90d0d88aff" providerId="LiveId" clId="{D2B1916A-A11E-479F-BFA4-675E28BA5E80}" dt="2023-01-12T15:22:50.809" v="10" actId="790"/>
        <pc:sldMkLst>
          <pc:docMk/>
          <pc:sldMk cId="829457532" sldId="282"/>
        </pc:sldMkLst>
        <pc:spChg chg="mod">
          <ac:chgData name="denis-antoine Herault" userId="3e015e90d0d88aff" providerId="LiveId" clId="{D2B1916A-A11E-479F-BFA4-675E28BA5E80}" dt="2023-01-12T15:22:50.809" v="10" actId="790"/>
          <ac:spMkLst>
            <pc:docMk/>
            <pc:sldMk cId="829457532" sldId="282"/>
            <ac:spMk id="3" creationId="{82C042FF-D434-4A38-93CB-0832511D99F8}"/>
          </ac:spMkLst>
        </pc:spChg>
      </pc:sldChg>
      <pc:sldChg chg="modSp mod">
        <pc:chgData name="denis-antoine Herault" userId="3e015e90d0d88aff" providerId="LiveId" clId="{D2B1916A-A11E-479F-BFA4-675E28BA5E80}" dt="2023-01-12T15:23:09.512" v="12" actId="20577"/>
        <pc:sldMkLst>
          <pc:docMk/>
          <pc:sldMk cId="3531797553" sldId="283"/>
        </pc:sldMkLst>
        <pc:spChg chg="mod">
          <ac:chgData name="denis-antoine Herault" userId="3e015e90d0d88aff" providerId="LiveId" clId="{D2B1916A-A11E-479F-BFA4-675E28BA5E80}" dt="2023-01-12T15:23:09.512" v="12" actId="20577"/>
          <ac:spMkLst>
            <pc:docMk/>
            <pc:sldMk cId="3531797553" sldId="283"/>
            <ac:spMk id="20" creationId="{899353FE-8C02-491A-97E3-0F609EE7C293}"/>
          </ac:spMkLst>
        </pc:spChg>
      </pc:sldChg>
      <pc:sldChg chg="modSp mod">
        <pc:chgData name="denis-antoine Herault" userId="3e015e90d0d88aff" providerId="LiveId" clId="{D2B1916A-A11E-479F-BFA4-675E28BA5E80}" dt="2023-01-06T14:38:26.391" v="6" actId="790"/>
        <pc:sldMkLst>
          <pc:docMk/>
          <pc:sldMk cId="3219593631" sldId="291"/>
        </pc:sldMkLst>
        <pc:spChg chg="mod">
          <ac:chgData name="denis-antoine Herault" userId="3e015e90d0d88aff" providerId="LiveId" clId="{D2B1916A-A11E-479F-BFA4-675E28BA5E80}" dt="2023-01-06T14:38:26.391" v="6" actId="790"/>
          <ac:spMkLst>
            <pc:docMk/>
            <pc:sldMk cId="3219593631" sldId="291"/>
            <ac:spMk id="7" creationId="{DC5D6AA9-5455-9552-81E8-CF2B76572622}"/>
          </ac:spMkLst>
        </pc:spChg>
      </pc:sldChg>
      <pc:sldChg chg="modSp mod">
        <pc:chgData name="denis-antoine Herault" userId="3e015e90d0d88aff" providerId="LiveId" clId="{D2B1916A-A11E-479F-BFA4-675E28BA5E80}" dt="2023-01-06T14:38:10.797" v="5" actId="1076"/>
        <pc:sldMkLst>
          <pc:docMk/>
          <pc:sldMk cId="3000581352" sldId="293"/>
        </pc:sldMkLst>
        <pc:spChg chg="mod">
          <ac:chgData name="denis-antoine Herault" userId="3e015e90d0d88aff" providerId="LiveId" clId="{D2B1916A-A11E-479F-BFA4-675E28BA5E80}" dt="2023-01-06T14:38:10.797" v="5" actId="1076"/>
          <ac:spMkLst>
            <pc:docMk/>
            <pc:sldMk cId="3000581352" sldId="293"/>
            <ac:spMk id="4" creationId="{C19CE81B-88B7-56D0-835C-580EF1D39AEA}"/>
          </ac:spMkLst>
        </pc:spChg>
        <pc:spChg chg="mod">
          <ac:chgData name="denis-antoine Herault" userId="3e015e90d0d88aff" providerId="LiveId" clId="{D2B1916A-A11E-479F-BFA4-675E28BA5E80}" dt="2023-01-06T14:38:03.833" v="4" actId="1076"/>
          <ac:spMkLst>
            <pc:docMk/>
            <pc:sldMk cId="3000581352" sldId="293"/>
            <ac:spMk id="18" creationId="{953B3577-D9C0-67CB-B8BD-0E33B29CFE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sp>
        <p:nvSpPr>
          <p:cNvPr id="38" name="CuadroTexto 37">
            <a:extLst>
              <a:ext uri="{FF2B5EF4-FFF2-40B4-BE49-F238E27FC236}">
                <a16:creationId xmlns:a16="http://schemas.microsoft.com/office/drawing/2014/main" id="{675D9B00-34CB-424A-B0AB-383501E55D16}"/>
              </a:ext>
            </a:extLst>
          </p:cNvPr>
          <p:cNvSpPr txBox="1"/>
          <p:nvPr userDrawn="1"/>
        </p:nvSpPr>
        <p:spPr>
          <a:xfrm>
            <a:off x="4174398" y="5599283"/>
            <a:ext cx="9144000" cy="369332"/>
          </a:xfrm>
          <a:prstGeom prst="rect">
            <a:avLst/>
          </a:prstGeom>
          <a:noFill/>
        </p:spPr>
        <p:txBody>
          <a:bodyPr wrap="square">
            <a:spAutoFit/>
          </a:bodyPr>
          <a:lstStyle/>
          <a:p>
            <a:pPr marL="2416810" marR="2413635" algn="ctr">
              <a:spcBef>
                <a:spcPts val="415"/>
              </a:spcBef>
              <a:spcAft>
                <a:spcPts val="0"/>
              </a:spcAft>
            </a:pPr>
            <a:r>
              <a:rPr lang="en-US" sz="1800" b="1" dirty="0">
                <a:solidFill>
                  <a:srgbClr val="B05894"/>
                </a:solidFill>
                <a:effectLst/>
                <a:latin typeface="Microsoft Sans Serif" panose="020B0604020202020204" pitchFamily="34" charset="0"/>
                <a:ea typeface="Microsoft Sans Serif" panose="020B0604020202020204" pitchFamily="34" charset="0"/>
              </a:rPr>
              <a:t>e4f-network.eu</a:t>
            </a:r>
            <a:endParaRPr lang="es-ES" sz="1800" dirty="0">
              <a:effectLst/>
              <a:latin typeface="Microsoft Sans Serif" panose="020B0604020202020204" pitchFamily="34" charset="0"/>
              <a:ea typeface="Microsoft Sans Serif" panose="020B0604020202020204" pitchFamily="34" charset="0"/>
            </a:endParaRPr>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238500" y="6819900"/>
            <a:ext cx="11811000" cy="1446550"/>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fr-FR"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Modèles entrepreneuriaux dans le marketing numérique international</a:t>
            </a:r>
            <a:endParaRPr kumimoji="0" lang="pt-BR" sz="4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Modèles économiques numériques et classifications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Caractéristiques des modèles d'affaires numériques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447800" y="5604083"/>
            <a:ext cx="11103281" cy="523220"/>
          </a:xfrm>
          <a:prstGeom prst="rect">
            <a:avLst/>
          </a:prstGeom>
          <a:noFill/>
        </p:spPr>
        <p:txBody>
          <a:bodyPr wrap="square" rtlCol="0">
            <a:spAutoFit/>
          </a:bodyPr>
          <a:lstStyle/>
          <a:p>
            <a:pPr>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447800" y="3074142"/>
            <a:ext cx="15544800" cy="7201972"/>
          </a:xfrm>
          <a:prstGeom prst="rect">
            <a:avLst/>
          </a:prstGeom>
          <a:noFill/>
        </p:spPr>
        <p:txBody>
          <a:bodyPr wrap="square" rtlCol="0">
            <a:spAutoFit/>
          </a:bodyPr>
          <a:lstStyle/>
          <a:p>
            <a:pPr marL="457200" indent="-457200" algn="just">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 proposition de valeur du service offert est créée à l'aide des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technologies numériques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L'acquisition de clients et la distribution de produits ou de services sont basées sur des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canaux numériques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 culture est généralement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moins hiérarchisée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en raison de la possibilité de communiquer (numériquement) plus facilement et plus rapidement.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 numérisation favorise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l'innovation</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en donnant aux employés des outils et des opportunités pour avoir et développer de nouvelles idées.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transactions commerciales numériques fournissent des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données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qui peuvent être analysées et exploitées pour apporter des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améliorations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 productivité est constamment accrue par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l'automatisation des processus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données numériques conduisent à une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approche centrée sur le client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6439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Modèles économiques numériques et classifications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Types de </a:t>
            </a:r>
            <a:r>
              <a:rPr lang="fr-FR" sz="2800" b="1" noProof="1">
                <a:latin typeface="Microsoft Sans Serif" panose="020B0604020202020204" pitchFamily="34" charset="0"/>
                <a:ea typeface="Microsoft Sans Serif" panose="020B0604020202020204" pitchFamily="34" charset="0"/>
                <a:cs typeface="Microsoft Sans Serif" panose="020B0604020202020204" pitchFamily="34" charset="0"/>
              </a:rPr>
              <a:t>business models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numériques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464129" y="3202621"/>
            <a:ext cx="13639802" cy="5570756"/>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gratuit</a:t>
            </a:r>
            <a:b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Ce type de modèle offre un service gratuit et tire ses bénéfices du client et non de lui, par exemple en vendant des espaces publicitaires sur la plate-forme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Freemium </a:t>
            </a:r>
            <a:b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Dans ce cas, les utilisateurs peuvent profiter d'une version de base, gratuite, du produit ou du service, mais peuvent à tout moment s'abonner ou acheter une version premium, payante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de place de marché (place de marché bilatérale)</a:t>
            </a:r>
            <a:b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Il s'agit d'un modèle similaire au précédent, mais qui peut inclure à la fois des produits et des services ; bilatérale : l'entreprise peut vendre des produits (ou des services) d'un tiers.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modèle de commerce électronique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est la version unilatérale de ce modèle : l'entreprise vend ses propres produits (physiques). </a:t>
            </a:r>
          </a:p>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expérimental</a:t>
            </a:r>
            <a:b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Ce modèle consiste à ajouter une expérience numérique au produit en vente.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6969" y="3354511"/>
            <a:ext cx="918482" cy="91440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5451" y="4076700"/>
            <a:ext cx="1595849" cy="893676"/>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1400" y="5151265"/>
            <a:ext cx="2781867" cy="83673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3801" y="6483916"/>
            <a:ext cx="1958148" cy="590708"/>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00908" y="6915306"/>
            <a:ext cx="1318966" cy="747414"/>
          </a:xfrm>
          <a:prstGeom prst="rect">
            <a:avLst/>
          </a:prstGeom>
        </p:spPr>
      </p:pic>
      <p:pic>
        <p:nvPicPr>
          <p:cNvPr id="24" name="Immagin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61722" y="7594464"/>
            <a:ext cx="2074285" cy="1166785"/>
          </a:xfrm>
          <a:prstGeom prst="rect">
            <a:avLst/>
          </a:prstGeom>
        </p:spPr>
      </p:pic>
    </p:spTree>
    <p:extLst>
      <p:ext uri="{BB962C8B-B14F-4D97-AF65-F5344CB8AC3E}">
        <p14:creationId xmlns:p14="http://schemas.microsoft.com/office/powerpoint/2010/main" val="15411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Modèles économiques numériques et classifications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Types de </a:t>
            </a:r>
            <a:r>
              <a:rPr lang="fr-FR" sz="2800" b="1" noProof="1">
                <a:latin typeface="Microsoft Sans Serif" panose="020B0604020202020204" pitchFamily="34" charset="0"/>
                <a:ea typeface="Microsoft Sans Serif" panose="020B0604020202020204" pitchFamily="34" charset="0"/>
                <a:cs typeface="Microsoft Sans Serif" panose="020B0604020202020204" pitchFamily="34" charset="0"/>
              </a:rPr>
              <a:t>business models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numériques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238500"/>
            <a:ext cx="13639802" cy="5663089"/>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avec écosystème</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Les orchestrateurs d'écosystèmes, comme Amazon et Google, sont les entreprises qui offrent aux clients différents services sur différentes plateformes ; ce modèle inclut également les entreprises qui utilisent ou fournissent l'écosystème</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avec abonnement </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L'utilisation du service offert par l'entreprise nécessite un abonnement de la part du client (mensuel, annuel, etc.).</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à la demande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Ce système permet au client de payer pour "louer" ou utiliser un produit ou un service virtuel pendant un temps déterminé.</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avec accès et usage en propre</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Similaire au précédent, mais, dans ce cas, vous payez pour un produit physique (comme la location d'une voiture ou d'un appartement).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700" y="3356121"/>
            <a:ext cx="1102584" cy="1354856"/>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8183" y="3474722"/>
            <a:ext cx="1253651" cy="1236739"/>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7720" y="5381033"/>
            <a:ext cx="1989128" cy="537686"/>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5306" y="6286500"/>
            <a:ext cx="2838300" cy="1419150"/>
          </a:xfrm>
          <a:prstGeom prst="rect">
            <a:avLst/>
          </a:prstGeom>
        </p:spPr>
      </p:pic>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53534" y="7713624"/>
            <a:ext cx="2838300" cy="886969"/>
          </a:xfrm>
          <a:prstGeom prst="rect">
            <a:avLst/>
          </a:prstGeom>
        </p:spPr>
      </p:pic>
    </p:spTree>
    <p:extLst>
      <p:ext uri="{BB962C8B-B14F-4D97-AF65-F5344CB8AC3E}">
        <p14:creationId xmlns:p14="http://schemas.microsoft.com/office/powerpoint/2010/main" val="82945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58">
            <a:extLst>
              <a:ext uri="{FF2B5EF4-FFF2-40B4-BE49-F238E27FC236}">
                <a16:creationId xmlns:a16="http://schemas.microsoft.com/office/drawing/2014/main" id="{C19CE81B-88B7-56D0-835C-580EF1D39AEA}"/>
              </a:ext>
            </a:extLst>
          </p:cNvPr>
          <p:cNvSpPr/>
          <p:nvPr/>
        </p:nvSpPr>
        <p:spPr>
          <a:xfrm>
            <a:off x="2029521" y="2776426"/>
            <a:ext cx="2868540"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 modèle économique numérique repose sur des technologies et des canaux numériques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85108" y="2835176"/>
            <a:ext cx="2704528"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culture d'entreprise est moins hiérarchique et favorise l'innovation.</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213025" y="2791449"/>
            <a:ext cx="3060849"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existe plusieurs types de modèles économiques numériques parmi lesquels vous pouvez choisir</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063486" y="5764291"/>
            <a:ext cx="2800609" cy="1938992"/>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est également possible de mélanger différents types de modèles</a:t>
            </a:r>
          </a:p>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économiques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
        <p:nvSpPr>
          <p:cNvPr id="3" name="CuadroTexto 1">
            <a:extLst>
              <a:ext uri="{FF2B5EF4-FFF2-40B4-BE49-F238E27FC236}">
                <a16:creationId xmlns:a16="http://schemas.microsoft.com/office/drawing/2014/main" id="{38DC7706-4715-A939-7D59-461024180A96}"/>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Tree>
    <p:extLst>
      <p:ext uri="{BB962C8B-B14F-4D97-AF65-F5344CB8AC3E}">
        <p14:creationId xmlns:p14="http://schemas.microsoft.com/office/powerpoint/2010/main" val="374714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Internationalisation</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 processus d'internationalisation</a:t>
            </a: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3997" y="3367802"/>
            <a:ext cx="15726197" cy="954107"/>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L'internationalisation est un processus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d'expansion commerciale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qui vise à élargir les horizons opérationnels d'une entreprise et à étendre sa présence au-delà de ses frontières nationales.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CasellaDiTesto 23"/>
          <p:cNvSpPr txBox="1"/>
          <p:nvPr/>
        </p:nvSpPr>
        <p:spPr>
          <a:xfrm>
            <a:off x="1523998" y="4603611"/>
            <a:ext cx="10972802" cy="1384995"/>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C'est donc la possibilité de rechercher et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d'exploiter des marchés en dehors du contexte national</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pour tirer plus de profit de la vente de biens et de services.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6" name="CasellaDiTesto 25"/>
          <p:cNvSpPr txBox="1"/>
          <p:nvPr/>
        </p:nvSpPr>
        <p:spPr>
          <a:xfrm>
            <a:off x="1523997" y="6270308"/>
            <a:ext cx="10709404" cy="1384995"/>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L'expansion d'une entreprise sur un marché étranger peut être entravée par différents facteurs techniques ou culturels : une recherche préalable approfondie est essentielle.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7" name="Immagin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1599" y="4991100"/>
            <a:ext cx="4448595" cy="3235783"/>
          </a:xfrm>
          <a:prstGeom prst="rect">
            <a:avLst/>
          </a:prstGeom>
        </p:spPr>
      </p:pic>
    </p:spTree>
    <p:extLst>
      <p:ext uri="{BB962C8B-B14F-4D97-AF65-F5344CB8AC3E}">
        <p14:creationId xmlns:p14="http://schemas.microsoft.com/office/powerpoint/2010/main" val="392372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Internationalisation</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Opportunités et risques de l'internationalisation</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3997" y="3367802"/>
            <a:ext cx="15726197" cy="1815882"/>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Dans le marché mondialisé et numérisé d'aujourd'hui, les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obstacles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à l'internationalisation sont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moins nombreux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que par le passé. Les possibilités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d'accès aux marchés étrangers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ont également augmenté pour les petites et moyennes entreprises. L'ouverture aux marchés internationaux peut profiter aussi bien aux entreprises dont les performances nationales sont bonnes que médiocres.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CasellaDiTesto 23"/>
          <p:cNvSpPr txBox="1"/>
          <p:nvPr/>
        </p:nvSpPr>
        <p:spPr>
          <a:xfrm>
            <a:off x="1523997" y="5392022"/>
            <a:ext cx="10972804" cy="3108543"/>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Dans le premier cas, au lieu de faire face à la concurrence nationale d'entreprises plus fortes, on peut chercher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nouveaux marchés offrant de plus grandes possibilités de croissance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Dans le second cas, en revanche, outre l'augmentation des revenus due à la présence internationale, des avantages découlent également d'une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visibilité accrue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sur le marché national et de la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fidélisation de la clientèle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a:extLst>
              <a:ext uri="{FF2B5EF4-FFF2-40B4-BE49-F238E27FC236}">
                <a16:creationId xmlns:a16="http://schemas.microsoft.com/office/drawing/2014/main" id="{B024B671-CBF6-4F8E-9B2F-A351FABBB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0" y="5222446"/>
            <a:ext cx="4448595" cy="3235783"/>
          </a:xfrm>
          <a:prstGeom prst="rect">
            <a:avLst/>
          </a:prstGeom>
        </p:spPr>
      </p:pic>
    </p:spTree>
    <p:extLst>
      <p:ext uri="{BB962C8B-B14F-4D97-AF65-F5344CB8AC3E}">
        <p14:creationId xmlns:p14="http://schemas.microsoft.com/office/powerpoint/2010/main" val="353179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3716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Internationalisation.</a:t>
            </a:r>
            <a:endParaRPr lang="fr-FR"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369051"/>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Opportunités et risques de l'internationalisation</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4000" y="2962512"/>
            <a:ext cx="15710246" cy="2800767"/>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Risque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Pays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la situation géopolitique des États étrangers (d'éventuelles tensions internes peuvent déstabiliser les politiques commerciales) et le cadre réglementaire différent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Risque Technique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les caractéristiques spécifiques du produit peuvent ne pas être conformes aux réglementations en vigueur ou ne pas être adaptées à d'autres territoires (par exemple, différents types de prises) ;</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Risque de Marché</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la nécessité d'adapter les produits au nouveau marché et aux demandes des clients.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asellaDiTesto 3"/>
          <p:cNvSpPr txBox="1"/>
          <p:nvPr/>
        </p:nvSpPr>
        <p:spPr>
          <a:xfrm>
            <a:off x="1524000" y="6313052"/>
            <a:ext cx="10820400" cy="2400657"/>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Ces risques peuvent être minimisés par une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recherche minutieuse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avant l'expansion de l'entreprise sur le marché étranger et une bonne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planification stratégique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Il faut notamment se renseigner sur la situation politique, les lois du pays et le mode de vie, les habitudes et la culture de la population.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7" name="Immagine 6">
            <a:extLst>
              <a:ext uri="{FF2B5EF4-FFF2-40B4-BE49-F238E27FC236}">
                <a16:creationId xmlns:a16="http://schemas.microsoft.com/office/drawing/2014/main" id="{249CD524-5B42-4C53-9274-DD96605AA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0" y="5676900"/>
            <a:ext cx="4175043" cy="3036809"/>
          </a:xfrm>
          <a:prstGeom prst="rect">
            <a:avLst/>
          </a:prstGeom>
        </p:spPr>
      </p:pic>
    </p:spTree>
    <p:extLst>
      <p:ext uri="{BB962C8B-B14F-4D97-AF65-F5344CB8AC3E}">
        <p14:creationId xmlns:p14="http://schemas.microsoft.com/office/powerpoint/2010/main" val="162838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Internationalisation.</a:t>
            </a:r>
            <a:endParaRPr lang="fr-FR"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8686" y="2281177"/>
            <a:ext cx="136398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Stratégies d'internationalisation: adaptation des produits</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33174" y="5753100"/>
            <a:ext cx="3048000" cy="3048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219200" y="2804397"/>
            <a:ext cx="15011402" cy="5293757"/>
          </a:xfrm>
          <a:prstGeom prst="rect">
            <a:avLst/>
          </a:prstGeom>
          <a:noFill/>
        </p:spPr>
        <p:txBody>
          <a:bodyPr wrap="square" rtlCol="0">
            <a:spAutoFit/>
          </a:bodyPr>
          <a:lstStyle/>
          <a:p>
            <a:pPr>
              <a:spcAft>
                <a:spcPts val="12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stratégies d'internationalisation peuvent être classées selon le niveau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d’adaptation du produit</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selon le type de présence de l'entreprise à l'étranger.</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Clr>
                <a:srgbClr val="B05894"/>
              </a:buClr>
              <a:buFont typeface="+mj-lt"/>
              <a:buAutoNum type="arabicParenR"/>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Stratégie multidomestique :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l'entreprise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adapte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son offre de produits et de services pour chaque pays dans lequel elle opère (cela nécessite une connaissance approfondie du marché local).</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514350" indent="-514350">
              <a:spcAft>
                <a:spcPts val="1200"/>
              </a:spcAft>
              <a:buClr>
                <a:srgbClr val="B05894"/>
              </a:buClr>
              <a:buFont typeface="+mj-lt"/>
              <a:buAutoNum type="arabicParenR"/>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Stratégie globale :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l'entreprise offre le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même produit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ou service dans tous les pays où elle est présente, en exploitant les économies d'échelle pour avoir une stratégie de structure à faible coût.</a:t>
            </a:r>
          </a:p>
          <a:p>
            <a:pPr marL="514350" indent="-514350">
              <a:spcAft>
                <a:spcPts val="1200"/>
              </a:spcAft>
              <a:buClr>
                <a:srgbClr val="B05894"/>
              </a:buClr>
              <a:buFont typeface="+mj-lt"/>
              <a:buAutoNum type="arabicParenR"/>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Stratégie transnationale :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l'entreprise apporte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 légères modifications aux produits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dans les différents pays, mais en exploitant les économies d'échelle ; c'est un moyen terme entre la stratégie multidomestique et la stratégie globale.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5598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996880"/>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Internationalisation</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64129" y="1809443"/>
            <a:ext cx="133350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Stratégies d'internationalisation: présence à l’étranger</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8600" y="6134100"/>
            <a:ext cx="2601991" cy="2601991"/>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371600" y="2437340"/>
            <a:ext cx="15011402" cy="5139869"/>
          </a:xfrm>
          <a:prstGeom prst="rect">
            <a:avLst/>
          </a:prstGeom>
          <a:noFill/>
        </p:spPr>
        <p:txBody>
          <a:bodyPr wrap="square" rtlCol="0">
            <a:spAutoFit/>
          </a:bodyPr>
          <a:lstStyle/>
          <a:p>
            <a:pPr>
              <a:spcAft>
                <a:spcPts val="12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stratégies d'internationalisation peuvent être classées selon le niveau de personnalisation du produit et selon le type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présence à l'étranger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de l'entreprise.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spcAft>
                <a:spcPts val="1200"/>
              </a:spcAft>
              <a:buClr>
                <a:srgbClr val="B05894"/>
              </a:buCl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Exportations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l'exportation de produits peut être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indirect</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lorsque l'entreprise achemine ses produits à l'étranger par l'intermédiaire d'entreprises tierces ; </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direct</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lorsque l'entreprise prend en charge l'exportation de ses propres produits. La responsabilité de l'exportation implique également de s'occuper de toutes les formalités administratives et juridiques, de trouver des clients et de gérer la campagne de marketing sur le nouveau marché.</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Établir un point de production :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s'installer ainsi dans le nouveau pays peut être particulièrement complexe et coûteux, mais cela génère plus de bénéfices à long terme.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106605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433017"/>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Internationalisation</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8359" y="5704492"/>
            <a:ext cx="3048000" cy="3048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447800" y="3008079"/>
            <a:ext cx="15011402" cy="4708981"/>
          </a:xfrm>
          <a:prstGeom prst="rect">
            <a:avLst/>
          </a:prstGeom>
          <a:noFill/>
        </p:spPr>
        <p:txBody>
          <a:bodyPr wrap="square" rtlCol="0">
            <a:spAutoFit/>
          </a:bodyPr>
          <a:lstStyle/>
          <a:p>
            <a:pPr marL="514350" indent="-51435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Accords contractuels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accords contractuels sont basés sur des contrats et des accords avec des entreprises d'autres pays afin d'introduire la marque dans un nouveau pays et sur un nouveau marché cible :</a:t>
            </a:r>
          </a:p>
          <a:p>
            <a:pPr marL="514350" indent="-514350">
              <a:spcAft>
                <a:spcPts val="1200"/>
              </a:spcAft>
              <a:buClr>
                <a:srgbClr val="B05894"/>
              </a:buClr>
              <a:buFont typeface="Wingdings" panose="05000000000000000000" pitchFamily="2" charset="2"/>
              <a:buChar char="Ø"/>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Ces accords peuvent être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licences</a:t>
            </a:r>
            <a:r>
              <a:rPr lang="fr-FR"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 société propriétaire de la licence accorde des droits tels que les marques et les autorisations de production et de commercialisation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franchises internationales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 société de franchisage accorde des procédés de production et de commercialisation déjà établis.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Investissement direct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La création de filiales à l'étranger afin de pouvoir s'établir dans le pays cible sans recourir à des accords avec des partenaires étrangers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6" name="CuadroTexto 2">
            <a:extLst>
              <a:ext uri="{FF2B5EF4-FFF2-40B4-BE49-F238E27FC236}">
                <a16:creationId xmlns:a16="http://schemas.microsoft.com/office/drawing/2014/main" id="{82C042FF-D434-4A38-93CB-0832511D99F8}"/>
              </a:ext>
            </a:extLst>
          </p:cNvPr>
          <p:cNvSpPr txBox="1"/>
          <p:nvPr/>
        </p:nvSpPr>
        <p:spPr>
          <a:xfrm>
            <a:off x="1447800" y="2312881"/>
            <a:ext cx="133350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Stratégies d'internationalisation: présence à l’étranger</a:t>
            </a:r>
            <a:endPar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4362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Objectifs et buts</a:t>
            </a:r>
          </a:p>
        </p:txBody>
      </p:sp>
      <p:sp>
        <p:nvSpPr>
          <p:cNvPr id="3" name="CuadroTexto 6">
            <a:extLst>
              <a:ext uri="{FF2B5EF4-FFF2-40B4-BE49-F238E27FC236}">
                <a16:creationId xmlns:a16="http://schemas.microsoft.com/office/drawing/2014/main" id="{899353FE-8C02-491A-97E3-0F609EE7C293}"/>
              </a:ext>
            </a:extLst>
          </p:cNvPr>
          <p:cNvSpPr txBox="1"/>
          <p:nvPr/>
        </p:nvSpPr>
        <p:spPr>
          <a:xfrm>
            <a:off x="1447800" y="2705100"/>
            <a:ext cx="16002000" cy="523220"/>
          </a:xfrm>
          <a:prstGeom prst="rect">
            <a:avLst/>
          </a:prstGeom>
          <a:noFill/>
        </p:spPr>
        <p:txBody>
          <a:bodyPr wrap="square" rtlCol="0">
            <a:spAutoFit/>
          </a:bodyPr>
          <a:lstStyle/>
          <a:p>
            <a:pPr>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  la fin de ce module, vous serez en mesure de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5" name="Shape 2782"/>
          <p:cNvSpPr/>
          <p:nvPr/>
        </p:nvSpPr>
        <p:spPr>
          <a:xfrm>
            <a:off x="2647949" y="3878627"/>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7" name="Shape 2782"/>
          <p:cNvSpPr/>
          <p:nvPr/>
        </p:nvSpPr>
        <p:spPr>
          <a:xfrm>
            <a:off x="2647949" y="6319528"/>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8" name="Shape 2782"/>
          <p:cNvSpPr/>
          <p:nvPr/>
        </p:nvSpPr>
        <p:spPr>
          <a:xfrm>
            <a:off x="2647949" y="5322463"/>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9" name="CuadroTexto 2"/>
          <p:cNvSpPr txBox="1"/>
          <p:nvPr/>
        </p:nvSpPr>
        <p:spPr>
          <a:xfrm>
            <a:off x="3657600" y="3878627"/>
            <a:ext cx="7048500" cy="1384995"/>
          </a:xfrm>
          <a:prstGeom prst="rect">
            <a:avLst/>
          </a:prstGeom>
          <a:noFill/>
        </p:spPr>
        <p:txBody>
          <a:bodyPr wrap="square" rtlCol="0">
            <a:spAutoFit/>
          </a:bodyPr>
          <a:lstStyle/>
          <a:p>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Découvrir les éléments du modèle économique et les modèles d’affaires numériques</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2"/>
          <p:cNvSpPr txBox="1"/>
          <p:nvPr/>
        </p:nvSpPr>
        <p:spPr>
          <a:xfrm>
            <a:off x="3695700" y="5338346"/>
            <a:ext cx="7048500" cy="523220"/>
          </a:xfrm>
          <a:prstGeom prst="rect">
            <a:avLst/>
          </a:prstGeom>
          <a:noFill/>
        </p:spPr>
        <p:txBody>
          <a:bodyPr wrap="square" rtlCol="0">
            <a:spAutoFit/>
          </a:bodyPr>
          <a:lstStyle/>
          <a:p>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Créer un modèle économique</a:t>
            </a:r>
          </a:p>
        </p:txBody>
      </p:sp>
      <p:sp>
        <p:nvSpPr>
          <p:cNvPr id="11" name="CuadroTexto 2"/>
          <p:cNvSpPr txBox="1"/>
          <p:nvPr/>
        </p:nvSpPr>
        <p:spPr>
          <a:xfrm>
            <a:off x="3619500" y="6335411"/>
            <a:ext cx="7048500" cy="1384995"/>
          </a:xfrm>
          <a:prstGeom prst="rect">
            <a:avLst/>
          </a:prstGeom>
          <a:noFill/>
        </p:spPr>
        <p:txBody>
          <a:bodyPr wrap="square" rtlCol="0">
            <a:spAutoFit/>
          </a:bodyPr>
          <a:lstStyle/>
          <a:p>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En savoir plus sur le processus d'internationalisation et les principales stratégies d'internationalisation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2718712"/>
            <a:ext cx="5756770" cy="5233084"/>
          </a:xfrm>
          <a:prstGeom prst="rect">
            <a:avLst/>
          </a:prstGeom>
        </p:spPr>
      </p:pic>
    </p:spTree>
    <p:extLst>
      <p:ext uri="{BB962C8B-B14F-4D97-AF65-F5344CB8AC3E}">
        <p14:creationId xmlns:p14="http://schemas.microsoft.com/office/powerpoint/2010/main" val="19865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73462" y="257335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63031" y="2540124"/>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13838" y="257335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58">
            <a:extLst>
              <a:ext uri="{FF2B5EF4-FFF2-40B4-BE49-F238E27FC236}">
                <a16:creationId xmlns:a16="http://schemas.microsoft.com/office/drawing/2014/main" id="{C19CE81B-88B7-56D0-835C-580EF1D39AEA}"/>
              </a:ext>
            </a:extLst>
          </p:cNvPr>
          <p:cNvSpPr/>
          <p:nvPr/>
        </p:nvSpPr>
        <p:spPr>
          <a:xfrm>
            <a:off x="2057400" y="2787312"/>
            <a:ext cx="3048000" cy="1569660"/>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L'internationalisation est un processus d'expansion commerciale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70582" y="2776426"/>
            <a:ext cx="2616092"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Aujourd'hui, les obstacles à l'internationalisation sont moins nombreux que par le passé.</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573350"/>
            <a:ext cx="2756710"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risques peuvent être minimisés par une recherche minutieuse et une bonne planification stratégique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057400" y="6035344"/>
            <a:ext cx="3060851" cy="1200329"/>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existe différents types de Stratégies d'internationalisation</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
        <p:nvSpPr>
          <p:cNvPr id="3" name="CuadroTexto 1">
            <a:extLst>
              <a:ext uri="{FF2B5EF4-FFF2-40B4-BE49-F238E27FC236}">
                <a16:creationId xmlns:a16="http://schemas.microsoft.com/office/drawing/2014/main" id="{2F6A3466-F733-2608-9AD2-1DB35BC4C5C2}"/>
              </a:ext>
            </a:extLst>
          </p:cNvPr>
          <p:cNvSpPr txBox="1"/>
          <p:nvPr/>
        </p:nvSpPr>
        <p:spPr>
          <a:xfrm>
            <a:off x="1452714" y="1172060"/>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Tree>
    <p:extLst>
      <p:ext uri="{BB962C8B-B14F-4D97-AF65-F5344CB8AC3E}">
        <p14:creationId xmlns:p14="http://schemas.microsoft.com/office/powerpoint/2010/main" val="300058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524000" y="460802"/>
            <a:ext cx="124968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Recommandations et conseils. Ce qu'il faut faire et ce qu'il ne faut pas faire</a:t>
            </a:r>
            <a:endParaRPr lang="fr-FR"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859000" y="4412498"/>
            <a:ext cx="3124200" cy="3868057"/>
          </a:xfrm>
          <a:prstGeom prst="rect">
            <a:avLst/>
          </a:prstGeom>
        </p:spPr>
      </p:pic>
      <p:sp>
        <p:nvSpPr>
          <p:cNvPr id="3" name="CuadroTexto 2">
            <a:extLst>
              <a:ext uri="{FF2B5EF4-FFF2-40B4-BE49-F238E27FC236}">
                <a16:creationId xmlns:a16="http://schemas.microsoft.com/office/drawing/2014/main" id="{82C042FF-D434-4A38-93CB-0832511D99F8}"/>
              </a:ext>
            </a:extLst>
          </p:cNvPr>
          <p:cNvSpPr txBox="1"/>
          <p:nvPr/>
        </p:nvSpPr>
        <p:spPr>
          <a:xfrm>
            <a:off x="1545771" y="1999986"/>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Conseils d'ordre général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2781300"/>
            <a:ext cx="13737771" cy="5493812"/>
          </a:xfrm>
          <a:prstGeom prst="rect">
            <a:avLst/>
          </a:prstGeom>
          <a:noFill/>
        </p:spPr>
        <p:txBody>
          <a:bodyPr wrap="square" rtlCol="0">
            <a:spAutoFit/>
          </a:bodyPr>
          <a:lstStyle/>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Recherchez</a:t>
            </a:r>
          </a:p>
          <a:p>
            <a:pPr lvl="2" algn="just">
              <a:spcAft>
                <a:spcPts val="6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Recherchez, recherchez, recherchez. Trouvez toutes les informations dont vous avez besoin, de la politique et du droit au marché et à la culture du pays cible.</a:t>
            </a:r>
          </a:p>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Étudiez la concurrence</a:t>
            </a:r>
          </a:p>
          <a:p>
            <a:pPr lvl="2" algn="just">
              <a:spcAft>
                <a:spcPts val="6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Observez les concurrents et leurs modèles économiques pour comprendre comment les entreprises répondent aux besoins de leurs clients et avec quelles propositions de valeur, mais aussi comment vous positionner sur le marché.</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Aft>
                <a:spcPts val="600"/>
              </a:spcAf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Soyez flexible</a:t>
            </a:r>
          </a:p>
          <a:p>
            <a:pPr lvl="2" algn="just">
              <a:spcAft>
                <a:spcPts val="6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Il est très probable qu'en s'ouvrant à un nouveau marché, le produit doive être adapté aux besoins des nouveaux segments de clientèle. Soyez prêt à procéder à divers ajustements, non seulement dans votre offre de produits et de services, mais aussi dans vos campagnes de marketing et votre modèle économique.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53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371600" y="924460"/>
            <a:ext cx="128778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Recommandations et conseils. Ce qu'il faut faire et ce qu'il ne faut pas faire</a:t>
            </a:r>
            <a:endParaRPr lang="fr-FR"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354957"/>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4.2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A faire et à ne pas faire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00" y="6972300"/>
            <a:ext cx="1752600" cy="1752600"/>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3540" t="3514" r="12666" b="5122"/>
          <a:stretch/>
        </p:blipFill>
        <p:spPr>
          <a:xfrm>
            <a:off x="0" y="6743699"/>
            <a:ext cx="1616660" cy="2001579"/>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2266637394"/>
              </p:ext>
            </p:extLst>
          </p:nvPr>
        </p:nvGraphicFramePr>
        <p:xfrm>
          <a:off x="1371600" y="2940067"/>
          <a:ext cx="15011400" cy="5729559"/>
        </p:xfrm>
        <a:graphic>
          <a:graphicData uri="http://schemas.openxmlformats.org/drawingml/2006/table">
            <a:tbl>
              <a:tblPr firstRow="1" bandRow="1">
                <a:tableStyleId>{5C22544A-7EE6-4342-B048-85BDC9FD1C3A}</a:tableStyleId>
              </a:tblPr>
              <a:tblGrid>
                <a:gridCol w="7505700">
                  <a:extLst>
                    <a:ext uri="{9D8B030D-6E8A-4147-A177-3AD203B41FA5}">
                      <a16:colId xmlns:a16="http://schemas.microsoft.com/office/drawing/2014/main" val="20000"/>
                    </a:ext>
                  </a:extLst>
                </a:gridCol>
                <a:gridCol w="7505700">
                  <a:extLst>
                    <a:ext uri="{9D8B030D-6E8A-4147-A177-3AD203B41FA5}">
                      <a16:colId xmlns:a16="http://schemas.microsoft.com/office/drawing/2014/main" val="20001"/>
                    </a:ext>
                  </a:extLst>
                </a:gridCol>
              </a:tblGrid>
              <a:tr h="944199">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A FAIRE…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5CC90B"/>
                    </a:solidFill>
                  </a:tcPr>
                </a:tc>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A NE PAS FAIRE…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270F"/>
                    </a:solidFill>
                  </a:tcPr>
                </a:tc>
                <a:extLst>
                  <a:ext uri="{0D108BD9-81ED-4DB2-BD59-A6C34878D82A}">
                    <a16:rowId xmlns:a16="http://schemas.microsoft.com/office/drawing/2014/main" val="10000"/>
                  </a:ext>
                </a:extLst>
              </a:tr>
              <a:tr h="3727099">
                <a:tc>
                  <a:txBody>
                    <a:bodyPr/>
                    <a:lstStyle/>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fr-FR" sz="2800" b="0"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Fixez des </a:t>
                      </a:r>
                      <a:r>
                        <a:rPr lang="fr-FR" sz="2800" b="1"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objectifs réalistes</a:t>
                      </a:r>
                    </a:p>
                    <a:p>
                      <a:pPr marL="457200" indent="-457200">
                        <a:buClr>
                          <a:srgbClr val="B05894"/>
                        </a:buClr>
                        <a:buFont typeface="Wingdings" panose="05000000000000000000" pitchFamily="2" charset="2"/>
                        <a:buChar char="ü"/>
                      </a:pP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Visitez </a:t>
                      </a:r>
                      <a:r>
                        <a:rPr lang="fr-FR" sz="2800" b="0" dirty="0">
                          <a:latin typeface="Microsoft Sans Serif" panose="020B0604020202020204" pitchFamily="34" charset="0"/>
                          <a:ea typeface="Microsoft Sans Serif" panose="020B0604020202020204" pitchFamily="34" charset="0"/>
                          <a:cs typeface="Microsoft Sans Serif" panose="020B0604020202020204" pitchFamily="34" charset="0"/>
                        </a:rPr>
                        <a:t>votre marché cible avant de vous installer</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Développez une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équipe de confiance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dans le pays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Demandez conseil à des </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consultants internationaux</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Identifiez vos </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clients et partenaires potentiels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Adaptez votre modèle économique aux nouveaux marchés</a:t>
                      </a:r>
                      <a:endPar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C6EEA9"/>
                    </a:solidFill>
                  </a:tcPr>
                </a:tc>
                <a:tc>
                  <a:txBody>
                    <a:bodyPr/>
                    <a:lstStyle/>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Ignorer les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barrières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culturelles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Ignorer les</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différences linguistiques et culturelles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Faire des suppositions (avoir des </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préjugés culturels</a:t>
                      </a: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Etre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impatient</a:t>
                      </a:r>
                      <a:endParaRPr lang="en-US" sz="2800" b="1"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Ignorez</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les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aspects politiques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Partir du principe que votre modèle </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économique réussi </a:t>
                      </a: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peut être reproduit sur un nouveau marché.</a:t>
                      </a:r>
                      <a:endPar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Sous-</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estimer</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les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malentendus</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potentiels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82" y="2769864"/>
            <a:ext cx="1468155" cy="137107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600" y="2769864"/>
            <a:ext cx="1468800" cy="1411095"/>
          </a:xfrm>
          <a:prstGeom prst="rect">
            <a:avLst/>
          </a:prstGeom>
        </p:spPr>
      </p:pic>
    </p:spTree>
    <p:extLst>
      <p:ext uri="{BB962C8B-B14F-4D97-AF65-F5344CB8AC3E}">
        <p14:creationId xmlns:p14="http://schemas.microsoft.com/office/powerpoint/2010/main" val="291316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953B3577-D9C0-67CB-B8BD-0E33B29CFE77}"/>
              </a:ext>
            </a:extLst>
          </p:cNvPr>
          <p:cNvSpPr/>
          <p:nvPr/>
        </p:nvSpPr>
        <p:spPr>
          <a:xfrm>
            <a:off x="2499077" y="2578224"/>
            <a:ext cx="3688644" cy="25652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3688645" cy="1938992"/>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est recommandé de faire des recherches, d'étudier la concurrence et de faire preuve de flexibilité</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CuadroTexto 1">
            <a:extLst>
              <a:ext uri="{FF2B5EF4-FFF2-40B4-BE49-F238E27FC236}">
                <a16:creationId xmlns:a16="http://schemas.microsoft.com/office/drawing/2014/main" id="{429A8179-BE38-FBC9-8D5E-489D98CDC713}"/>
              </a:ext>
            </a:extLst>
          </p:cNvPr>
          <p:cNvSpPr txBox="1"/>
          <p:nvPr/>
        </p:nvSpPr>
        <p:spPr>
          <a:xfrm>
            <a:off x="1452714" y="1172060"/>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Tree>
    <p:extLst>
      <p:ext uri="{BB962C8B-B14F-4D97-AF65-F5344CB8AC3E}">
        <p14:creationId xmlns:p14="http://schemas.microsoft.com/office/powerpoint/2010/main" val="105530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Merci !</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2743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Index</a:t>
            </a:r>
          </a:p>
        </p:txBody>
      </p:sp>
      <p:grpSp>
        <p:nvGrpSpPr>
          <p:cNvPr id="11" name="Gruppo 10"/>
          <p:cNvGrpSpPr/>
          <p:nvPr/>
        </p:nvGrpSpPr>
        <p:grpSpPr>
          <a:xfrm>
            <a:off x="1295400" y="2857500"/>
            <a:ext cx="16611600" cy="4515315"/>
            <a:chOff x="1216351" y="2672094"/>
            <a:chExt cx="16611600" cy="4515315"/>
          </a:xfrm>
        </p:grpSpPr>
        <p:sp>
          <p:nvSpPr>
            <p:cNvPr id="4" name="CuadroTexto 3">
              <a:extLst>
                <a:ext uri="{FF2B5EF4-FFF2-40B4-BE49-F238E27FC236}">
                  <a16:creationId xmlns:a16="http://schemas.microsoft.com/office/drawing/2014/main" id="{C7C9F896-2DB9-4A46-BF95-8A9C26C19FE9}"/>
                </a:ext>
              </a:extLst>
            </p:cNvPr>
            <p:cNvSpPr txBox="1"/>
            <p:nvPr/>
          </p:nvSpPr>
          <p:spPr>
            <a:xfrm>
              <a:off x="1651536" y="2672094"/>
              <a:ext cx="3528164" cy="1384995"/>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Qu'est-ce qu'un modèle d'affaires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6383C766-C59A-4336-B14B-5E1B269C5395}"/>
                </a:ext>
              </a:extLst>
            </p:cNvPr>
            <p:cNvSpPr txBox="1"/>
            <p:nvPr/>
          </p:nvSpPr>
          <p:spPr>
            <a:xfrm>
              <a:off x="5614884" y="2672094"/>
              <a:ext cx="3528163"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Modèles d'entreprise numériques et classifications</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F04D45E8-8E2F-44A7-8684-0F0623CFF102}"/>
                </a:ext>
              </a:extLst>
            </p:cNvPr>
            <p:cNvSpPr txBox="1"/>
            <p:nvPr/>
          </p:nvSpPr>
          <p:spPr>
            <a:xfrm>
              <a:off x="9669108" y="2672094"/>
              <a:ext cx="3437286" cy="954107"/>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Internationalisation.</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1651536" y="4509753"/>
              <a:ext cx="3528164" cy="2677656"/>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1.1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Un modèle d’affaires (Business model)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1.2 Le business model canvas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Éléments du modèle d'entreprise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(Business model) </a:t>
              </a:r>
            </a:p>
          </p:txBody>
        </p:sp>
        <p:sp>
          <p:nvSpPr>
            <p:cNvPr id="8" name="CuadroTexto 7">
              <a:extLst>
                <a:ext uri="{FF2B5EF4-FFF2-40B4-BE49-F238E27FC236}">
                  <a16:creationId xmlns:a16="http://schemas.microsoft.com/office/drawing/2014/main" id="{9AAF9D6F-057A-419A-8258-16F5D0B83874}"/>
                </a:ext>
              </a:extLst>
            </p:cNvPr>
            <p:cNvSpPr txBox="1"/>
            <p:nvPr/>
          </p:nvSpPr>
          <p:spPr>
            <a:xfrm>
              <a:off x="5614884" y="4509753"/>
              <a:ext cx="3528163" cy="1938992"/>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2.1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Caractéristiques des modèles d'affaires numériques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2.2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Types de </a:t>
              </a:r>
              <a:r>
                <a:rPr lang="fr-FR" sz="2400" noProof="1">
                  <a:latin typeface="Microsoft Sans Serif" panose="020B0604020202020204" pitchFamily="34" charset="0"/>
                  <a:ea typeface="Microsoft Sans Serif" panose="020B0604020202020204" pitchFamily="34" charset="0"/>
                  <a:cs typeface="Microsoft Sans Serif" panose="020B0604020202020204" pitchFamily="34" charset="0"/>
                </a:rPr>
                <a:t>business models</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 numériques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85E2FE64-2B8D-4D64-8B27-C2EB62F25D86}"/>
                </a:ext>
              </a:extLst>
            </p:cNvPr>
            <p:cNvSpPr txBox="1"/>
            <p:nvPr/>
          </p:nvSpPr>
          <p:spPr>
            <a:xfrm>
              <a:off x="9578230" y="4487976"/>
              <a:ext cx="3528164" cy="2677656"/>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 processus d'internationalisation</a:t>
              </a:r>
            </a:p>
            <a:p>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3.2 Opportunités et risques de l'internationalisation</a:t>
              </a:r>
            </a:p>
            <a:p>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3.3 Stratégies d'internationalisation</a:t>
              </a: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216351" y="2672094"/>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5179701" y="267209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9143051" y="2672094"/>
              <a:ext cx="435185" cy="510356"/>
            </a:xfrm>
            <a:prstGeom prst="rect">
              <a:avLst/>
            </a:prstGeom>
          </p:spPr>
        </p:pic>
        <p:pic>
          <p:nvPicPr>
            <p:cNvPr id="13"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3106400" y="2672094"/>
              <a:ext cx="435185" cy="510356"/>
            </a:xfrm>
            <a:prstGeom prst="rect">
              <a:avLst/>
            </a:prstGeom>
          </p:spPr>
        </p:pic>
        <p:sp>
          <p:nvSpPr>
            <p:cNvPr id="14" name="CuadroTexto 5">
              <a:extLst>
                <a:ext uri="{FF2B5EF4-FFF2-40B4-BE49-F238E27FC236}">
                  <a16:creationId xmlns:a16="http://schemas.microsoft.com/office/drawing/2014/main" id="{F04D45E8-8E2F-44A7-8684-0F0623CFF102}"/>
                </a:ext>
              </a:extLst>
            </p:cNvPr>
            <p:cNvSpPr txBox="1"/>
            <p:nvPr/>
          </p:nvSpPr>
          <p:spPr>
            <a:xfrm>
              <a:off x="13541583" y="2672094"/>
              <a:ext cx="4286368"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Recommandations et conseils. Ce qu'il faut faire et ce qu'il ne faut pas faire</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8">
              <a:extLst>
                <a:ext uri="{FF2B5EF4-FFF2-40B4-BE49-F238E27FC236}">
                  <a16:creationId xmlns:a16="http://schemas.microsoft.com/office/drawing/2014/main" id="{85E2FE64-2B8D-4D64-8B27-C2EB62F25D86}"/>
                </a:ext>
              </a:extLst>
            </p:cNvPr>
            <p:cNvSpPr txBox="1"/>
            <p:nvPr/>
          </p:nvSpPr>
          <p:spPr>
            <a:xfrm>
              <a:off x="13541576" y="4487976"/>
              <a:ext cx="3528007" cy="1569660"/>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Conseils d'ordre général</a:t>
              </a:r>
            </a:p>
            <a:p>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4.2 A faire et à ne pas faire</a:t>
              </a:r>
            </a:p>
          </p:txBody>
        </p:sp>
      </p:grpSp>
    </p:spTree>
    <p:extLst>
      <p:ext uri="{BB962C8B-B14F-4D97-AF65-F5344CB8AC3E}">
        <p14:creationId xmlns:p14="http://schemas.microsoft.com/office/powerpoint/2010/main" val="41348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7348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qu'un modèle d'affaires ?</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Un modèle d’affaires (Business model)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6002000" cy="954107"/>
          </a:xfrm>
          <a:prstGeom prst="rect">
            <a:avLst/>
          </a:prstGeom>
          <a:noFill/>
        </p:spPr>
        <p:txBody>
          <a:bodyPr wrap="square" rtlCol="0">
            <a:spAutoFit/>
          </a:bodyPr>
          <a:lstStyle/>
          <a:p>
            <a:pPr lvl="1" algn="just">
              <a:spcAft>
                <a:spcPts val="1200"/>
              </a:spcAft>
            </a:pPr>
            <a:r>
              <a:rPr lang="fr-FR" sz="2800" i="1" dirty="0">
                <a:latin typeface="Microsoft Sans Serif" panose="020B0604020202020204" pitchFamily="34" charset="0"/>
                <a:ea typeface="Microsoft Sans Serif" panose="020B0604020202020204" pitchFamily="34" charset="0"/>
                <a:cs typeface="Microsoft Sans Serif" panose="020B0604020202020204" pitchFamily="34" charset="0"/>
              </a:rPr>
              <a:t>Un modèle d'affaires ( Business model) est un </a:t>
            </a:r>
            <a:r>
              <a:rPr lang="fr-FR" sz="2800" b="1" i="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 conceptuel </a:t>
            </a:r>
            <a:r>
              <a:rPr lang="fr-FR" sz="2800" i="1" dirty="0">
                <a:latin typeface="Microsoft Sans Serif" panose="020B0604020202020204" pitchFamily="34" charset="0"/>
                <a:ea typeface="Microsoft Sans Serif" panose="020B0604020202020204" pitchFamily="34" charset="0"/>
                <a:cs typeface="Microsoft Sans Serif" panose="020B0604020202020204" pitchFamily="34" charset="0"/>
              </a:rPr>
              <a:t>utilisé pour décrire la manière dont une entreprise crée, distribue et capture </a:t>
            </a:r>
            <a:r>
              <a:rPr lang="fr-FR" sz="2800" b="1" i="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valeur</a:t>
            </a:r>
            <a:r>
              <a:rPr lang="fr-FR" sz="2800" i="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(Osterwalder, 2005)</a:t>
            </a:r>
          </a:p>
        </p:txBody>
      </p:sp>
      <p:sp>
        <p:nvSpPr>
          <p:cNvPr id="6" name="CasellaDiTesto 5"/>
          <p:cNvSpPr txBox="1"/>
          <p:nvPr/>
        </p:nvSpPr>
        <p:spPr>
          <a:xfrm>
            <a:off x="1524000" y="4603611"/>
            <a:ext cx="10210800" cy="3108543"/>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 terme "business model" fait référence au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plan stratégique d'une entreprise pour réaliser des bénéfices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Il peut être défini comme l'ensemble des pratiques organisationnelles et des solutions stratégiques par lesquelles l'entreprise cherche à obtenir un avantage concurrentiel sur le marché. Il doit être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flexible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dynamique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38637" t="20784" r="3787" b="13229"/>
          <a:stretch/>
        </p:blipFill>
        <p:spPr>
          <a:xfrm>
            <a:off x="11747205" y="4525745"/>
            <a:ext cx="5791200" cy="3733800"/>
          </a:xfrm>
          <a:prstGeom prst="rect">
            <a:avLst/>
          </a:prstGeom>
        </p:spPr>
      </p:pic>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907486"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Introduction. Qu'est-ce qu'un modèle d'affaires  </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1.2 Le business model canvas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24880"/>
            <a:ext cx="14859000" cy="1384995"/>
          </a:xfrm>
          <a:prstGeom prst="rect">
            <a:avLst/>
          </a:prstGeom>
          <a:noFill/>
        </p:spPr>
        <p:txBody>
          <a:bodyPr wrap="square" rtlCol="0">
            <a:spAutoFit/>
          </a:bodyPr>
          <a:lstStyle/>
          <a:p>
            <a:pPr algn="just">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Le </a:t>
            </a:r>
            <a:r>
              <a:rPr lang="en-US"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 canvas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(Osterwalder et Pigneur, 2005)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est un outil stratégique utile pour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représenter graphiquement le modèle économique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donc la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proposition de valeur</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d'une entreprise.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asellaDiTesto 8"/>
          <p:cNvSpPr txBox="1"/>
          <p:nvPr/>
        </p:nvSpPr>
        <p:spPr>
          <a:xfrm>
            <a:off x="1524000" y="4517767"/>
            <a:ext cx="14630400" cy="954107"/>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Il est structuré comme un cadre composé de neuf blocs dans lesquels sont insérés les éléments constitutifs d'une entreprise.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253001103"/>
              </p:ext>
            </p:extLst>
          </p:nvPr>
        </p:nvGraphicFramePr>
        <p:xfrm>
          <a:off x="1447800" y="5709768"/>
          <a:ext cx="15011400" cy="2766774"/>
        </p:xfrm>
        <a:graphic>
          <a:graphicData uri="http://schemas.openxmlformats.org/drawingml/2006/table">
            <a:tbl>
              <a:tblPr firstRow="1" bandRow="1">
                <a:tableStyleId>{5940675A-B579-460E-94D1-54222C63F5DA}</a:tableStyleId>
              </a:tblPr>
              <a:tblGrid>
                <a:gridCol w="3002280">
                  <a:extLst>
                    <a:ext uri="{9D8B030D-6E8A-4147-A177-3AD203B41FA5}">
                      <a16:colId xmlns:a16="http://schemas.microsoft.com/office/drawing/2014/main" val="20000"/>
                    </a:ext>
                  </a:extLst>
                </a:gridCol>
                <a:gridCol w="3002280">
                  <a:extLst>
                    <a:ext uri="{9D8B030D-6E8A-4147-A177-3AD203B41FA5}">
                      <a16:colId xmlns:a16="http://schemas.microsoft.com/office/drawing/2014/main" val="20001"/>
                    </a:ext>
                  </a:extLst>
                </a:gridCol>
                <a:gridCol w="1501140">
                  <a:extLst>
                    <a:ext uri="{9D8B030D-6E8A-4147-A177-3AD203B41FA5}">
                      <a16:colId xmlns:a16="http://schemas.microsoft.com/office/drawing/2014/main" val="20002"/>
                    </a:ext>
                  </a:extLst>
                </a:gridCol>
                <a:gridCol w="1501140">
                  <a:extLst>
                    <a:ext uri="{9D8B030D-6E8A-4147-A177-3AD203B41FA5}">
                      <a16:colId xmlns:a16="http://schemas.microsoft.com/office/drawing/2014/main" val="20003"/>
                    </a:ext>
                  </a:extLst>
                </a:gridCol>
                <a:gridCol w="3002280">
                  <a:extLst>
                    <a:ext uri="{9D8B030D-6E8A-4147-A177-3AD203B41FA5}">
                      <a16:colId xmlns:a16="http://schemas.microsoft.com/office/drawing/2014/main" val="20004"/>
                    </a:ext>
                  </a:extLst>
                </a:gridCol>
                <a:gridCol w="3002280">
                  <a:extLst>
                    <a:ext uri="{9D8B030D-6E8A-4147-A177-3AD203B41FA5}">
                      <a16:colId xmlns:a16="http://schemas.microsoft.com/office/drawing/2014/main" val="20005"/>
                    </a:ext>
                  </a:extLst>
                </a:gridCol>
              </a:tblGrid>
              <a:tr h="922258">
                <a:tc rowSpan="2">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Partenaires clés</a:t>
                      </a:r>
                    </a:p>
                    <a:p>
                      <a:endParaRPr lang="it-IT" sz="24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8EBF6"/>
                    </a:solidFill>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Activités clés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rowSpan="2" gridSpan="2">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Propositions de valeur</a:t>
                      </a:r>
                      <a:endParaRPr lang="it-IT" sz="24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8EBF6"/>
                    </a:solidFill>
                  </a:tcPr>
                </a:tc>
                <a:tc rowSpan="2" hMerge="1">
                  <a:txBody>
                    <a:bodyPr/>
                    <a:lstStyle/>
                    <a:p>
                      <a:endParaRPr lang="it-IT" dirty="0"/>
                    </a:p>
                  </a:txBody>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Relations avec</a:t>
                      </a:r>
                    </a:p>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les clients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rowSpan="2">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Segments de clientèle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extLst>
                  <a:ext uri="{0D108BD9-81ED-4DB2-BD59-A6C34878D82A}">
                    <a16:rowId xmlns:a16="http://schemas.microsoft.com/office/drawing/2014/main" val="10000"/>
                  </a:ext>
                </a:extLst>
              </a:tr>
              <a:tr h="922258">
                <a:tc vMerge="1">
                  <a:txBody>
                    <a:bodyPr/>
                    <a:lstStyle/>
                    <a:p>
                      <a:endParaRPr lang="it-IT" dirty="0"/>
                    </a:p>
                  </a:txBody>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Ressources clés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gridSpan="2" vMerge="1">
                  <a:txBody>
                    <a:bodyPr/>
                    <a:lstStyle/>
                    <a:p>
                      <a:endParaRPr lang="it-IT"/>
                    </a:p>
                  </a:txBody>
                  <a:tcPr/>
                </a:tc>
                <a:tc hMerge="1" vMerge="1">
                  <a:txBody>
                    <a:bodyPr/>
                    <a:lstStyle/>
                    <a:p>
                      <a:endParaRPr lang="it-IT" dirty="0"/>
                    </a:p>
                  </a:txBody>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Canaux de distribution</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vMerge="1">
                  <a:txBody>
                    <a:bodyPr/>
                    <a:lstStyle/>
                    <a:p>
                      <a:endParaRPr lang="it-IT"/>
                    </a:p>
                  </a:txBody>
                  <a:tcPr/>
                </a:tc>
                <a:extLst>
                  <a:ext uri="{0D108BD9-81ED-4DB2-BD59-A6C34878D82A}">
                    <a16:rowId xmlns:a16="http://schemas.microsoft.com/office/drawing/2014/main" val="10001"/>
                  </a:ext>
                </a:extLst>
              </a:tr>
              <a:tr h="922258">
                <a:tc gridSpan="3">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Structure des coûts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hMerge="1">
                  <a:txBody>
                    <a:bodyPr/>
                    <a:lstStyle/>
                    <a:p>
                      <a:endParaRPr lang="it-IT" dirty="0"/>
                    </a:p>
                  </a:txBody>
                  <a:tcPr/>
                </a:tc>
                <a:tc hMerge="1">
                  <a:txBody>
                    <a:bodyPr/>
                    <a:lstStyle/>
                    <a:p>
                      <a:endParaRPr lang="it-IT" dirty="0"/>
                    </a:p>
                  </a:txBody>
                  <a:tcPr/>
                </a:tc>
                <a:tc gridSpan="3">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Flux de revenus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2"/>
                  </a:ext>
                </a:extLst>
              </a:tr>
            </a:tbl>
          </a:graphicData>
        </a:graphic>
      </p:graphicFrame>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1939" y="6674629"/>
            <a:ext cx="558035" cy="418526"/>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70249" y="7667207"/>
            <a:ext cx="623373" cy="514530"/>
          </a:xfrm>
          <a:prstGeom prst="rect">
            <a:avLst/>
          </a:prstGeom>
        </p:spPr>
      </p:pic>
      <p:pic>
        <p:nvPicPr>
          <p:cNvPr id="14" name="Immagine 13"/>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747748" y="5780048"/>
            <a:ext cx="526902" cy="526902"/>
          </a:xfrm>
          <a:prstGeom prst="rect">
            <a:avLst/>
          </a:prstGeom>
        </p:spPr>
      </p:pic>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3706" y="5807661"/>
            <a:ext cx="571580" cy="442975"/>
          </a:xfrm>
          <a:prstGeom prst="rect">
            <a:avLst/>
          </a:prstGeom>
        </p:spPr>
      </p:pic>
      <p:pic>
        <p:nvPicPr>
          <p:cNvPr id="16" name="Immagin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58140" y="7593540"/>
            <a:ext cx="524860" cy="589842"/>
          </a:xfrm>
          <a:prstGeom prst="rect">
            <a:avLst/>
          </a:prstGeom>
        </p:spPr>
      </p:pic>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6183" y="5807661"/>
            <a:ext cx="492259" cy="548517"/>
          </a:xfrm>
          <a:prstGeom prst="rect">
            <a:avLst/>
          </a:prstGeom>
        </p:spPr>
      </p:pic>
      <p:pic>
        <p:nvPicPr>
          <p:cNvPr id="18" name="Immagin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70890" y="5892994"/>
            <a:ext cx="436000" cy="534452"/>
          </a:xfrm>
          <a:prstGeom prst="rect">
            <a:avLst/>
          </a:prstGeom>
        </p:spPr>
      </p:pic>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9391" y="5837716"/>
            <a:ext cx="382859" cy="371708"/>
          </a:xfrm>
          <a:prstGeom prst="rect">
            <a:avLst/>
          </a:prstGeom>
        </p:spPr>
      </p:pic>
      <p:pic>
        <p:nvPicPr>
          <p:cNvPr id="20" name="Immagin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99895" y="5776717"/>
            <a:ext cx="567029" cy="493706"/>
          </a:xfrm>
          <a:prstGeom prst="rect">
            <a:avLst/>
          </a:prstGeom>
        </p:spPr>
      </p:pic>
      <p:pic>
        <p:nvPicPr>
          <p:cNvPr id="21" name="Immagin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8670" y="6638838"/>
            <a:ext cx="524299" cy="506705"/>
          </a:xfrm>
          <a:prstGeom prst="rect">
            <a:avLst/>
          </a:prstGeom>
        </p:spPr>
      </p:pic>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887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qu'un modèle d'affaires </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Éléments du modèle d'entreprise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(Business model)</a:t>
            </a:r>
          </a:p>
        </p:txBody>
      </p:sp>
      <p:sp>
        <p:nvSpPr>
          <p:cNvPr id="8" name="CasellaDiTesto 7"/>
          <p:cNvSpPr txBox="1"/>
          <p:nvPr/>
        </p:nvSpPr>
        <p:spPr>
          <a:xfrm>
            <a:off x="1524000" y="3086100"/>
            <a:ext cx="14630400" cy="954107"/>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éléments constitutifs d'une entreprise qui sont pris en compte dans le business model </a:t>
            </a:r>
            <a:r>
              <a:rPr lang="fr-FR"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canvas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répondent à quatre questions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4" name="CasellaDiTesto 3"/>
          <p:cNvSpPr txBox="1"/>
          <p:nvPr/>
        </p:nvSpPr>
        <p:spPr>
          <a:xfrm>
            <a:off x="9125685" y="4274071"/>
            <a:ext cx="8231965" cy="3970318"/>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Comment la valeur est-elle créée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914400" lvl="1" indent="-457200">
              <a:buClr>
                <a:srgbClr val="B05894"/>
              </a:buClr>
              <a:buFont typeface="Wingdings" panose="05000000000000000000" pitchFamily="2" charset="2"/>
              <a:buChar char="Ø"/>
            </a:pPr>
            <a:r>
              <a:rPr lang="fr-FR"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Activités clés</a:t>
            </a:r>
          </a:p>
          <a:p>
            <a:pPr marL="914400" lvl="1" indent="-457200">
              <a:buClr>
                <a:srgbClr val="B05894"/>
              </a:buClr>
              <a:buFont typeface="Wingdings" panose="05000000000000000000" pitchFamily="2" charset="2"/>
              <a:buChar char="Ø"/>
            </a:pPr>
            <a:r>
              <a:rPr lang="fr-FR"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Ressources clés</a:t>
            </a:r>
          </a:p>
          <a:p>
            <a:pPr marL="914400" lvl="1" indent="-457200">
              <a:buClr>
                <a:srgbClr val="B05894"/>
              </a:buClr>
              <a:buFont typeface="Wingdings" panose="05000000000000000000" pitchFamily="2" charset="2"/>
              <a:buChar char="Ø"/>
            </a:pPr>
            <a:r>
              <a:rPr lang="fr-FR"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Partenaires clés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Pourquoi la valeur est-elle créée et quel impact génère-t-elle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914400" lvl="1" indent="-457200">
              <a:buClr>
                <a:srgbClr val="B05894"/>
              </a:buClr>
              <a:buFont typeface="Wingdings" panose="05000000000000000000" pitchFamily="2" charset="2"/>
              <a:buChar char="Ø"/>
            </a:pPr>
            <a:r>
              <a:rPr lang="fr-FR"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Structure des coûts</a:t>
            </a:r>
          </a:p>
          <a:p>
            <a:pPr marL="914400" lvl="1" indent="-457200">
              <a:buClr>
                <a:srgbClr val="B05894"/>
              </a:buClr>
              <a:buFont typeface="Wingdings" panose="05000000000000000000" pitchFamily="2" charset="2"/>
              <a:buChar char="Ø"/>
            </a:pPr>
            <a:r>
              <a:rPr lang="fr-FR"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Flux de revenus</a:t>
            </a:r>
          </a:p>
        </p:txBody>
      </p:sp>
      <p:sp>
        <p:nvSpPr>
          <p:cNvPr id="10" name="CasellaDiTesto 9"/>
          <p:cNvSpPr txBox="1"/>
          <p:nvPr/>
        </p:nvSpPr>
        <p:spPr>
          <a:xfrm>
            <a:off x="1447800" y="4274071"/>
            <a:ext cx="7617634" cy="3108543"/>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qui est généré par l'organisation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914400" lvl="1" indent="-457200">
              <a:buClr>
                <a:srgbClr val="B05894"/>
              </a:buClr>
              <a:buFont typeface="Wingdings" panose="05000000000000000000" pitchFamily="2" charset="2"/>
              <a:buChar char="Ø"/>
            </a:pPr>
            <a:r>
              <a:rPr lang="fr-FR"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Les propositions de valeur</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Qui est le destinataire de la valeur créée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Segments de clientèle</a:t>
            </a:r>
          </a:p>
          <a:p>
            <a:pPr marL="914400" lvl="1" indent="-457200">
              <a:buClr>
                <a:srgbClr val="B05894"/>
              </a:buClr>
              <a:buFont typeface="Wingdings" panose="05000000000000000000" pitchFamily="2" charset="2"/>
              <a:buChar char="Ø"/>
            </a:pPr>
            <a:r>
              <a:rPr lang="fr-FR"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Canaux de distribution</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Relations avec les clients</a:t>
            </a:r>
          </a:p>
        </p:txBody>
      </p:sp>
    </p:spTree>
    <p:extLst>
      <p:ext uri="{BB962C8B-B14F-4D97-AF65-F5344CB8AC3E}">
        <p14:creationId xmlns:p14="http://schemas.microsoft.com/office/powerpoint/2010/main" val="117472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2466674"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qu'un modèle d'affaires </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Les éléments du modèle d’affaires (Business model)</a:t>
            </a:r>
          </a:p>
        </p:txBody>
      </p:sp>
      <p:pic>
        <p:nvPicPr>
          <p:cNvPr id="49" name="Immagin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79" y="3581174"/>
            <a:ext cx="567029" cy="493706"/>
          </a:xfrm>
          <a:prstGeom prst="rect">
            <a:avLst/>
          </a:prstGeom>
        </p:spPr>
      </p:pic>
      <p:sp>
        <p:nvSpPr>
          <p:cNvPr id="4" name="CasellaDiTesto 3"/>
          <p:cNvSpPr txBox="1"/>
          <p:nvPr/>
        </p:nvSpPr>
        <p:spPr>
          <a:xfrm>
            <a:off x="2514600" y="3589819"/>
            <a:ext cx="12466674" cy="4078039"/>
          </a:xfrm>
          <a:prstGeom prst="rect">
            <a:avLst/>
          </a:prstGeom>
          <a:noFill/>
        </p:spPr>
        <p:txBody>
          <a:bodyPr wrap="square" rtlCol="0">
            <a:spAutoFit/>
          </a:bodyPr>
          <a:lstStyle/>
          <a:p>
            <a:pPr algn="just">
              <a:spcAft>
                <a:spcPts val="1200"/>
              </a:spcAft>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Propositions de valeur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Ensemble des avantages que l'entreprise promet au segment de clientèle.</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Activités clés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activités de production, de résolution de problèmes et de maintenance ou de développement nécessaires</a:t>
            </a:r>
            <a:endParaRPr lang="it-IT" sz="2800" dirty="0">
              <a:latin typeface="Arial" panose="020B0604020202020204" pitchFamily="34" charset="0"/>
            </a:endParaRPr>
          </a:p>
          <a:p>
            <a:pPr algn="just" fontAlgn="t">
              <a:spcAft>
                <a:spcPts val="18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Ressources clés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ressources humaines, physiques, intellectuelles et financières</a:t>
            </a: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Partenaires clés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alliances stratégiques avec des partenaires sans lesquels l'entreprise ne peut pas faire d'affaires </a:t>
            </a: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369" y="4652582"/>
            <a:ext cx="382859" cy="371708"/>
          </a:xfrm>
          <a:prstGeom prst="rect">
            <a:avLst/>
          </a:prstGeom>
        </p:spPr>
      </p:pic>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929" y="5490563"/>
            <a:ext cx="611079" cy="590573"/>
          </a:xfrm>
          <a:prstGeom prst="rect">
            <a:avLst/>
          </a:prstGeom>
        </p:spPr>
      </p:pic>
      <p:pic>
        <p:nvPicPr>
          <p:cNvPr id="18" name="Immagine 17"/>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822131" y="6293360"/>
            <a:ext cx="512724" cy="512724"/>
          </a:xfrm>
          <a:prstGeom prst="rect">
            <a:avLst/>
          </a:prstGeom>
        </p:spPr>
      </p:pic>
    </p:spTree>
    <p:extLst>
      <p:ext uri="{BB962C8B-B14F-4D97-AF65-F5344CB8AC3E}">
        <p14:creationId xmlns:p14="http://schemas.microsoft.com/office/powerpoint/2010/main" val="299680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qu'un modèle d'affaires </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Les éléments du modèle d’affaires (Business model) </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6" name="Immagin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691105"/>
            <a:ext cx="571580" cy="442975"/>
          </a:xfrm>
          <a:prstGeom prst="rect">
            <a:avLst/>
          </a:prstGeom>
        </p:spPr>
      </p:pic>
      <p:pic>
        <p:nvPicPr>
          <p:cNvPr id="47" name="Immagin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49" y="3619500"/>
            <a:ext cx="492259" cy="548517"/>
          </a:xfrm>
          <a:prstGeom prst="rect">
            <a:avLst/>
          </a:prstGeom>
        </p:spPr>
      </p:pic>
      <p:pic>
        <p:nvPicPr>
          <p:cNvPr id="48" name="Immagin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428" y="3681219"/>
            <a:ext cx="436000" cy="534452"/>
          </a:xfrm>
          <a:prstGeom prst="rect">
            <a:avLst/>
          </a:prstGeom>
        </p:spPr>
      </p:pic>
      <p:pic>
        <p:nvPicPr>
          <p:cNvPr id="52" name="Immagin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563034"/>
            <a:ext cx="659822" cy="494866"/>
          </a:xfrm>
          <a:prstGeom prst="rect">
            <a:avLst/>
          </a:prstGeom>
        </p:spPr>
      </p:pic>
      <p:sp>
        <p:nvSpPr>
          <p:cNvPr id="4" name="CasellaDiTesto 3"/>
          <p:cNvSpPr txBox="1"/>
          <p:nvPr/>
        </p:nvSpPr>
        <p:spPr>
          <a:xfrm>
            <a:off x="2514600" y="3589819"/>
            <a:ext cx="13030200" cy="5047536"/>
          </a:xfrm>
          <a:prstGeom prst="rect">
            <a:avLst/>
          </a:prstGeom>
          <a:noFill/>
        </p:spPr>
        <p:txBody>
          <a:bodyPr wrap="square" rtlCol="0">
            <a:spAutoFit/>
          </a:bodyPr>
          <a:lstStyle/>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Segments de clientèle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définis par des données démographiques ou des facteurs psychographiques</a:t>
            </a: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Relations avec les clients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comment l'entreprise entre en relation avec les clients et crée des relations profitables</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Canaux de distribution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moyens par lesquels le service offert atteint le client </a:t>
            </a: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Structure des coûts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coûts fixes et variables que l'entreprise supporte pour maintenir ses ressources, ses activités et ses partenariats.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Flux de revenus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flux de trésorerie généré par la vente de services ou de produits proposés par l'entreprise</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fontAlgn="t">
              <a:spcAft>
                <a:spcPts val="1200"/>
              </a:spcAft>
            </a:pPr>
            <a:endParaRPr lang="it-IT" sz="2000" dirty="0">
              <a:latin typeface="Arial" panose="020B0604020202020204" pitchFamily="34" charset="0"/>
            </a:endParaRPr>
          </a:p>
        </p:txBody>
      </p:sp>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717048" y="6318311"/>
            <a:ext cx="623373" cy="514530"/>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0428" y="7157996"/>
            <a:ext cx="524860" cy="589842"/>
          </a:xfrm>
          <a:prstGeom prst="rect">
            <a:avLst/>
          </a:prstGeom>
        </p:spPr>
      </p:pic>
    </p:spTree>
    <p:extLst>
      <p:ext uri="{BB962C8B-B14F-4D97-AF65-F5344CB8AC3E}">
        <p14:creationId xmlns:p14="http://schemas.microsoft.com/office/powerpoint/2010/main" val="406489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8765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658508"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désigne le plan stratégique d'une entreprise pour réaliser des bénéfices.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835176"/>
            <a:ext cx="2726965"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modèle d’affaires </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doit être flexible et dynamique pour être efficace </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332911" y="2835176"/>
            <a:ext cx="2862083"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Business model canvas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peut représenter graphiquement le modèle d'entreprise </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795695"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 modèle d'entreprise (Business model) est composé de 9 éléments constitutifs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21959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3722</TotalTime>
  <Words>2264</Words>
  <Application>Microsoft Office PowerPoint</Application>
  <PresentationFormat>Personnalisé</PresentationFormat>
  <Paragraphs>167</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24</vt:i4>
      </vt:variant>
    </vt:vector>
  </HeadingPairs>
  <TitlesOfParts>
    <vt:vector size="32" baseType="lpstr">
      <vt:lpstr>Arial</vt:lpstr>
      <vt:lpstr>Calibri</vt:lpstr>
      <vt:lpstr>Lucida Handwriting</vt:lpstr>
      <vt:lpstr>Microsoft Sans Serif</vt:lpstr>
      <vt:lpstr>Oxygen</vt:lpstr>
      <vt:lpstr>Wingdings</vt:lpstr>
      <vt:lpstr>Office Theme</vt:lpstr>
      <vt:lpstr>Diseño personalizado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denis-antoine Herault</cp:lastModifiedBy>
  <cp:revision>151</cp:revision>
  <dcterms:created xsi:type="dcterms:W3CDTF">2022-02-25T10:54:18Z</dcterms:created>
  <dcterms:modified xsi:type="dcterms:W3CDTF">2023-01-12T15:23:50Z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