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68" r:id="rId5"/>
    <p:sldId id="287" r:id="rId6"/>
    <p:sldId id="295" r:id="rId7"/>
    <p:sldId id="296" r:id="rId8"/>
    <p:sldId id="297" r:id="rId9"/>
    <p:sldId id="298" r:id="rId10"/>
    <p:sldId id="303" r:id="rId11"/>
    <p:sldId id="299" r:id="rId12"/>
    <p:sldId id="300" r:id="rId13"/>
    <p:sldId id="301" r:id="rId14"/>
    <p:sldId id="275" r:id="rId15"/>
    <p:sldId id="302" r:id="rId16"/>
    <p:sldId id="294" r:id="rId17"/>
    <p:sldId id="259" r:id="rId1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initials="U" lastIdx="6" clrIdx="0">
    <p:extLst>
      <p:ext uri="{19B8F6BF-5375-455C-9EA6-DF929625EA0E}">
        <p15:presenceInfo xmlns:p15="http://schemas.microsoft.com/office/powerpoint/2012/main" userId="Uten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5894"/>
    <a:srgbClr val="FFECFC"/>
    <a:srgbClr val="F5D3F0"/>
    <a:srgbClr val="E076D1"/>
    <a:srgbClr val="ECAAE3"/>
    <a:srgbClr val="E58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654"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DC860-0957-EE4F-A443-4D38470A0C2B}"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it-IT"/>
        </a:p>
      </dgm:t>
    </dgm:pt>
    <dgm:pt modelId="{EA577E05-64EF-A149-9BB6-F688012EA810}">
      <dgm:prSet phldrT="[Testo]"/>
      <dgm:spPr>
        <a:solidFill>
          <a:srgbClr val="FFECFC"/>
        </a:solidFill>
        <a:ln>
          <a:solidFill>
            <a:srgbClr val="B05894"/>
          </a:solidFill>
        </a:ln>
      </dgm:spPr>
      <dgm:t>
        <a:bodyPr/>
        <a:lstStyle/>
        <a:p>
          <a:r>
            <a:rPr lang="en-US" dirty="0" err="1">
              <a:solidFill>
                <a:srgbClr val="B05894"/>
              </a:solidFill>
            </a:rPr>
            <a:t>Análisis</a:t>
          </a:r>
          <a:r>
            <a:rPr lang="en-US" dirty="0">
              <a:solidFill>
                <a:srgbClr val="B05894"/>
              </a:solidFill>
            </a:rPr>
            <a:t> de </a:t>
          </a:r>
          <a:r>
            <a:rPr lang="en-US" dirty="0" err="1">
              <a:solidFill>
                <a:srgbClr val="B05894"/>
              </a:solidFill>
            </a:rPr>
            <a:t>riesgos</a:t>
          </a:r>
          <a:endParaRPr lang="en-GB" noProof="0" dirty="0">
            <a:solidFill>
              <a:srgbClr val="B05894"/>
            </a:solidFill>
          </a:endParaRPr>
        </a:p>
      </dgm:t>
    </dgm:pt>
    <dgm:pt modelId="{8ABF2481-B3F2-8140-8E51-A28923228A21}" type="parTrans" cxnId="{BB7DB0F9-BD3E-F14A-A28E-1806E06A4FE3}">
      <dgm:prSet/>
      <dgm:spPr/>
      <dgm:t>
        <a:bodyPr/>
        <a:lstStyle/>
        <a:p>
          <a:endParaRPr lang="it-IT"/>
        </a:p>
      </dgm:t>
    </dgm:pt>
    <dgm:pt modelId="{754C8A27-093F-824D-A75A-454DEF5CE282}" type="sibTrans" cxnId="{BB7DB0F9-BD3E-F14A-A28E-1806E06A4FE3}">
      <dgm:prSet/>
      <dgm:spPr/>
      <dgm:t>
        <a:bodyPr/>
        <a:lstStyle/>
        <a:p>
          <a:endParaRPr lang="it-IT"/>
        </a:p>
      </dgm:t>
    </dgm:pt>
    <dgm:pt modelId="{6B42F93D-3231-0844-AC23-909EBCD613B5}" type="asst">
      <dgm:prSet phldrT="[Testo]"/>
      <dgm:spPr>
        <a:solidFill>
          <a:srgbClr val="FFECFC"/>
        </a:solidFill>
        <a:ln>
          <a:solidFill>
            <a:srgbClr val="B05894"/>
          </a:solidFill>
        </a:ln>
      </dgm:spPr>
      <dgm:t>
        <a:bodyPr/>
        <a:lstStyle/>
        <a:p>
          <a:r>
            <a:rPr lang="en-US" b="1" noProof="0" dirty="0" err="1">
              <a:solidFill>
                <a:srgbClr val="B05894"/>
              </a:solidFill>
            </a:rPr>
            <a:t>Análisis</a:t>
          </a:r>
          <a:r>
            <a:rPr lang="en-US" b="1" noProof="0" dirty="0">
              <a:solidFill>
                <a:srgbClr val="B05894"/>
              </a:solidFill>
            </a:rPr>
            <a:t> </a:t>
          </a:r>
          <a:r>
            <a:rPr lang="en-US" b="1" noProof="0" dirty="0" err="1">
              <a:solidFill>
                <a:srgbClr val="B05894"/>
              </a:solidFill>
            </a:rPr>
            <a:t>cualitativo</a:t>
          </a:r>
          <a:r>
            <a:rPr lang="en-US" b="1" noProof="0" dirty="0">
              <a:solidFill>
                <a:srgbClr val="B05894"/>
              </a:solidFill>
            </a:rPr>
            <a:t> de </a:t>
          </a:r>
          <a:r>
            <a:rPr lang="en-US" b="1" noProof="0" dirty="0" err="1">
              <a:solidFill>
                <a:srgbClr val="B05894"/>
              </a:solidFill>
            </a:rPr>
            <a:t>riesgos</a:t>
          </a:r>
          <a:endParaRPr lang="en-GB" b="1" noProof="0" dirty="0">
            <a:solidFill>
              <a:srgbClr val="B05894"/>
            </a:solidFill>
          </a:endParaRPr>
        </a:p>
      </dgm:t>
    </dgm:pt>
    <dgm:pt modelId="{66869DE5-DE12-544E-9328-20D38D405832}" type="parTrans" cxnId="{913013D1-FD21-E448-8555-E40B61B61B2C}">
      <dgm:prSet/>
      <dgm:spPr>
        <a:ln>
          <a:solidFill>
            <a:srgbClr val="B05894"/>
          </a:solidFill>
        </a:ln>
      </dgm:spPr>
      <dgm:t>
        <a:bodyPr/>
        <a:lstStyle/>
        <a:p>
          <a:endParaRPr lang="it-IT"/>
        </a:p>
      </dgm:t>
    </dgm:pt>
    <dgm:pt modelId="{5CAB65D4-9FF2-5347-AD57-6A94AB4CA6B8}" type="sibTrans" cxnId="{913013D1-FD21-E448-8555-E40B61B61B2C}">
      <dgm:prSet/>
      <dgm:spPr/>
      <dgm:t>
        <a:bodyPr/>
        <a:lstStyle/>
        <a:p>
          <a:endParaRPr lang="it-IT"/>
        </a:p>
      </dgm:t>
    </dgm:pt>
    <dgm:pt modelId="{460F0F94-6782-344B-BBCF-EE2C27988F2D}">
      <dgm:prSet phldrT="[Testo]"/>
      <dgm:spPr>
        <a:solidFill>
          <a:srgbClr val="FFECFC"/>
        </a:solidFill>
        <a:ln>
          <a:solidFill>
            <a:srgbClr val="B05894"/>
          </a:solidFill>
        </a:ln>
      </dgm:spPr>
      <dgm:t>
        <a:bodyPr/>
        <a:lstStyle/>
        <a:p>
          <a:r>
            <a:rPr lang="en-US" b="1" noProof="0" dirty="0" err="1">
              <a:solidFill>
                <a:srgbClr val="B05894"/>
              </a:solidFill>
            </a:rPr>
            <a:t>Análisis</a:t>
          </a:r>
          <a:r>
            <a:rPr lang="en-US" b="1" noProof="0" dirty="0">
              <a:solidFill>
                <a:srgbClr val="B05894"/>
              </a:solidFill>
            </a:rPr>
            <a:t> </a:t>
          </a:r>
          <a:r>
            <a:rPr lang="en-US" b="1" noProof="0" dirty="0" err="1">
              <a:solidFill>
                <a:srgbClr val="B05894"/>
              </a:solidFill>
            </a:rPr>
            <a:t>cuantitativo</a:t>
          </a:r>
          <a:r>
            <a:rPr lang="en-US" b="1" noProof="0" dirty="0">
              <a:solidFill>
                <a:srgbClr val="B05894"/>
              </a:solidFill>
            </a:rPr>
            <a:t> de </a:t>
          </a:r>
          <a:r>
            <a:rPr lang="en-US" b="1" noProof="0" dirty="0" err="1">
              <a:solidFill>
                <a:srgbClr val="B05894"/>
              </a:solidFill>
            </a:rPr>
            <a:t>riesgos</a:t>
          </a:r>
          <a:endParaRPr lang="en-GB" b="1" noProof="0" dirty="0">
            <a:solidFill>
              <a:srgbClr val="B05894"/>
            </a:solidFill>
          </a:endParaRPr>
        </a:p>
      </dgm:t>
    </dgm:pt>
    <dgm:pt modelId="{B445FA0E-34AD-4146-AFBA-B872C3C40352}" type="parTrans" cxnId="{B9418755-B706-2846-B1A3-A2B722CAAD73}">
      <dgm:prSet/>
      <dgm:spPr>
        <a:ln>
          <a:solidFill>
            <a:srgbClr val="B05894"/>
          </a:solidFill>
        </a:ln>
      </dgm:spPr>
      <dgm:t>
        <a:bodyPr/>
        <a:lstStyle/>
        <a:p>
          <a:endParaRPr lang="it-IT"/>
        </a:p>
      </dgm:t>
    </dgm:pt>
    <dgm:pt modelId="{DE93CB35-C000-9A44-8B31-5CF5BED9752F}" type="sibTrans" cxnId="{B9418755-B706-2846-B1A3-A2B722CAAD73}">
      <dgm:prSet/>
      <dgm:spPr/>
      <dgm:t>
        <a:bodyPr/>
        <a:lstStyle/>
        <a:p>
          <a:endParaRPr lang="it-IT"/>
        </a:p>
      </dgm:t>
    </dgm:pt>
    <dgm:pt modelId="{37546D27-FEE8-A144-8E45-9787C2256ECE}">
      <dgm:prSet/>
      <dgm:spPr>
        <a:solidFill>
          <a:srgbClr val="FFECFC"/>
        </a:solidFill>
        <a:ln>
          <a:solidFill>
            <a:srgbClr val="B05894"/>
          </a:solidFill>
        </a:ln>
      </dgm:spPr>
      <dgm:t>
        <a:bodyPr/>
        <a:lstStyle/>
        <a:p>
          <a:pPr algn="l">
            <a:buFont typeface="Courier New" panose="02070309020205020404" pitchFamily="49" charset="0"/>
            <a:buChar char="o"/>
          </a:pPr>
          <a:r>
            <a:rPr lang="en-GB" noProof="0" dirty="0">
              <a:solidFill>
                <a:srgbClr val="B05894"/>
              </a:solidFill>
            </a:rPr>
            <a:t> </a:t>
          </a:r>
          <a:r>
            <a:rPr lang="en-US" noProof="0" dirty="0" err="1">
              <a:solidFill>
                <a:srgbClr val="B05894"/>
              </a:solidFill>
            </a:rPr>
            <a:t>Registro</a:t>
          </a:r>
          <a:r>
            <a:rPr lang="en-US" noProof="0" dirty="0">
              <a:solidFill>
                <a:srgbClr val="B05894"/>
              </a:solidFill>
            </a:rPr>
            <a:t> de </a:t>
          </a:r>
          <a:r>
            <a:rPr lang="en-US" noProof="0" dirty="0" err="1">
              <a:solidFill>
                <a:srgbClr val="B05894"/>
              </a:solidFill>
            </a:rPr>
            <a:t>riesgos</a:t>
          </a:r>
          <a:endParaRPr lang="en-GB" noProof="0" dirty="0">
            <a:solidFill>
              <a:srgbClr val="B05894"/>
            </a:solidFill>
          </a:endParaRPr>
        </a:p>
        <a:p>
          <a:pPr algn="l">
            <a:buFont typeface="Courier New" panose="02070309020205020404" pitchFamily="49" charset="0"/>
            <a:buChar char="o"/>
          </a:pPr>
          <a:r>
            <a:rPr lang="en-GB" noProof="0" dirty="0">
              <a:solidFill>
                <a:srgbClr val="B05894"/>
              </a:solidFill>
            </a:rPr>
            <a:t> </a:t>
          </a:r>
          <a:r>
            <a:rPr lang="en-US" noProof="0" dirty="0" err="1">
              <a:solidFill>
                <a:srgbClr val="B05894"/>
              </a:solidFill>
            </a:rPr>
            <a:t>Índice</a:t>
          </a:r>
          <a:r>
            <a:rPr lang="en-US" noProof="0" dirty="0">
              <a:solidFill>
                <a:srgbClr val="B05894"/>
              </a:solidFill>
            </a:rPr>
            <a:t> de </a:t>
          </a:r>
          <a:r>
            <a:rPr lang="en-US" noProof="0" dirty="0" err="1">
              <a:solidFill>
                <a:srgbClr val="B05894"/>
              </a:solidFill>
            </a:rPr>
            <a:t>probabilidad-impacto</a:t>
          </a:r>
          <a:endParaRPr lang="en-GB" noProof="0" dirty="0">
            <a:solidFill>
              <a:srgbClr val="B05894"/>
            </a:solidFill>
          </a:endParaRPr>
        </a:p>
        <a:p>
          <a:pPr algn="l">
            <a:buFont typeface="Courier New" panose="02070309020205020404" pitchFamily="49" charset="0"/>
            <a:buChar char="o"/>
          </a:pPr>
          <a:r>
            <a:rPr lang="en-GB" noProof="0" dirty="0">
              <a:solidFill>
                <a:srgbClr val="B05894"/>
              </a:solidFill>
            </a:rPr>
            <a:t> </a:t>
          </a:r>
          <a:r>
            <a:rPr lang="en-US" noProof="0" dirty="0" err="1">
              <a:solidFill>
                <a:srgbClr val="B05894"/>
              </a:solidFill>
            </a:rPr>
            <a:t>Categorización</a:t>
          </a:r>
          <a:r>
            <a:rPr lang="en-US" noProof="0" dirty="0">
              <a:solidFill>
                <a:srgbClr val="B05894"/>
              </a:solidFill>
            </a:rPr>
            <a:t> del </a:t>
          </a:r>
          <a:r>
            <a:rPr lang="en-US" noProof="0" dirty="0" err="1">
              <a:solidFill>
                <a:srgbClr val="B05894"/>
              </a:solidFill>
            </a:rPr>
            <a:t>riesgo</a:t>
          </a:r>
          <a:endParaRPr lang="en-GB" noProof="0" dirty="0">
            <a:solidFill>
              <a:srgbClr val="B05894"/>
            </a:solidFill>
          </a:endParaRPr>
        </a:p>
        <a:p>
          <a:pPr algn="l">
            <a:buFont typeface="Courier New" panose="02070309020205020404" pitchFamily="49" charset="0"/>
            <a:buChar char="o"/>
          </a:pPr>
          <a:r>
            <a:rPr lang="en-GB" noProof="0" dirty="0">
              <a:solidFill>
                <a:srgbClr val="B05894"/>
              </a:solidFill>
            </a:rPr>
            <a:t> </a:t>
          </a:r>
          <a:r>
            <a:rPr lang="en-US" noProof="0" dirty="0" err="1">
              <a:solidFill>
                <a:srgbClr val="B05894"/>
              </a:solidFill>
            </a:rPr>
            <a:t>Juicio</a:t>
          </a:r>
          <a:r>
            <a:rPr lang="en-US" noProof="0" dirty="0">
              <a:solidFill>
                <a:srgbClr val="B05894"/>
              </a:solidFill>
            </a:rPr>
            <a:t> de </a:t>
          </a:r>
          <a:r>
            <a:rPr lang="en-US" noProof="0" dirty="0" err="1">
              <a:solidFill>
                <a:srgbClr val="B05894"/>
              </a:solidFill>
            </a:rPr>
            <a:t>expertos</a:t>
          </a:r>
          <a:r>
            <a:rPr lang="en-GB" noProof="0" dirty="0">
              <a:solidFill>
                <a:srgbClr val="B05894"/>
              </a:solidFill>
            </a:rPr>
            <a:t> </a:t>
          </a:r>
        </a:p>
      </dgm:t>
    </dgm:pt>
    <dgm:pt modelId="{34BD2CE2-C978-0845-BE12-47E92C9736DA}" type="parTrans" cxnId="{665D3F0B-84C7-564A-9D73-51F4C8B70F48}">
      <dgm:prSet/>
      <dgm:spPr>
        <a:ln>
          <a:solidFill>
            <a:srgbClr val="B05894"/>
          </a:solidFill>
        </a:ln>
      </dgm:spPr>
      <dgm:t>
        <a:bodyPr/>
        <a:lstStyle/>
        <a:p>
          <a:endParaRPr lang="it-IT"/>
        </a:p>
      </dgm:t>
    </dgm:pt>
    <dgm:pt modelId="{44BC9F62-857E-7840-A5CA-4CD32BCEA4E2}" type="sibTrans" cxnId="{665D3F0B-84C7-564A-9D73-51F4C8B70F48}">
      <dgm:prSet/>
      <dgm:spPr/>
      <dgm:t>
        <a:bodyPr/>
        <a:lstStyle/>
        <a:p>
          <a:endParaRPr lang="it-IT"/>
        </a:p>
      </dgm:t>
    </dgm:pt>
    <dgm:pt modelId="{AF72275B-020D-4B49-B7EE-DD2CA979EE0A}">
      <dgm:prSet/>
      <dgm:spPr>
        <a:solidFill>
          <a:srgbClr val="FFECFC"/>
        </a:solidFill>
        <a:ln>
          <a:solidFill>
            <a:srgbClr val="B05894"/>
          </a:solidFill>
        </a:ln>
      </dgm:spPr>
      <dgm:t>
        <a:bodyPr/>
        <a:lstStyle/>
        <a:p>
          <a:pPr marL="285750" indent="-285750" algn="l">
            <a:buFont typeface="Courier New" panose="02070309020205020404" pitchFamily="49" charset="0"/>
            <a:buChar char="o"/>
          </a:pPr>
          <a:r>
            <a:rPr lang="en-GB" noProof="0" dirty="0">
              <a:solidFill>
                <a:srgbClr val="B05894"/>
              </a:solidFill>
            </a:rPr>
            <a:t> </a:t>
          </a:r>
          <a:r>
            <a:rPr lang="en-US" noProof="0" dirty="0" err="1">
              <a:solidFill>
                <a:srgbClr val="B05894"/>
              </a:solidFill>
            </a:rPr>
            <a:t>Análisis</a:t>
          </a:r>
          <a:r>
            <a:rPr lang="en-US" noProof="0" dirty="0">
              <a:solidFill>
                <a:srgbClr val="B05894"/>
              </a:solidFill>
            </a:rPr>
            <a:t> Sensible</a:t>
          </a:r>
          <a:endParaRPr lang="en-GB" noProof="0" dirty="0">
            <a:solidFill>
              <a:srgbClr val="B05894"/>
            </a:solidFill>
          </a:endParaRPr>
        </a:p>
        <a:p>
          <a:pPr marL="285750" indent="-285750" algn="l">
            <a:buFont typeface="Courier New" panose="02070309020205020404" pitchFamily="49" charset="0"/>
            <a:buChar char="o"/>
          </a:pPr>
          <a:r>
            <a:rPr lang="en-GB" noProof="0" dirty="0">
              <a:solidFill>
                <a:srgbClr val="B05894"/>
              </a:solidFill>
            </a:rPr>
            <a:t> </a:t>
          </a:r>
          <a:r>
            <a:rPr lang="es-ES" noProof="0" dirty="0">
              <a:solidFill>
                <a:srgbClr val="B05894"/>
              </a:solidFill>
            </a:rPr>
            <a:t>Análisis del árbol de decisión</a:t>
          </a:r>
          <a:r>
            <a:rPr lang="en-GB" noProof="0" dirty="0">
              <a:solidFill>
                <a:srgbClr val="B05894"/>
              </a:solidFill>
            </a:rPr>
            <a:t> </a:t>
          </a:r>
        </a:p>
        <a:p>
          <a:pPr marL="285750" indent="-285750" algn="l">
            <a:buFont typeface="Courier New" panose="02070309020205020404" pitchFamily="49" charset="0"/>
            <a:buChar char="o"/>
          </a:pPr>
          <a:r>
            <a:rPr lang="en-GB" noProof="0" dirty="0">
              <a:solidFill>
                <a:srgbClr val="B05894"/>
              </a:solidFill>
            </a:rPr>
            <a:t> </a:t>
          </a:r>
          <a:r>
            <a:rPr lang="en-US" noProof="0" dirty="0" err="1">
              <a:solidFill>
                <a:srgbClr val="B05894"/>
              </a:solidFill>
            </a:rPr>
            <a:t>Análisis</a:t>
          </a:r>
          <a:r>
            <a:rPr lang="en-US" noProof="0" dirty="0">
              <a:solidFill>
                <a:srgbClr val="B05894"/>
              </a:solidFill>
            </a:rPr>
            <a:t> de </a:t>
          </a:r>
          <a:r>
            <a:rPr lang="en-US" noProof="0" dirty="0" err="1">
              <a:solidFill>
                <a:srgbClr val="B05894"/>
              </a:solidFill>
            </a:rPr>
            <a:t>escenarios</a:t>
          </a:r>
          <a:r>
            <a:rPr lang="en-GB" noProof="0" dirty="0">
              <a:solidFill>
                <a:srgbClr val="B05894"/>
              </a:solidFill>
            </a:rPr>
            <a:t> </a:t>
          </a:r>
        </a:p>
        <a:p>
          <a:pPr marL="285750" indent="-285750" algn="l">
            <a:buFont typeface="Courier New" panose="02070309020205020404" pitchFamily="49" charset="0"/>
            <a:buChar char="o"/>
          </a:pPr>
          <a:r>
            <a:rPr lang="en-GB" noProof="0" dirty="0">
              <a:solidFill>
                <a:srgbClr val="B05894"/>
              </a:solidFill>
            </a:rPr>
            <a:t> </a:t>
          </a:r>
          <a:r>
            <a:rPr lang="en-US" noProof="0" dirty="0" err="1">
              <a:solidFill>
                <a:srgbClr val="B05894"/>
              </a:solidFill>
            </a:rPr>
            <a:t>Simulación</a:t>
          </a:r>
          <a:r>
            <a:rPr lang="en-US" noProof="0" dirty="0">
              <a:solidFill>
                <a:srgbClr val="B05894"/>
              </a:solidFill>
            </a:rPr>
            <a:t> de </a:t>
          </a:r>
          <a:r>
            <a:rPr lang="en-US" noProof="0" dirty="0" err="1">
              <a:solidFill>
                <a:srgbClr val="B05894"/>
              </a:solidFill>
            </a:rPr>
            <a:t>hipercubo</a:t>
          </a:r>
          <a:r>
            <a:rPr lang="en-US" noProof="0" dirty="0">
              <a:solidFill>
                <a:srgbClr val="B05894"/>
              </a:solidFill>
            </a:rPr>
            <a:t> </a:t>
          </a:r>
          <a:r>
            <a:rPr lang="en-US" noProof="0" dirty="0" err="1">
              <a:solidFill>
                <a:srgbClr val="B05894"/>
              </a:solidFill>
            </a:rPr>
            <a:t>latino</a:t>
          </a:r>
          <a:endParaRPr lang="en-GB" noProof="0" dirty="0">
            <a:solidFill>
              <a:srgbClr val="B05894"/>
            </a:solidFill>
          </a:endParaRPr>
        </a:p>
        <a:p>
          <a:pPr marL="285750" indent="-285750" algn="l">
            <a:buFont typeface="Courier New" panose="02070309020205020404" pitchFamily="49" charset="0"/>
            <a:buChar char="o"/>
          </a:pPr>
          <a:r>
            <a:rPr lang="en-GB" noProof="0" dirty="0">
              <a:solidFill>
                <a:srgbClr val="B05894"/>
              </a:solidFill>
            </a:rPr>
            <a:t> </a:t>
          </a:r>
          <a:r>
            <a:rPr lang="en-US" noProof="0" dirty="0" err="1">
              <a:solidFill>
                <a:srgbClr val="B05894"/>
              </a:solidFill>
            </a:rPr>
            <a:t>Simulación</a:t>
          </a:r>
          <a:r>
            <a:rPr lang="en-US" noProof="0" dirty="0">
              <a:solidFill>
                <a:srgbClr val="B05894"/>
              </a:solidFill>
            </a:rPr>
            <a:t> Monte Carlo</a:t>
          </a:r>
          <a:endParaRPr lang="en-GB" noProof="0" dirty="0">
            <a:solidFill>
              <a:srgbClr val="B05894"/>
            </a:solidFill>
          </a:endParaRPr>
        </a:p>
      </dgm:t>
    </dgm:pt>
    <dgm:pt modelId="{3C2B2CF4-EDB4-9446-B2EC-68B7B2379C1C}" type="parTrans" cxnId="{8BDA13D4-6863-954D-9847-EAA938ACC1E6}">
      <dgm:prSet/>
      <dgm:spPr>
        <a:ln>
          <a:solidFill>
            <a:srgbClr val="B05894"/>
          </a:solidFill>
        </a:ln>
      </dgm:spPr>
      <dgm:t>
        <a:bodyPr/>
        <a:lstStyle/>
        <a:p>
          <a:endParaRPr lang="it-IT"/>
        </a:p>
      </dgm:t>
    </dgm:pt>
    <dgm:pt modelId="{D52CB425-7B19-EC43-BCEA-E81D15D006F9}" type="sibTrans" cxnId="{8BDA13D4-6863-954D-9847-EAA938ACC1E6}">
      <dgm:prSet/>
      <dgm:spPr/>
      <dgm:t>
        <a:bodyPr/>
        <a:lstStyle/>
        <a:p>
          <a:endParaRPr lang="it-IT"/>
        </a:p>
      </dgm:t>
    </dgm:pt>
    <dgm:pt modelId="{07082558-ECAF-2D46-AE65-26A88DBD5040}" type="pres">
      <dgm:prSet presAssocID="{4BCDC860-0957-EE4F-A443-4D38470A0C2B}" presName="Name0" presStyleCnt="0">
        <dgm:presLayoutVars>
          <dgm:chPref val="1"/>
          <dgm:dir/>
          <dgm:animOne val="branch"/>
          <dgm:animLvl val="lvl"/>
          <dgm:resizeHandles val="exact"/>
        </dgm:presLayoutVars>
      </dgm:prSet>
      <dgm:spPr/>
    </dgm:pt>
    <dgm:pt modelId="{3BE6D236-E04F-6143-A2D7-09CC8ED76DF6}" type="pres">
      <dgm:prSet presAssocID="{EA577E05-64EF-A149-9BB6-F688012EA810}" presName="root1" presStyleCnt="0"/>
      <dgm:spPr/>
    </dgm:pt>
    <dgm:pt modelId="{0FE36CB2-E20A-8A45-9F8A-8F6E343D382C}" type="pres">
      <dgm:prSet presAssocID="{EA577E05-64EF-A149-9BB6-F688012EA810}" presName="LevelOneTextNode" presStyleLbl="node0" presStyleIdx="0" presStyleCnt="1">
        <dgm:presLayoutVars>
          <dgm:chPref val="3"/>
        </dgm:presLayoutVars>
      </dgm:prSet>
      <dgm:spPr/>
    </dgm:pt>
    <dgm:pt modelId="{D3F130F0-F027-8C4D-9E47-6A33593D4F21}" type="pres">
      <dgm:prSet presAssocID="{EA577E05-64EF-A149-9BB6-F688012EA810}" presName="level2hierChild" presStyleCnt="0"/>
      <dgm:spPr/>
    </dgm:pt>
    <dgm:pt modelId="{4E194532-0E3B-0744-91D0-9EC0AD222712}" type="pres">
      <dgm:prSet presAssocID="{66869DE5-DE12-544E-9328-20D38D405832}" presName="conn2-1" presStyleLbl="parChTrans1D2" presStyleIdx="0" presStyleCnt="2"/>
      <dgm:spPr/>
    </dgm:pt>
    <dgm:pt modelId="{9015A1E6-0F18-CB4B-A1D1-8816ACD0708B}" type="pres">
      <dgm:prSet presAssocID="{66869DE5-DE12-544E-9328-20D38D405832}" presName="connTx" presStyleLbl="parChTrans1D2" presStyleIdx="0" presStyleCnt="2"/>
      <dgm:spPr/>
    </dgm:pt>
    <dgm:pt modelId="{05CF24EF-99A1-E247-B7FE-4165CC6E5A7C}" type="pres">
      <dgm:prSet presAssocID="{6B42F93D-3231-0844-AC23-909EBCD613B5}" presName="root2" presStyleCnt="0"/>
      <dgm:spPr/>
    </dgm:pt>
    <dgm:pt modelId="{E805AD18-37B8-E74F-9105-66A1CFC7F79F}" type="pres">
      <dgm:prSet presAssocID="{6B42F93D-3231-0844-AC23-909EBCD613B5}" presName="LevelTwoTextNode" presStyleLbl="asst1" presStyleIdx="0" presStyleCnt="1">
        <dgm:presLayoutVars>
          <dgm:chPref val="3"/>
        </dgm:presLayoutVars>
      </dgm:prSet>
      <dgm:spPr/>
    </dgm:pt>
    <dgm:pt modelId="{5EE6B633-A08A-5146-AC0D-1CC09F6DF2CD}" type="pres">
      <dgm:prSet presAssocID="{6B42F93D-3231-0844-AC23-909EBCD613B5}" presName="level3hierChild" presStyleCnt="0"/>
      <dgm:spPr/>
    </dgm:pt>
    <dgm:pt modelId="{43B09A19-EBFE-1043-B32E-4E183A28363C}" type="pres">
      <dgm:prSet presAssocID="{34BD2CE2-C978-0845-BE12-47E92C9736DA}" presName="conn2-1" presStyleLbl="parChTrans1D3" presStyleIdx="0" presStyleCnt="2"/>
      <dgm:spPr/>
    </dgm:pt>
    <dgm:pt modelId="{3BBBF1D0-ABFA-6945-95C2-F510086902D3}" type="pres">
      <dgm:prSet presAssocID="{34BD2CE2-C978-0845-BE12-47E92C9736DA}" presName="connTx" presStyleLbl="parChTrans1D3" presStyleIdx="0" presStyleCnt="2"/>
      <dgm:spPr/>
    </dgm:pt>
    <dgm:pt modelId="{4623B9FD-220B-B345-BD40-B5AC9CD231D2}" type="pres">
      <dgm:prSet presAssocID="{37546D27-FEE8-A144-8E45-9787C2256ECE}" presName="root2" presStyleCnt="0"/>
      <dgm:spPr/>
    </dgm:pt>
    <dgm:pt modelId="{37312166-3FE7-8741-A490-FED22DA5543D}" type="pres">
      <dgm:prSet presAssocID="{37546D27-FEE8-A144-8E45-9787C2256ECE}" presName="LevelTwoTextNode" presStyleLbl="node3" presStyleIdx="0" presStyleCnt="2" custScaleY="184506">
        <dgm:presLayoutVars>
          <dgm:chPref val="3"/>
        </dgm:presLayoutVars>
      </dgm:prSet>
      <dgm:spPr/>
    </dgm:pt>
    <dgm:pt modelId="{B5CECE47-FF6F-6A43-8135-D557605DA7D9}" type="pres">
      <dgm:prSet presAssocID="{37546D27-FEE8-A144-8E45-9787C2256ECE}" presName="level3hierChild" presStyleCnt="0"/>
      <dgm:spPr/>
    </dgm:pt>
    <dgm:pt modelId="{7D48F4D1-1354-4E4A-BA95-09A3BE01978D}" type="pres">
      <dgm:prSet presAssocID="{B445FA0E-34AD-4146-AFBA-B872C3C40352}" presName="conn2-1" presStyleLbl="parChTrans1D2" presStyleIdx="1" presStyleCnt="2"/>
      <dgm:spPr/>
    </dgm:pt>
    <dgm:pt modelId="{4E5A913C-752F-B74E-99D6-7867FBE026BE}" type="pres">
      <dgm:prSet presAssocID="{B445FA0E-34AD-4146-AFBA-B872C3C40352}" presName="connTx" presStyleLbl="parChTrans1D2" presStyleIdx="1" presStyleCnt="2"/>
      <dgm:spPr/>
    </dgm:pt>
    <dgm:pt modelId="{4238617A-C0A9-564C-9881-B28497EA2227}" type="pres">
      <dgm:prSet presAssocID="{460F0F94-6782-344B-BBCF-EE2C27988F2D}" presName="root2" presStyleCnt="0"/>
      <dgm:spPr/>
    </dgm:pt>
    <dgm:pt modelId="{BE5A2455-6704-F74D-899A-EE31A058EFE9}" type="pres">
      <dgm:prSet presAssocID="{460F0F94-6782-344B-BBCF-EE2C27988F2D}" presName="LevelTwoTextNode" presStyleLbl="node2" presStyleIdx="0" presStyleCnt="1">
        <dgm:presLayoutVars>
          <dgm:chPref val="3"/>
        </dgm:presLayoutVars>
      </dgm:prSet>
      <dgm:spPr/>
    </dgm:pt>
    <dgm:pt modelId="{2DC66267-61DA-F342-8561-69BB70B332DA}" type="pres">
      <dgm:prSet presAssocID="{460F0F94-6782-344B-BBCF-EE2C27988F2D}" presName="level3hierChild" presStyleCnt="0"/>
      <dgm:spPr/>
    </dgm:pt>
    <dgm:pt modelId="{10639A9B-1790-3E4C-9BB9-AC725F91A3B8}" type="pres">
      <dgm:prSet presAssocID="{3C2B2CF4-EDB4-9446-B2EC-68B7B2379C1C}" presName="conn2-1" presStyleLbl="parChTrans1D3" presStyleIdx="1" presStyleCnt="2"/>
      <dgm:spPr/>
    </dgm:pt>
    <dgm:pt modelId="{768B65FB-868C-0F47-BF2A-03AA00D3FC8B}" type="pres">
      <dgm:prSet presAssocID="{3C2B2CF4-EDB4-9446-B2EC-68B7B2379C1C}" presName="connTx" presStyleLbl="parChTrans1D3" presStyleIdx="1" presStyleCnt="2"/>
      <dgm:spPr/>
    </dgm:pt>
    <dgm:pt modelId="{05B21718-F10D-974F-9700-180E3E3E88B4}" type="pres">
      <dgm:prSet presAssocID="{AF72275B-020D-4B49-B7EE-DD2CA979EE0A}" presName="root2" presStyleCnt="0"/>
      <dgm:spPr/>
    </dgm:pt>
    <dgm:pt modelId="{44B337A7-ACC2-6142-90DE-065BAC7F96E0}" type="pres">
      <dgm:prSet presAssocID="{AF72275B-020D-4B49-B7EE-DD2CA979EE0A}" presName="LevelTwoTextNode" presStyleLbl="node3" presStyleIdx="1" presStyleCnt="2" custScaleY="203800">
        <dgm:presLayoutVars>
          <dgm:chPref val="3"/>
        </dgm:presLayoutVars>
      </dgm:prSet>
      <dgm:spPr/>
    </dgm:pt>
    <dgm:pt modelId="{3A98BD18-4CD0-DB40-9A97-63E3E5BCC987}" type="pres">
      <dgm:prSet presAssocID="{AF72275B-020D-4B49-B7EE-DD2CA979EE0A}" presName="level3hierChild" presStyleCnt="0"/>
      <dgm:spPr/>
    </dgm:pt>
  </dgm:ptLst>
  <dgm:cxnLst>
    <dgm:cxn modelId="{665D3F0B-84C7-564A-9D73-51F4C8B70F48}" srcId="{6B42F93D-3231-0844-AC23-909EBCD613B5}" destId="{37546D27-FEE8-A144-8E45-9787C2256ECE}" srcOrd="0" destOrd="0" parTransId="{34BD2CE2-C978-0845-BE12-47E92C9736DA}" sibTransId="{44BC9F62-857E-7840-A5CA-4CD32BCEA4E2}"/>
    <dgm:cxn modelId="{58F1451B-DBD6-E64F-9C8B-0C41910F82A0}" type="presOf" srcId="{34BD2CE2-C978-0845-BE12-47E92C9736DA}" destId="{43B09A19-EBFE-1043-B32E-4E183A28363C}" srcOrd="0" destOrd="0" presId="urn:microsoft.com/office/officeart/2008/layout/HorizontalMultiLevelHierarchy"/>
    <dgm:cxn modelId="{1FE5DA1D-D65D-DC4F-BD9C-18D8E6316067}" type="presOf" srcId="{3C2B2CF4-EDB4-9446-B2EC-68B7B2379C1C}" destId="{768B65FB-868C-0F47-BF2A-03AA00D3FC8B}" srcOrd="1" destOrd="0" presId="urn:microsoft.com/office/officeart/2008/layout/HorizontalMultiLevelHierarchy"/>
    <dgm:cxn modelId="{33058C1E-E023-3140-879A-80C68A6C85D3}" type="presOf" srcId="{6B42F93D-3231-0844-AC23-909EBCD613B5}" destId="{E805AD18-37B8-E74F-9105-66A1CFC7F79F}" srcOrd="0" destOrd="0" presId="urn:microsoft.com/office/officeart/2008/layout/HorizontalMultiLevelHierarchy"/>
    <dgm:cxn modelId="{388C362A-DCE8-D34F-A6A5-B992C1CD70AF}" type="presOf" srcId="{EA577E05-64EF-A149-9BB6-F688012EA810}" destId="{0FE36CB2-E20A-8A45-9F8A-8F6E343D382C}" srcOrd="0" destOrd="0" presId="urn:microsoft.com/office/officeart/2008/layout/HorizontalMultiLevelHierarchy"/>
    <dgm:cxn modelId="{8BB70C68-48F2-3E4C-AE0C-CBAEC36FE626}" type="presOf" srcId="{B445FA0E-34AD-4146-AFBA-B872C3C40352}" destId="{4E5A913C-752F-B74E-99D6-7867FBE026BE}" srcOrd="1" destOrd="0" presId="urn:microsoft.com/office/officeart/2008/layout/HorizontalMultiLevelHierarchy"/>
    <dgm:cxn modelId="{7C8A7771-C325-BF45-91EC-1B7B0CFD4093}" type="presOf" srcId="{AF72275B-020D-4B49-B7EE-DD2CA979EE0A}" destId="{44B337A7-ACC2-6142-90DE-065BAC7F96E0}" srcOrd="0" destOrd="0" presId="urn:microsoft.com/office/officeart/2008/layout/HorizontalMultiLevelHierarchy"/>
    <dgm:cxn modelId="{B9418755-B706-2846-B1A3-A2B722CAAD73}" srcId="{EA577E05-64EF-A149-9BB6-F688012EA810}" destId="{460F0F94-6782-344B-BBCF-EE2C27988F2D}" srcOrd="1" destOrd="0" parTransId="{B445FA0E-34AD-4146-AFBA-B872C3C40352}" sibTransId="{DE93CB35-C000-9A44-8B31-5CF5BED9752F}"/>
    <dgm:cxn modelId="{B4D33590-652D-A345-ACCB-1ABB9BAB087C}" type="presOf" srcId="{66869DE5-DE12-544E-9328-20D38D405832}" destId="{9015A1E6-0F18-CB4B-A1D1-8816ACD0708B}" srcOrd="1" destOrd="0" presId="urn:microsoft.com/office/officeart/2008/layout/HorizontalMultiLevelHierarchy"/>
    <dgm:cxn modelId="{57E4EE90-5CBA-224B-8614-BF84EED341AE}" type="presOf" srcId="{460F0F94-6782-344B-BBCF-EE2C27988F2D}" destId="{BE5A2455-6704-F74D-899A-EE31A058EFE9}" srcOrd="0" destOrd="0" presId="urn:microsoft.com/office/officeart/2008/layout/HorizontalMultiLevelHierarchy"/>
    <dgm:cxn modelId="{5E362D94-67AF-DE42-97D2-3B35EE1D305F}" type="presOf" srcId="{66869DE5-DE12-544E-9328-20D38D405832}" destId="{4E194532-0E3B-0744-91D0-9EC0AD222712}" srcOrd="0" destOrd="0" presId="urn:microsoft.com/office/officeart/2008/layout/HorizontalMultiLevelHierarchy"/>
    <dgm:cxn modelId="{2F839CAA-D637-4C49-A127-3A42F01B4B12}" type="presOf" srcId="{3C2B2CF4-EDB4-9446-B2EC-68B7B2379C1C}" destId="{10639A9B-1790-3E4C-9BB9-AC725F91A3B8}" srcOrd="0" destOrd="0" presId="urn:microsoft.com/office/officeart/2008/layout/HorizontalMultiLevelHierarchy"/>
    <dgm:cxn modelId="{913013D1-FD21-E448-8555-E40B61B61B2C}" srcId="{EA577E05-64EF-A149-9BB6-F688012EA810}" destId="{6B42F93D-3231-0844-AC23-909EBCD613B5}" srcOrd="0" destOrd="0" parTransId="{66869DE5-DE12-544E-9328-20D38D405832}" sibTransId="{5CAB65D4-9FF2-5347-AD57-6A94AB4CA6B8}"/>
    <dgm:cxn modelId="{8BDA13D4-6863-954D-9847-EAA938ACC1E6}" srcId="{460F0F94-6782-344B-BBCF-EE2C27988F2D}" destId="{AF72275B-020D-4B49-B7EE-DD2CA979EE0A}" srcOrd="0" destOrd="0" parTransId="{3C2B2CF4-EDB4-9446-B2EC-68B7B2379C1C}" sibTransId="{D52CB425-7B19-EC43-BCEA-E81D15D006F9}"/>
    <dgm:cxn modelId="{35822FEC-B09E-9541-8921-205522EC3776}" type="presOf" srcId="{34BD2CE2-C978-0845-BE12-47E92C9736DA}" destId="{3BBBF1D0-ABFA-6945-95C2-F510086902D3}" srcOrd="1" destOrd="0" presId="urn:microsoft.com/office/officeart/2008/layout/HorizontalMultiLevelHierarchy"/>
    <dgm:cxn modelId="{989A91F1-5955-A644-9984-CA2353D84E36}" type="presOf" srcId="{B445FA0E-34AD-4146-AFBA-B872C3C40352}" destId="{7D48F4D1-1354-4E4A-BA95-09A3BE01978D}" srcOrd="0" destOrd="0" presId="urn:microsoft.com/office/officeart/2008/layout/HorizontalMultiLevelHierarchy"/>
    <dgm:cxn modelId="{AC8534F6-3756-BE41-80CD-42AEEE981640}" type="presOf" srcId="{37546D27-FEE8-A144-8E45-9787C2256ECE}" destId="{37312166-3FE7-8741-A490-FED22DA5543D}" srcOrd="0" destOrd="0" presId="urn:microsoft.com/office/officeart/2008/layout/HorizontalMultiLevelHierarchy"/>
    <dgm:cxn modelId="{BAF19EF8-F1F5-F34A-9615-E077328312E2}" type="presOf" srcId="{4BCDC860-0957-EE4F-A443-4D38470A0C2B}" destId="{07082558-ECAF-2D46-AE65-26A88DBD5040}" srcOrd="0" destOrd="0" presId="urn:microsoft.com/office/officeart/2008/layout/HorizontalMultiLevelHierarchy"/>
    <dgm:cxn modelId="{BB7DB0F9-BD3E-F14A-A28E-1806E06A4FE3}" srcId="{4BCDC860-0957-EE4F-A443-4D38470A0C2B}" destId="{EA577E05-64EF-A149-9BB6-F688012EA810}" srcOrd="0" destOrd="0" parTransId="{8ABF2481-B3F2-8140-8E51-A28923228A21}" sibTransId="{754C8A27-093F-824D-A75A-454DEF5CE282}"/>
    <dgm:cxn modelId="{9BFA900B-6292-914F-B0B3-A2244E26C795}" type="presParOf" srcId="{07082558-ECAF-2D46-AE65-26A88DBD5040}" destId="{3BE6D236-E04F-6143-A2D7-09CC8ED76DF6}" srcOrd="0" destOrd="0" presId="urn:microsoft.com/office/officeart/2008/layout/HorizontalMultiLevelHierarchy"/>
    <dgm:cxn modelId="{23CF0340-95CD-2A45-848B-9F82F75127E4}" type="presParOf" srcId="{3BE6D236-E04F-6143-A2D7-09CC8ED76DF6}" destId="{0FE36CB2-E20A-8A45-9F8A-8F6E343D382C}" srcOrd="0" destOrd="0" presId="urn:microsoft.com/office/officeart/2008/layout/HorizontalMultiLevelHierarchy"/>
    <dgm:cxn modelId="{87BC9616-3634-D548-AFD2-098C72519B11}" type="presParOf" srcId="{3BE6D236-E04F-6143-A2D7-09CC8ED76DF6}" destId="{D3F130F0-F027-8C4D-9E47-6A33593D4F21}" srcOrd="1" destOrd="0" presId="urn:microsoft.com/office/officeart/2008/layout/HorizontalMultiLevelHierarchy"/>
    <dgm:cxn modelId="{4AA799C0-1B0C-5F4F-A50C-4DD975BD8933}" type="presParOf" srcId="{D3F130F0-F027-8C4D-9E47-6A33593D4F21}" destId="{4E194532-0E3B-0744-91D0-9EC0AD222712}" srcOrd="0" destOrd="0" presId="urn:microsoft.com/office/officeart/2008/layout/HorizontalMultiLevelHierarchy"/>
    <dgm:cxn modelId="{14FF9963-D1FC-7847-8D9C-FA4BBE45815A}" type="presParOf" srcId="{4E194532-0E3B-0744-91D0-9EC0AD222712}" destId="{9015A1E6-0F18-CB4B-A1D1-8816ACD0708B}" srcOrd="0" destOrd="0" presId="urn:microsoft.com/office/officeart/2008/layout/HorizontalMultiLevelHierarchy"/>
    <dgm:cxn modelId="{4A85C6A5-EDD1-E941-8575-F456032CDF5C}" type="presParOf" srcId="{D3F130F0-F027-8C4D-9E47-6A33593D4F21}" destId="{05CF24EF-99A1-E247-B7FE-4165CC6E5A7C}" srcOrd="1" destOrd="0" presId="urn:microsoft.com/office/officeart/2008/layout/HorizontalMultiLevelHierarchy"/>
    <dgm:cxn modelId="{7355D651-A0C5-BB4B-8EBE-39EAA112A7AB}" type="presParOf" srcId="{05CF24EF-99A1-E247-B7FE-4165CC6E5A7C}" destId="{E805AD18-37B8-E74F-9105-66A1CFC7F79F}" srcOrd="0" destOrd="0" presId="urn:microsoft.com/office/officeart/2008/layout/HorizontalMultiLevelHierarchy"/>
    <dgm:cxn modelId="{FC33C30F-954E-914A-BFAB-AF0160CCF7DB}" type="presParOf" srcId="{05CF24EF-99A1-E247-B7FE-4165CC6E5A7C}" destId="{5EE6B633-A08A-5146-AC0D-1CC09F6DF2CD}" srcOrd="1" destOrd="0" presId="urn:microsoft.com/office/officeart/2008/layout/HorizontalMultiLevelHierarchy"/>
    <dgm:cxn modelId="{9EB04D49-0C48-AB4F-8771-9B811EEE02EC}" type="presParOf" srcId="{5EE6B633-A08A-5146-AC0D-1CC09F6DF2CD}" destId="{43B09A19-EBFE-1043-B32E-4E183A28363C}" srcOrd="0" destOrd="0" presId="urn:microsoft.com/office/officeart/2008/layout/HorizontalMultiLevelHierarchy"/>
    <dgm:cxn modelId="{F49AB55A-C641-E240-8463-D80132720910}" type="presParOf" srcId="{43B09A19-EBFE-1043-B32E-4E183A28363C}" destId="{3BBBF1D0-ABFA-6945-95C2-F510086902D3}" srcOrd="0" destOrd="0" presId="urn:microsoft.com/office/officeart/2008/layout/HorizontalMultiLevelHierarchy"/>
    <dgm:cxn modelId="{15F2195F-0AA4-AC4A-A786-2F57F921A800}" type="presParOf" srcId="{5EE6B633-A08A-5146-AC0D-1CC09F6DF2CD}" destId="{4623B9FD-220B-B345-BD40-B5AC9CD231D2}" srcOrd="1" destOrd="0" presId="urn:microsoft.com/office/officeart/2008/layout/HorizontalMultiLevelHierarchy"/>
    <dgm:cxn modelId="{3FFAF355-8C58-F34F-AA31-DBEE260EFDBC}" type="presParOf" srcId="{4623B9FD-220B-B345-BD40-B5AC9CD231D2}" destId="{37312166-3FE7-8741-A490-FED22DA5543D}" srcOrd="0" destOrd="0" presId="urn:microsoft.com/office/officeart/2008/layout/HorizontalMultiLevelHierarchy"/>
    <dgm:cxn modelId="{A26C6365-4FE8-EB46-98B6-17F02B079B19}" type="presParOf" srcId="{4623B9FD-220B-B345-BD40-B5AC9CD231D2}" destId="{B5CECE47-FF6F-6A43-8135-D557605DA7D9}" srcOrd="1" destOrd="0" presId="urn:microsoft.com/office/officeart/2008/layout/HorizontalMultiLevelHierarchy"/>
    <dgm:cxn modelId="{911ED9E8-2744-5845-BAEF-DA044172E72E}" type="presParOf" srcId="{D3F130F0-F027-8C4D-9E47-6A33593D4F21}" destId="{7D48F4D1-1354-4E4A-BA95-09A3BE01978D}" srcOrd="2" destOrd="0" presId="urn:microsoft.com/office/officeart/2008/layout/HorizontalMultiLevelHierarchy"/>
    <dgm:cxn modelId="{BF51F8EE-CA1A-504F-9AE9-83957667C070}" type="presParOf" srcId="{7D48F4D1-1354-4E4A-BA95-09A3BE01978D}" destId="{4E5A913C-752F-B74E-99D6-7867FBE026BE}" srcOrd="0" destOrd="0" presId="urn:microsoft.com/office/officeart/2008/layout/HorizontalMultiLevelHierarchy"/>
    <dgm:cxn modelId="{189FB3AC-2DF2-164A-8E5A-6C13A44CF791}" type="presParOf" srcId="{D3F130F0-F027-8C4D-9E47-6A33593D4F21}" destId="{4238617A-C0A9-564C-9881-B28497EA2227}" srcOrd="3" destOrd="0" presId="urn:microsoft.com/office/officeart/2008/layout/HorizontalMultiLevelHierarchy"/>
    <dgm:cxn modelId="{4597CCDF-441C-6948-BAE4-5E9915831F6F}" type="presParOf" srcId="{4238617A-C0A9-564C-9881-B28497EA2227}" destId="{BE5A2455-6704-F74D-899A-EE31A058EFE9}" srcOrd="0" destOrd="0" presId="urn:microsoft.com/office/officeart/2008/layout/HorizontalMultiLevelHierarchy"/>
    <dgm:cxn modelId="{7A686A0C-4493-6148-ADFE-C4ACAC274EB4}" type="presParOf" srcId="{4238617A-C0A9-564C-9881-B28497EA2227}" destId="{2DC66267-61DA-F342-8561-69BB70B332DA}" srcOrd="1" destOrd="0" presId="urn:microsoft.com/office/officeart/2008/layout/HorizontalMultiLevelHierarchy"/>
    <dgm:cxn modelId="{94A5DE38-8319-E149-8EE7-2B7AC2FDFFE7}" type="presParOf" srcId="{2DC66267-61DA-F342-8561-69BB70B332DA}" destId="{10639A9B-1790-3E4C-9BB9-AC725F91A3B8}" srcOrd="0" destOrd="0" presId="urn:microsoft.com/office/officeart/2008/layout/HorizontalMultiLevelHierarchy"/>
    <dgm:cxn modelId="{812AC754-3916-A043-9B5D-EEEDC12011E6}" type="presParOf" srcId="{10639A9B-1790-3E4C-9BB9-AC725F91A3B8}" destId="{768B65FB-868C-0F47-BF2A-03AA00D3FC8B}" srcOrd="0" destOrd="0" presId="urn:microsoft.com/office/officeart/2008/layout/HorizontalMultiLevelHierarchy"/>
    <dgm:cxn modelId="{C289D7DA-EA71-8647-A0BA-1C6171DFEA0A}" type="presParOf" srcId="{2DC66267-61DA-F342-8561-69BB70B332DA}" destId="{05B21718-F10D-974F-9700-180E3E3E88B4}" srcOrd="1" destOrd="0" presId="urn:microsoft.com/office/officeart/2008/layout/HorizontalMultiLevelHierarchy"/>
    <dgm:cxn modelId="{58A234F9-35AE-9741-86FE-37C42CD62F54}" type="presParOf" srcId="{05B21718-F10D-974F-9700-180E3E3E88B4}" destId="{44B337A7-ACC2-6142-90DE-065BAC7F96E0}" srcOrd="0" destOrd="0" presId="urn:microsoft.com/office/officeart/2008/layout/HorizontalMultiLevelHierarchy"/>
    <dgm:cxn modelId="{C2AEF1B1-9E02-A445-A7B0-7D97480FDDB1}" type="presParOf" srcId="{05B21718-F10D-974F-9700-180E3E3E88B4}" destId="{3A98BD18-4CD0-DB40-9A97-63E3E5BCC98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l"/>
          <a:r>
            <a:rPr lang="es-ES" sz="2400" dirty="0">
              <a:latin typeface="Microsoft Sans Serif" panose="020B0604020202020204" pitchFamily="34" charset="0"/>
              <a:cs typeface="Microsoft Sans Serif" panose="020B0604020202020204" pitchFamily="34" charset="0"/>
            </a:rPr>
            <a:t>La escala suele calificarse de cero a uno. Es decir, si la probabilidad de que se produzca el riesgo en el proyecto es de 0,5, tiene un 50% de posibilidades de ocurrir.</a:t>
          </a:r>
          <a:endParaRPr lang="en-US" sz="2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rgbClr val="B05894"/>
        </a:solidFill>
        <a:ln>
          <a:solidFill>
            <a:srgbClr val="B05894"/>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l"/>
          <a:r>
            <a:rPr lang="es-ES" sz="2400" dirty="0">
              <a:latin typeface="Microsoft Sans Serif" panose="020B0604020202020204" pitchFamily="34" charset="0"/>
              <a:cs typeface="Microsoft Sans Serif" panose="020B0604020202020204" pitchFamily="34" charset="0"/>
            </a:rPr>
            <a:t>También hay una escala de efectos que va del uno al cinco, siendo el cinco el de mayor impacto en el proyecto. El riesgo se clasificará entonces en función de la fuente o del efecto.</a:t>
          </a:r>
          <a:r>
            <a:rPr lang="en-GB" sz="2400" dirty="0">
              <a:latin typeface="Microsoft Sans Serif" panose="020B0604020202020204" pitchFamily="34" charset="0"/>
              <a:cs typeface="Microsoft Sans Serif" panose="020B0604020202020204" pitchFamily="34" charset="0"/>
            </a:rPr>
            <a:t> </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rgbClr val="B05894"/>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just"/>
          <a:r>
            <a:rPr lang="es-ES" sz="2400" dirty="0">
              <a:latin typeface="Microsoft Sans Serif" panose="020B0604020202020204" pitchFamily="34" charset="0"/>
              <a:cs typeface="Microsoft Sans Serif" panose="020B0604020202020204" pitchFamily="34" charset="0"/>
            </a:rPr>
            <a:t>Una vez identificados y examinados los riesgos, se designa a un miembro del equipo del proyecto como responsable de cada riesgo. Es el encargado de desarrollar y aplicar una estrategia de respuesta al riesgo.</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E57F6F-AAED-4B75-B840-D6F328661C27}"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09E78CE0-9FD1-41E4-AA18-EB8ACA5E7243}">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l"/>
          <a:r>
            <a:rPr lang="es-ES" sz="2400" dirty="0">
              <a:latin typeface="Microsoft Sans Serif" panose="020B0604020202020204" pitchFamily="34" charset="0"/>
              <a:cs typeface="Microsoft Sans Serif" panose="020B0604020202020204" pitchFamily="34" charset="0"/>
            </a:rPr>
            <a:t>El análisis cuantitativo de riesgos analiza los distintos resultados del proyecto y calcula la probabilidad de alcanzar sus objetivos.</a:t>
          </a:r>
          <a:r>
            <a:rPr lang="en-GB" sz="2400" dirty="0">
              <a:latin typeface="Microsoft Sans Serif" panose="020B0604020202020204" pitchFamily="34" charset="0"/>
              <a:cs typeface="Microsoft Sans Serif" panose="020B0604020202020204" pitchFamily="34" charset="0"/>
            </a:rPr>
            <a:t> </a:t>
          </a:r>
          <a:endParaRPr lang="en-GB" sz="2400" b="0" dirty="0">
            <a:latin typeface="Microsoft Sans Serif" panose="020B0604020202020204" pitchFamily="34" charset="0"/>
            <a:cs typeface="Microsoft Sans Serif" panose="020B0604020202020204" pitchFamily="34" charset="0"/>
          </a:endParaRPr>
        </a:p>
      </dgm:t>
    </dgm:pt>
    <dgm:pt modelId="{E2C9E6A1-4B9B-4664-8190-EDD7EE439F5A}" type="parTrans" cxnId="{4DADC24A-9385-4E34-8E81-05F4DA0405AE}">
      <dgm:prSet/>
      <dgm:spPr/>
      <dgm:t>
        <a:bodyPr/>
        <a:lstStyle/>
        <a:p>
          <a:endParaRPr lang="es-ES"/>
        </a:p>
      </dgm:t>
    </dgm:pt>
    <dgm:pt modelId="{0073AA99-A9E4-4984-98E6-B6B5CC98A412}" type="sibTrans" cxnId="{4DADC24A-9385-4E34-8E81-05F4DA0405AE}">
      <dgm:prSet/>
      <dgm:spPr>
        <a:solidFill>
          <a:srgbClr val="B05894"/>
        </a:solidFill>
        <a:ln>
          <a:solidFill>
            <a:srgbClr val="B05894"/>
          </a:solidFill>
        </a:ln>
      </dgm:spPr>
      <dgm:t>
        <a:bodyPr/>
        <a:lstStyle/>
        <a:p>
          <a:endParaRPr lang="es-ES"/>
        </a:p>
      </dgm:t>
    </dgm:pt>
    <dgm:pt modelId="{86D96DDC-2FE0-4BB0-B39C-6F2A05DE171B}">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l"/>
          <a:r>
            <a:rPr lang="es-ES" sz="2400" dirty="0">
              <a:latin typeface="Microsoft Sans Serif" panose="020B0604020202020204" pitchFamily="34" charset="0"/>
              <a:cs typeface="Microsoft Sans Serif" panose="020B0604020202020204" pitchFamily="34" charset="0"/>
            </a:rPr>
            <a:t>Esto facilita la toma de decisiones, sobre todo durante la fase de planificación del proyecto, cuando hay ambigüedad.</a:t>
          </a:r>
          <a:r>
            <a:rPr lang="en-GB" sz="2400" dirty="0">
              <a:latin typeface="Microsoft Sans Serif" panose="020B0604020202020204" pitchFamily="34" charset="0"/>
              <a:cs typeface="Microsoft Sans Serif" panose="020B0604020202020204" pitchFamily="34" charset="0"/>
            </a:rPr>
            <a:t> </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DBD1EC87-9594-4DA3-8CB2-F59508D1B3AE}" type="parTrans" cxnId="{AD887FBD-6AD0-4DD3-AD57-352139076740}">
      <dgm:prSet/>
      <dgm:spPr/>
      <dgm:t>
        <a:bodyPr/>
        <a:lstStyle/>
        <a:p>
          <a:endParaRPr lang="es-ES"/>
        </a:p>
      </dgm:t>
    </dgm:pt>
    <dgm:pt modelId="{0BF53317-55E5-4F5B-A7DE-7BC14E7CC540}" type="sibTrans" cxnId="{AD887FBD-6AD0-4DD3-AD57-352139076740}">
      <dgm:prSet/>
      <dgm:spPr>
        <a:solidFill>
          <a:srgbClr val="B05894"/>
        </a:solidFill>
      </dgm:spPr>
      <dgm:t>
        <a:bodyPr/>
        <a:lstStyle/>
        <a:p>
          <a:endParaRPr lang="es-ES"/>
        </a:p>
      </dgm:t>
    </dgm:pt>
    <dgm:pt modelId="{86A31A94-5B2A-49EB-A576-7E8090B575F7}">
      <dgm:prSet phldrT="[Texto]" custT="1">
        <dgm:style>
          <a:lnRef idx="2">
            <a:schemeClr val="dk1"/>
          </a:lnRef>
          <a:fillRef idx="1">
            <a:schemeClr val="lt1"/>
          </a:fillRef>
          <a:effectRef idx="0">
            <a:schemeClr val="dk1"/>
          </a:effectRef>
          <a:fontRef idx="minor">
            <a:schemeClr val="dk1"/>
          </a:fontRef>
        </dgm:style>
      </dgm:prSet>
      <dgm:spPr>
        <a:solidFill>
          <a:srgbClr val="FFECFC"/>
        </a:solidFill>
        <a:ln w="57150">
          <a:solidFill>
            <a:srgbClr val="B05894"/>
          </a:solidFill>
        </a:ln>
      </dgm:spPr>
      <dgm:t>
        <a:bodyPr/>
        <a:lstStyle/>
        <a:p>
          <a:pPr algn="l"/>
          <a:r>
            <a:rPr lang="es-ES" sz="2400" dirty="0">
              <a:latin typeface="Microsoft Sans Serif" panose="020B0604020202020204" pitchFamily="34" charset="0"/>
              <a:cs typeface="Microsoft Sans Serif" panose="020B0604020202020204" pitchFamily="34" charset="0"/>
            </a:rPr>
            <a:t>Ayuda a los directores de proyecto a desarrollar objetivos realistas de coste, calendario y alcance.</a:t>
          </a:r>
          <a:endParaRPr 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358F6D7-6B34-41FD-8F7C-A1A77D348F90}" type="parTrans" cxnId="{D05367AA-53DC-4BAE-8CC5-8AA4345D5A5D}">
      <dgm:prSet/>
      <dgm:spPr/>
      <dgm:t>
        <a:bodyPr/>
        <a:lstStyle/>
        <a:p>
          <a:endParaRPr lang="es-ES"/>
        </a:p>
      </dgm:t>
    </dgm:pt>
    <dgm:pt modelId="{D9F1E1AA-A467-4BFC-A480-E2032BA2B717}" type="sibTrans" cxnId="{D05367AA-53DC-4BAE-8CC5-8AA4345D5A5D}">
      <dgm:prSet/>
      <dgm:spPr/>
      <dgm:t>
        <a:bodyPr/>
        <a:lstStyle/>
        <a:p>
          <a:endParaRPr lang="es-ES"/>
        </a:p>
      </dgm:t>
    </dgm:pt>
    <dgm:pt modelId="{4DFE7E00-A47F-49FC-91E1-BB7CB0C16E56}" type="pres">
      <dgm:prSet presAssocID="{4CE57F6F-AAED-4B75-B840-D6F328661C27}" presName="Name0" presStyleCnt="0">
        <dgm:presLayoutVars>
          <dgm:dir/>
          <dgm:resizeHandles val="exact"/>
        </dgm:presLayoutVars>
      </dgm:prSet>
      <dgm:spPr/>
    </dgm:pt>
    <dgm:pt modelId="{23A3B403-C726-4FE3-A14D-29D9FF92263D}" type="pres">
      <dgm:prSet presAssocID="{09E78CE0-9FD1-41E4-AA18-EB8ACA5E7243}" presName="node" presStyleLbl="node1" presStyleIdx="0" presStyleCnt="3">
        <dgm:presLayoutVars>
          <dgm:bulletEnabled val="1"/>
        </dgm:presLayoutVars>
      </dgm:prSet>
      <dgm:spPr/>
    </dgm:pt>
    <dgm:pt modelId="{E0635291-D360-49D1-8F66-0842B49DB0E8}" type="pres">
      <dgm:prSet presAssocID="{0073AA99-A9E4-4984-98E6-B6B5CC98A412}" presName="sibTrans" presStyleLbl="sibTrans2D1" presStyleIdx="0" presStyleCnt="2"/>
      <dgm:spPr/>
    </dgm:pt>
    <dgm:pt modelId="{AE435808-9304-4FF1-9C2D-D1CDE6842402}" type="pres">
      <dgm:prSet presAssocID="{0073AA99-A9E4-4984-98E6-B6B5CC98A412}" presName="connectorText" presStyleLbl="sibTrans2D1" presStyleIdx="0" presStyleCnt="2"/>
      <dgm:spPr/>
    </dgm:pt>
    <dgm:pt modelId="{46D94E1A-E88F-4CA7-A1C0-34F9A7100CDF}" type="pres">
      <dgm:prSet presAssocID="{86D96DDC-2FE0-4BB0-B39C-6F2A05DE171B}" presName="node" presStyleLbl="node1" presStyleIdx="1" presStyleCnt="3">
        <dgm:presLayoutVars>
          <dgm:bulletEnabled val="1"/>
        </dgm:presLayoutVars>
      </dgm:prSet>
      <dgm:spPr/>
    </dgm:pt>
    <dgm:pt modelId="{1F6D2F64-A37D-4E46-8B9D-919591EF6642}" type="pres">
      <dgm:prSet presAssocID="{0BF53317-55E5-4F5B-A7DE-7BC14E7CC540}" presName="sibTrans" presStyleLbl="sibTrans2D1" presStyleIdx="1" presStyleCnt="2"/>
      <dgm:spPr/>
    </dgm:pt>
    <dgm:pt modelId="{31A01A24-1611-4FAD-BBC3-C078A4F9AC52}" type="pres">
      <dgm:prSet presAssocID="{0BF53317-55E5-4F5B-A7DE-7BC14E7CC540}" presName="connectorText" presStyleLbl="sibTrans2D1" presStyleIdx="1" presStyleCnt="2"/>
      <dgm:spPr/>
    </dgm:pt>
    <dgm:pt modelId="{BB69795B-AE06-4446-B893-D8A499236D0D}" type="pres">
      <dgm:prSet presAssocID="{86A31A94-5B2A-49EB-A576-7E8090B575F7}" presName="node" presStyleLbl="node1" presStyleIdx="2" presStyleCnt="3">
        <dgm:presLayoutVars>
          <dgm:bulletEnabled val="1"/>
        </dgm:presLayoutVars>
      </dgm:prSet>
      <dgm:spPr/>
    </dgm:pt>
  </dgm:ptLst>
  <dgm:cxnLst>
    <dgm:cxn modelId="{A8130308-8927-4DB3-8261-34BE83317112}" type="presOf" srcId="{86D96DDC-2FE0-4BB0-B39C-6F2A05DE171B}" destId="{46D94E1A-E88F-4CA7-A1C0-34F9A7100CDF}" srcOrd="0" destOrd="0" presId="urn:microsoft.com/office/officeart/2005/8/layout/process1"/>
    <dgm:cxn modelId="{86F78A1C-8885-4E09-9E7C-9EE92B473CBE}" type="presOf" srcId="{0073AA99-A9E4-4984-98E6-B6B5CC98A412}" destId="{E0635291-D360-49D1-8F66-0842B49DB0E8}" srcOrd="0" destOrd="0" presId="urn:microsoft.com/office/officeart/2005/8/layout/process1"/>
    <dgm:cxn modelId="{A5B7271E-8E25-41A2-B787-FF1A54315BC3}" type="presOf" srcId="{0073AA99-A9E4-4984-98E6-B6B5CC98A412}" destId="{AE435808-9304-4FF1-9C2D-D1CDE6842402}" srcOrd="1" destOrd="0" presId="urn:microsoft.com/office/officeart/2005/8/layout/process1"/>
    <dgm:cxn modelId="{4DADC24A-9385-4E34-8E81-05F4DA0405AE}" srcId="{4CE57F6F-AAED-4B75-B840-D6F328661C27}" destId="{09E78CE0-9FD1-41E4-AA18-EB8ACA5E7243}" srcOrd="0" destOrd="0" parTransId="{E2C9E6A1-4B9B-4664-8190-EDD7EE439F5A}" sibTransId="{0073AA99-A9E4-4984-98E6-B6B5CC98A412}"/>
    <dgm:cxn modelId="{1510336C-84DB-4B18-8216-6C0F3C774B51}" type="presOf" srcId="{0BF53317-55E5-4F5B-A7DE-7BC14E7CC540}" destId="{1F6D2F64-A37D-4E46-8B9D-919591EF6642}" srcOrd="0" destOrd="0" presId="urn:microsoft.com/office/officeart/2005/8/layout/process1"/>
    <dgm:cxn modelId="{C6F6A859-0CFF-4923-95E2-0D34DEAC4343}" type="presOf" srcId="{4CE57F6F-AAED-4B75-B840-D6F328661C27}" destId="{4DFE7E00-A47F-49FC-91E1-BB7CB0C16E56}" srcOrd="0" destOrd="0" presId="urn:microsoft.com/office/officeart/2005/8/layout/process1"/>
    <dgm:cxn modelId="{E409AC7F-27AC-4A5D-9D63-55CE05E0C14E}" type="presOf" srcId="{86A31A94-5B2A-49EB-A576-7E8090B575F7}" destId="{BB69795B-AE06-4446-B893-D8A499236D0D}" srcOrd="0" destOrd="0" presId="urn:microsoft.com/office/officeart/2005/8/layout/process1"/>
    <dgm:cxn modelId="{1B4008AA-A035-4D1F-B6B4-E506924CEA40}" type="presOf" srcId="{0BF53317-55E5-4F5B-A7DE-7BC14E7CC540}" destId="{31A01A24-1611-4FAD-BBC3-C078A4F9AC52}" srcOrd="1" destOrd="0" presId="urn:microsoft.com/office/officeart/2005/8/layout/process1"/>
    <dgm:cxn modelId="{D05367AA-53DC-4BAE-8CC5-8AA4345D5A5D}" srcId="{4CE57F6F-AAED-4B75-B840-D6F328661C27}" destId="{86A31A94-5B2A-49EB-A576-7E8090B575F7}" srcOrd="2" destOrd="0" parTransId="{2358F6D7-6B34-41FD-8F7C-A1A77D348F90}" sibTransId="{D9F1E1AA-A467-4BFC-A480-E2032BA2B717}"/>
    <dgm:cxn modelId="{A66D95B7-5E53-4DF5-B744-159AAF626149}" type="presOf" srcId="{09E78CE0-9FD1-41E4-AA18-EB8ACA5E7243}" destId="{23A3B403-C726-4FE3-A14D-29D9FF92263D}" srcOrd="0" destOrd="0" presId="urn:microsoft.com/office/officeart/2005/8/layout/process1"/>
    <dgm:cxn modelId="{AD887FBD-6AD0-4DD3-AD57-352139076740}" srcId="{4CE57F6F-AAED-4B75-B840-D6F328661C27}" destId="{86D96DDC-2FE0-4BB0-B39C-6F2A05DE171B}" srcOrd="1" destOrd="0" parTransId="{DBD1EC87-9594-4DA3-8CB2-F59508D1B3AE}" sibTransId="{0BF53317-55E5-4F5B-A7DE-7BC14E7CC540}"/>
    <dgm:cxn modelId="{23E7FE0E-C248-4C62-9760-F82B47BF0C55}" type="presParOf" srcId="{4DFE7E00-A47F-49FC-91E1-BB7CB0C16E56}" destId="{23A3B403-C726-4FE3-A14D-29D9FF92263D}" srcOrd="0" destOrd="0" presId="urn:microsoft.com/office/officeart/2005/8/layout/process1"/>
    <dgm:cxn modelId="{2C207F0D-8788-4133-9C75-B9D40379D327}" type="presParOf" srcId="{4DFE7E00-A47F-49FC-91E1-BB7CB0C16E56}" destId="{E0635291-D360-49D1-8F66-0842B49DB0E8}" srcOrd="1" destOrd="0" presId="urn:microsoft.com/office/officeart/2005/8/layout/process1"/>
    <dgm:cxn modelId="{DEC1503E-FECC-4F3C-84A1-D38FB976CD45}" type="presParOf" srcId="{E0635291-D360-49D1-8F66-0842B49DB0E8}" destId="{AE435808-9304-4FF1-9C2D-D1CDE6842402}" srcOrd="0" destOrd="0" presId="urn:microsoft.com/office/officeart/2005/8/layout/process1"/>
    <dgm:cxn modelId="{AB550464-BB94-4020-BB76-A2E08FBC245C}" type="presParOf" srcId="{4DFE7E00-A47F-49FC-91E1-BB7CB0C16E56}" destId="{46D94E1A-E88F-4CA7-A1C0-34F9A7100CDF}" srcOrd="2" destOrd="0" presId="urn:microsoft.com/office/officeart/2005/8/layout/process1"/>
    <dgm:cxn modelId="{119D406A-638D-4E51-8B2C-2900B5C411AF}" type="presParOf" srcId="{4DFE7E00-A47F-49FC-91E1-BB7CB0C16E56}" destId="{1F6D2F64-A37D-4E46-8B9D-919591EF6642}" srcOrd="3" destOrd="0" presId="urn:microsoft.com/office/officeart/2005/8/layout/process1"/>
    <dgm:cxn modelId="{32A4B7CB-3F40-4E07-8B76-B960B21A7F86}" type="presParOf" srcId="{1F6D2F64-A37D-4E46-8B9D-919591EF6642}" destId="{31A01A24-1611-4FAD-BBC3-C078A4F9AC52}" srcOrd="0" destOrd="0" presId="urn:microsoft.com/office/officeart/2005/8/layout/process1"/>
    <dgm:cxn modelId="{89E4F487-0973-46E1-9202-5A7B6EA221D2}" type="presParOf" srcId="{4DFE7E00-A47F-49FC-91E1-BB7CB0C16E56}" destId="{BB69795B-AE06-4446-B893-D8A499236D0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39A9B-1790-3E4C-9BB9-AC725F91A3B8}">
      <dsp:nvSpPr>
        <dsp:cNvPr id="0" name=""/>
        <dsp:cNvSpPr/>
      </dsp:nvSpPr>
      <dsp:spPr>
        <a:xfrm>
          <a:off x="9255017" y="5042235"/>
          <a:ext cx="895462" cy="91440"/>
        </a:xfrm>
        <a:custGeom>
          <a:avLst/>
          <a:gdLst/>
          <a:ahLst/>
          <a:cxnLst/>
          <a:rect l="0" t="0" r="0" b="0"/>
          <a:pathLst>
            <a:path>
              <a:moveTo>
                <a:pt x="0" y="45720"/>
              </a:moveTo>
              <a:lnTo>
                <a:pt x="895462" y="45720"/>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9680362" y="5065568"/>
        <a:ext cx="44773" cy="44773"/>
      </dsp:txXfrm>
    </dsp:sp>
    <dsp:sp modelId="{7D48F4D1-1354-4E4A-BA95-09A3BE01978D}">
      <dsp:nvSpPr>
        <dsp:cNvPr id="0" name=""/>
        <dsp:cNvSpPr/>
      </dsp:nvSpPr>
      <dsp:spPr>
        <a:xfrm>
          <a:off x="3882239" y="3592197"/>
          <a:ext cx="895462" cy="1495757"/>
        </a:xfrm>
        <a:custGeom>
          <a:avLst/>
          <a:gdLst/>
          <a:ahLst/>
          <a:cxnLst/>
          <a:rect l="0" t="0" r="0" b="0"/>
          <a:pathLst>
            <a:path>
              <a:moveTo>
                <a:pt x="0" y="0"/>
              </a:moveTo>
              <a:lnTo>
                <a:pt x="447731" y="0"/>
              </a:lnTo>
              <a:lnTo>
                <a:pt x="447731" y="1495757"/>
              </a:lnTo>
              <a:lnTo>
                <a:pt x="895462" y="1495757"/>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4286388" y="4296493"/>
        <a:ext cx="87165" cy="87165"/>
      </dsp:txXfrm>
    </dsp:sp>
    <dsp:sp modelId="{43B09A19-EBFE-1043-B32E-4E183A28363C}">
      <dsp:nvSpPr>
        <dsp:cNvPr id="0" name=""/>
        <dsp:cNvSpPr/>
      </dsp:nvSpPr>
      <dsp:spPr>
        <a:xfrm>
          <a:off x="9255017" y="2050719"/>
          <a:ext cx="895462" cy="91440"/>
        </a:xfrm>
        <a:custGeom>
          <a:avLst/>
          <a:gdLst/>
          <a:ahLst/>
          <a:cxnLst/>
          <a:rect l="0" t="0" r="0" b="0"/>
          <a:pathLst>
            <a:path>
              <a:moveTo>
                <a:pt x="0" y="45720"/>
              </a:moveTo>
              <a:lnTo>
                <a:pt x="895462" y="45720"/>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9680362" y="2074053"/>
        <a:ext cx="44773" cy="44773"/>
      </dsp:txXfrm>
    </dsp:sp>
    <dsp:sp modelId="{4E194532-0E3B-0744-91D0-9EC0AD222712}">
      <dsp:nvSpPr>
        <dsp:cNvPr id="0" name=""/>
        <dsp:cNvSpPr/>
      </dsp:nvSpPr>
      <dsp:spPr>
        <a:xfrm>
          <a:off x="3882239" y="2096439"/>
          <a:ext cx="895462" cy="1495757"/>
        </a:xfrm>
        <a:custGeom>
          <a:avLst/>
          <a:gdLst/>
          <a:ahLst/>
          <a:cxnLst/>
          <a:rect l="0" t="0" r="0" b="0"/>
          <a:pathLst>
            <a:path>
              <a:moveTo>
                <a:pt x="0" y="1495757"/>
              </a:moveTo>
              <a:lnTo>
                <a:pt x="447731" y="1495757"/>
              </a:lnTo>
              <a:lnTo>
                <a:pt x="447731" y="0"/>
              </a:lnTo>
              <a:lnTo>
                <a:pt x="895462" y="0"/>
              </a:lnTo>
            </a:path>
          </a:pathLst>
        </a:custGeom>
        <a:noFill/>
        <a:ln w="12700" cap="flat" cmpd="sng" algn="ctr">
          <a:solidFill>
            <a:srgbClr val="B05894"/>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it-IT" sz="600" kern="1200"/>
        </a:p>
      </dsp:txBody>
      <dsp:txXfrm>
        <a:off x="4286388" y="2800735"/>
        <a:ext cx="87165" cy="87165"/>
      </dsp:txXfrm>
    </dsp:sp>
    <dsp:sp modelId="{0FE36CB2-E20A-8A45-9F8A-8F6E343D382C}">
      <dsp:nvSpPr>
        <dsp:cNvPr id="0" name=""/>
        <dsp:cNvSpPr/>
      </dsp:nvSpPr>
      <dsp:spPr>
        <a:xfrm rot="16200000">
          <a:off x="-392475" y="2909679"/>
          <a:ext cx="7184395" cy="1365035"/>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dirty="0" err="1">
              <a:solidFill>
                <a:srgbClr val="B05894"/>
              </a:solidFill>
            </a:rPr>
            <a:t>Análisis</a:t>
          </a:r>
          <a:r>
            <a:rPr lang="en-US" sz="6500" kern="1200" dirty="0">
              <a:solidFill>
                <a:srgbClr val="B05894"/>
              </a:solidFill>
            </a:rPr>
            <a:t> de </a:t>
          </a:r>
          <a:r>
            <a:rPr lang="en-US" sz="6500" kern="1200" dirty="0" err="1">
              <a:solidFill>
                <a:srgbClr val="B05894"/>
              </a:solidFill>
            </a:rPr>
            <a:t>riesgos</a:t>
          </a:r>
          <a:endParaRPr lang="en-GB" sz="6500" kern="1200" noProof="0" dirty="0">
            <a:solidFill>
              <a:srgbClr val="B05894"/>
            </a:solidFill>
          </a:endParaRPr>
        </a:p>
      </dsp:txBody>
      <dsp:txXfrm>
        <a:off x="-392475" y="2909679"/>
        <a:ext cx="7184395" cy="1365035"/>
      </dsp:txXfrm>
    </dsp:sp>
    <dsp:sp modelId="{E805AD18-37B8-E74F-9105-66A1CFC7F79F}">
      <dsp:nvSpPr>
        <dsp:cNvPr id="0" name=""/>
        <dsp:cNvSpPr/>
      </dsp:nvSpPr>
      <dsp:spPr>
        <a:xfrm>
          <a:off x="4777702" y="1413922"/>
          <a:ext cx="4477314" cy="1365035"/>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b="1" kern="1200" noProof="0" dirty="0" err="1">
              <a:solidFill>
                <a:srgbClr val="B05894"/>
              </a:solidFill>
            </a:rPr>
            <a:t>Análisis</a:t>
          </a:r>
          <a:r>
            <a:rPr lang="en-US" sz="2300" b="1" kern="1200" noProof="0" dirty="0">
              <a:solidFill>
                <a:srgbClr val="B05894"/>
              </a:solidFill>
            </a:rPr>
            <a:t> </a:t>
          </a:r>
          <a:r>
            <a:rPr lang="en-US" sz="2300" b="1" kern="1200" noProof="0" dirty="0" err="1">
              <a:solidFill>
                <a:srgbClr val="B05894"/>
              </a:solidFill>
            </a:rPr>
            <a:t>cualitativo</a:t>
          </a:r>
          <a:r>
            <a:rPr lang="en-US" sz="2300" b="1" kern="1200" noProof="0" dirty="0">
              <a:solidFill>
                <a:srgbClr val="B05894"/>
              </a:solidFill>
            </a:rPr>
            <a:t> de </a:t>
          </a:r>
          <a:r>
            <a:rPr lang="en-US" sz="2300" b="1" kern="1200" noProof="0" dirty="0" err="1">
              <a:solidFill>
                <a:srgbClr val="B05894"/>
              </a:solidFill>
            </a:rPr>
            <a:t>riesgos</a:t>
          </a:r>
          <a:endParaRPr lang="en-GB" sz="2300" b="1" kern="1200" noProof="0" dirty="0">
            <a:solidFill>
              <a:srgbClr val="B05894"/>
            </a:solidFill>
          </a:endParaRPr>
        </a:p>
      </dsp:txBody>
      <dsp:txXfrm>
        <a:off x="4777702" y="1413922"/>
        <a:ext cx="4477314" cy="1365035"/>
      </dsp:txXfrm>
    </dsp:sp>
    <dsp:sp modelId="{37312166-3FE7-8741-A490-FED22DA5543D}">
      <dsp:nvSpPr>
        <dsp:cNvPr id="0" name=""/>
        <dsp:cNvSpPr/>
      </dsp:nvSpPr>
      <dsp:spPr>
        <a:xfrm>
          <a:off x="10150480" y="837154"/>
          <a:ext cx="4477314" cy="2518571"/>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l" defTabSz="1022350">
            <a:lnSpc>
              <a:spcPct val="90000"/>
            </a:lnSpc>
            <a:spcBef>
              <a:spcPct val="0"/>
            </a:spcBef>
            <a:spcAft>
              <a:spcPct val="35000"/>
            </a:spcAft>
            <a:buFont typeface="Courier New" panose="02070309020205020404" pitchFamily="49" charset="0"/>
            <a:buNone/>
          </a:pPr>
          <a:r>
            <a:rPr lang="en-GB" sz="2300" kern="1200" noProof="0" dirty="0">
              <a:solidFill>
                <a:srgbClr val="B05894"/>
              </a:solidFill>
            </a:rPr>
            <a:t> </a:t>
          </a:r>
          <a:r>
            <a:rPr lang="en-US" sz="2300" kern="1200" noProof="0" dirty="0" err="1">
              <a:solidFill>
                <a:srgbClr val="B05894"/>
              </a:solidFill>
            </a:rPr>
            <a:t>Registro</a:t>
          </a:r>
          <a:r>
            <a:rPr lang="en-US" sz="2300" kern="1200" noProof="0" dirty="0">
              <a:solidFill>
                <a:srgbClr val="B05894"/>
              </a:solidFill>
            </a:rPr>
            <a:t> de </a:t>
          </a:r>
          <a:r>
            <a:rPr lang="en-US" sz="2300" kern="1200" noProof="0" dirty="0" err="1">
              <a:solidFill>
                <a:srgbClr val="B05894"/>
              </a:solidFill>
            </a:rPr>
            <a:t>riesgos</a:t>
          </a:r>
          <a:endParaRPr lang="en-GB" sz="2300" kern="1200" noProof="0" dirty="0">
            <a:solidFill>
              <a:srgbClr val="B05894"/>
            </a:solidFill>
          </a:endParaRPr>
        </a:p>
        <a:p>
          <a:pPr marL="0" lvl="0" indent="0" algn="l" defTabSz="1022350">
            <a:lnSpc>
              <a:spcPct val="90000"/>
            </a:lnSpc>
            <a:spcBef>
              <a:spcPct val="0"/>
            </a:spcBef>
            <a:spcAft>
              <a:spcPct val="35000"/>
            </a:spcAft>
            <a:buFont typeface="Courier New" panose="02070309020205020404" pitchFamily="49" charset="0"/>
            <a:buNone/>
          </a:pPr>
          <a:r>
            <a:rPr lang="en-GB" sz="2300" kern="1200" noProof="0" dirty="0">
              <a:solidFill>
                <a:srgbClr val="B05894"/>
              </a:solidFill>
            </a:rPr>
            <a:t> </a:t>
          </a:r>
          <a:r>
            <a:rPr lang="en-US" sz="2300" kern="1200" noProof="0" dirty="0" err="1">
              <a:solidFill>
                <a:srgbClr val="B05894"/>
              </a:solidFill>
            </a:rPr>
            <a:t>Índice</a:t>
          </a:r>
          <a:r>
            <a:rPr lang="en-US" sz="2300" kern="1200" noProof="0" dirty="0">
              <a:solidFill>
                <a:srgbClr val="B05894"/>
              </a:solidFill>
            </a:rPr>
            <a:t> de </a:t>
          </a:r>
          <a:r>
            <a:rPr lang="en-US" sz="2300" kern="1200" noProof="0" dirty="0" err="1">
              <a:solidFill>
                <a:srgbClr val="B05894"/>
              </a:solidFill>
            </a:rPr>
            <a:t>probabilidad-impacto</a:t>
          </a:r>
          <a:endParaRPr lang="en-GB" sz="2300" kern="1200" noProof="0" dirty="0">
            <a:solidFill>
              <a:srgbClr val="B05894"/>
            </a:solidFill>
          </a:endParaRPr>
        </a:p>
        <a:p>
          <a:pPr marL="0" lvl="0" indent="0" algn="l" defTabSz="1022350">
            <a:lnSpc>
              <a:spcPct val="90000"/>
            </a:lnSpc>
            <a:spcBef>
              <a:spcPct val="0"/>
            </a:spcBef>
            <a:spcAft>
              <a:spcPct val="35000"/>
            </a:spcAft>
            <a:buFont typeface="Courier New" panose="02070309020205020404" pitchFamily="49" charset="0"/>
            <a:buNone/>
          </a:pPr>
          <a:r>
            <a:rPr lang="en-GB" sz="2300" kern="1200" noProof="0" dirty="0">
              <a:solidFill>
                <a:srgbClr val="B05894"/>
              </a:solidFill>
            </a:rPr>
            <a:t> </a:t>
          </a:r>
          <a:r>
            <a:rPr lang="en-US" sz="2300" kern="1200" noProof="0" dirty="0" err="1">
              <a:solidFill>
                <a:srgbClr val="B05894"/>
              </a:solidFill>
            </a:rPr>
            <a:t>Categorización</a:t>
          </a:r>
          <a:r>
            <a:rPr lang="en-US" sz="2300" kern="1200" noProof="0" dirty="0">
              <a:solidFill>
                <a:srgbClr val="B05894"/>
              </a:solidFill>
            </a:rPr>
            <a:t> del </a:t>
          </a:r>
          <a:r>
            <a:rPr lang="en-US" sz="2300" kern="1200" noProof="0" dirty="0" err="1">
              <a:solidFill>
                <a:srgbClr val="B05894"/>
              </a:solidFill>
            </a:rPr>
            <a:t>riesgo</a:t>
          </a:r>
          <a:endParaRPr lang="en-GB" sz="2300" kern="1200" noProof="0" dirty="0">
            <a:solidFill>
              <a:srgbClr val="B05894"/>
            </a:solidFill>
          </a:endParaRPr>
        </a:p>
        <a:p>
          <a:pPr marL="0" lvl="0" indent="0" algn="l" defTabSz="1022350">
            <a:lnSpc>
              <a:spcPct val="90000"/>
            </a:lnSpc>
            <a:spcBef>
              <a:spcPct val="0"/>
            </a:spcBef>
            <a:spcAft>
              <a:spcPct val="35000"/>
            </a:spcAft>
            <a:buFont typeface="Courier New" panose="02070309020205020404" pitchFamily="49" charset="0"/>
            <a:buNone/>
          </a:pPr>
          <a:r>
            <a:rPr lang="en-GB" sz="2300" kern="1200" noProof="0" dirty="0">
              <a:solidFill>
                <a:srgbClr val="B05894"/>
              </a:solidFill>
            </a:rPr>
            <a:t> </a:t>
          </a:r>
          <a:r>
            <a:rPr lang="en-US" sz="2300" kern="1200" noProof="0" dirty="0" err="1">
              <a:solidFill>
                <a:srgbClr val="B05894"/>
              </a:solidFill>
            </a:rPr>
            <a:t>Juicio</a:t>
          </a:r>
          <a:r>
            <a:rPr lang="en-US" sz="2300" kern="1200" noProof="0" dirty="0">
              <a:solidFill>
                <a:srgbClr val="B05894"/>
              </a:solidFill>
            </a:rPr>
            <a:t> de </a:t>
          </a:r>
          <a:r>
            <a:rPr lang="en-US" sz="2300" kern="1200" noProof="0" dirty="0" err="1">
              <a:solidFill>
                <a:srgbClr val="B05894"/>
              </a:solidFill>
            </a:rPr>
            <a:t>expertos</a:t>
          </a:r>
          <a:r>
            <a:rPr lang="en-GB" sz="2300" kern="1200" noProof="0" dirty="0">
              <a:solidFill>
                <a:srgbClr val="B05894"/>
              </a:solidFill>
            </a:rPr>
            <a:t> </a:t>
          </a:r>
        </a:p>
      </dsp:txBody>
      <dsp:txXfrm>
        <a:off x="10150480" y="837154"/>
        <a:ext cx="4477314" cy="2518571"/>
      </dsp:txXfrm>
    </dsp:sp>
    <dsp:sp modelId="{BE5A2455-6704-F74D-899A-EE31A058EFE9}">
      <dsp:nvSpPr>
        <dsp:cNvPr id="0" name=""/>
        <dsp:cNvSpPr/>
      </dsp:nvSpPr>
      <dsp:spPr>
        <a:xfrm>
          <a:off x="4777702" y="4405437"/>
          <a:ext cx="4477314" cy="1365035"/>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noProof="0" dirty="0" err="1">
              <a:solidFill>
                <a:srgbClr val="B05894"/>
              </a:solidFill>
            </a:rPr>
            <a:t>Análisis</a:t>
          </a:r>
          <a:r>
            <a:rPr lang="en-US" sz="2200" b="1" kern="1200" noProof="0" dirty="0">
              <a:solidFill>
                <a:srgbClr val="B05894"/>
              </a:solidFill>
            </a:rPr>
            <a:t> </a:t>
          </a:r>
          <a:r>
            <a:rPr lang="en-US" sz="2200" b="1" kern="1200" noProof="0" dirty="0" err="1">
              <a:solidFill>
                <a:srgbClr val="B05894"/>
              </a:solidFill>
            </a:rPr>
            <a:t>cuantitativo</a:t>
          </a:r>
          <a:r>
            <a:rPr lang="en-US" sz="2200" b="1" kern="1200" noProof="0" dirty="0">
              <a:solidFill>
                <a:srgbClr val="B05894"/>
              </a:solidFill>
            </a:rPr>
            <a:t> de </a:t>
          </a:r>
          <a:r>
            <a:rPr lang="en-US" sz="2200" b="1" kern="1200" noProof="0" dirty="0" err="1">
              <a:solidFill>
                <a:srgbClr val="B05894"/>
              </a:solidFill>
            </a:rPr>
            <a:t>riesgos</a:t>
          </a:r>
          <a:endParaRPr lang="en-GB" sz="2200" b="1" kern="1200" noProof="0" dirty="0">
            <a:solidFill>
              <a:srgbClr val="B05894"/>
            </a:solidFill>
          </a:endParaRPr>
        </a:p>
      </dsp:txBody>
      <dsp:txXfrm>
        <a:off x="4777702" y="4405437"/>
        <a:ext cx="4477314" cy="1365035"/>
      </dsp:txXfrm>
    </dsp:sp>
    <dsp:sp modelId="{44B337A7-ACC2-6142-90DE-065BAC7F96E0}">
      <dsp:nvSpPr>
        <dsp:cNvPr id="0" name=""/>
        <dsp:cNvSpPr/>
      </dsp:nvSpPr>
      <dsp:spPr>
        <a:xfrm>
          <a:off x="10150480" y="3696984"/>
          <a:ext cx="4477314" cy="2781941"/>
        </a:xfrm>
        <a:prstGeom prst="rect">
          <a:avLst/>
        </a:prstGeom>
        <a:solidFill>
          <a:srgbClr val="FFECFC"/>
        </a:solidFill>
        <a:ln w="12700" cap="flat" cmpd="sng" algn="ctr">
          <a:solidFill>
            <a:srgbClr val="B0589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285750" lvl="0" indent="-285750" algn="l" defTabSz="977900">
            <a:lnSpc>
              <a:spcPct val="90000"/>
            </a:lnSpc>
            <a:spcBef>
              <a:spcPct val="0"/>
            </a:spcBef>
            <a:spcAft>
              <a:spcPct val="35000"/>
            </a:spcAft>
            <a:buFont typeface="Courier New" panose="02070309020205020404" pitchFamily="49" charset="0"/>
            <a:buNone/>
          </a:pPr>
          <a:r>
            <a:rPr lang="en-GB" sz="2200" kern="1200" noProof="0" dirty="0">
              <a:solidFill>
                <a:srgbClr val="B05894"/>
              </a:solidFill>
            </a:rPr>
            <a:t> </a:t>
          </a:r>
          <a:r>
            <a:rPr lang="en-US" sz="2200" kern="1200" noProof="0" dirty="0" err="1">
              <a:solidFill>
                <a:srgbClr val="B05894"/>
              </a:solidFill>
            </a:rPr>
            <a:t>Análisis</a:t>
          </a:r>
          <a:r>
            <a:rPr lang="en-US" sz="2200" kern="1200" noProof="0" dirty="0">
              <a:solidFill>
                <a:srgbClr val="B05894"/>
              </a:solidFill>
            </a:rPr>
            <a:t> Sensible</a:t>
          </a:r>
          <a:endParaRPr lang="en-GB" sz="2200" kern="1200" noProof="0" dirty="0">
            <a:solidFill>
              <a:srgbClr val="B05894"/>
            </a:solidFill>
          </a:endParaRPr>
        </a:p>
        <a:p>
          <a:pPr marL="285750" lvl="0" indent="-285750" algn="l" defTabSz="977900">
            <a:lnSpc>
              <a:spcPct val="90000"/>
            </a:lnSpc>
            <a:spcBef>
              <a:spcPct val="0"/>
            </a:spcBef>
            <a:spcAft>
              <a:spcPct val="35000"/>
            </a:spcAft>
            <a:buFont typeface="Courier New" panose="02070309020205020404" pitchFamily="49" charset="0"/>
            <a:buNone/>
          </a:pPr>
          <a:r>
            <a:rPr lang="en-GB" sz="2200" kern="1200" noProof="0" dirty="0">
              <a:solidFill>
                <a:srgbClr val="B05894"/>
              </a:solidFill>
            </a:rPr>
            <a:t> </a:t>
          </a:r>
          <a:r>
            <a:rPr lang="es-ES" sz="2200" kern="1200" noProof="0" dirty="0">
              <a:solidFill>
                <a:srgbClr val="B05894"/>
              </a:solidFill>
            </a:rPr>
            <a:t>Análisis del árbol de decisión</a:t>
          </a:r>
          <a:r>
            <a:rPr lang="en-GB" sz="2200" kern="1200" noProof="0" dirty="0">
              <a:solidFill>
                <a:srgbClr val="B05894"/>
              </a:solidFill>
            </a:rPr>
            <a:t> </a:t>
          </a:r>
        </a:p>
        <a:p>
          <a:pPr marL="285750" lvl="0" indent="-285750" algn="l" defTabSz="977900">
            <a:lnSpc>
              <a:spcPct val="90000"/>
            </a:lnSpc>
            <a:spcBef>
              <a:spcPct val="0"/>
            </a:spcBef>
            <a:spcAft>
              <a:spcPct val="35000"/>
            </a:spcAft>
            <a:buFont typeface="Courier New" panose="02070309020205020404" pitchFamily="49" charset="0"/>
            <a:buNone/>
          </a:pPr>
          <a:r>
            <a:rPr lang="en-GB" sz="2200" kern="1200" noProof="0" dirty="0">
              <a:solidFill>
                <a:srgbClr val="B05894"/>
              </a:solidFill>
            </a:rPr>
            <a:t> </a:t>
          </a:r>
          <a:r>
            <a:rPr lang="en-US" sz="2200" kern="1200" noProof="0" dirty="0" err="1">
              <a:solidFill>
                <a:srgbClr val="B05894"/>
              </a:solidFill>
            </a:rPr>
            <a:t>Análisis</a:t>
          </a:r>
          <a:r>
            <a:rPr lang="en-US" sz="2200" kern="1200" noProof="0" dirty="0">
              <a:solidFill>
                <a:srgbClr val="B05894"/>
              </a:solidFill>
            </a:rPr>
            <a:t> de </a:t>
          </a:r>
          <a:r>
            <a:rPr lang="en-US" sz="2200" kern="1200" noProof="0" dirty="0" err="1">
              <a:solidFill>
                <a:srgbClr val="B05894"/>
              </a:solidFill>
            </a:rPr>
            <a:t>escenarios</a:t>
          </a:r>
          <a:r>
            <a:rPr lang="en-GB" sz="2200" kern="1200" noProof="0" dirty="0">
              <a:solidFill>
                <a:srgbClr val="B05894"/>
              </a:solidFill>
            </a:rPr>
            <a:t> </a:t>
          </a:r>
        </a:p>
        <a:p>
          <a:pPr marL="285750" lvl="0" indent="-285750" algn="l" defTabSz="977900">
            <a:lnSpc>
              <a:spcPct val="90000"/>
            </a:lnSpc>
            <a:spcBef>
              <a:spcPct val="0"/>
            </a:spcBef>
            <a:spcAft>
              <a:spcPct val="35000"/>
            </a:spcAft>
            <a:buFont typeface="Courier New" panose="02070309020205020404" pitchFamily="49" charset="0"/>
            <a:buNone/>
          </a:pPr>
          <a:r>
            <a:rPr lang="en-GB" sz="2200" kern="1200" noProof="0" dirty="0">
              <a:solidFill>
                <a:srgbClr val="B05894"/>
              </a:solidFill>
            </a:rPr>
            <a:t> </a:t>
          </a:r>
          <a:r>
            <a:rPr lang="en-US" sz="2200" kern="1200" noProof="0" dirty="0" err="1">
              <a:solidFill>
                <a:srgbClr val="B05894"/>
              </a:solidFill>
            </a:rPr>
            <a:t>Simulación</a:t>
          </a:r>
          <a:r>
            <a:rPr lang="en-US" sz="2200" kern="1200" noProof="0" dirty="0">
              <a:solidFill>
                <a:srgbClr val="B05894"/>
              </a:solidFill>
            </a:rPr>
            <a:t> de </a:t>
          </a:r>
          <a:r>
            <a:rPr lang="en-US" sz="2200" kern="1200" noProof="0" dirty="0" err="1">
              <a:solidFill>
                <a:srgbClr val="B05894"/>
              </a:solidFill>
            </a:rPr>
            <a:t>hipercubo</a:t>
          </a:r>
          <a:r>
            <a:rPr lang="en-US" sz="2200" kern="1200" noProof="0" dirty="0">
              <a:solidFill>
                <a:srgbClr val="B05894"/>
              </a:solidFill>
            </a:rPr>
            <a:t> </a:t>
          </a:r>
          <a:r>
            <a:rPr lang="en-US" sz="2200" kern="1200" noProof="0" dirty="0" err="1">
              <a:solidFill>
                <a:srgbClr val="B05894"/>
              </a:solidFill>
            </a:rPr>
            <a:t>latino</a:t>
          </a:r>
          <a:endParaRPr lang="en-GB" sz="2200" kern="1200" noProof="0" dirty="0">
            <a:solidFill>
              <a:srgbClr val="B05894"/>
            </a:solidFill>
          </a:endParaRPr>
        </a:p>
        <a:p>
          <a:pPr marL="285750" lvl="0" indent="-285750" algn="l" defTabSz="977900">
            <a:lnSpc>
              <a:spcPct val="90000"/>
            </a:lnSpc>
            <a:spcBef>
              <a:spcPct val="0"/>
            </a:spcBef>
            <a:spcAft>
              <a:spcPct val="35000"/>
            </a:spcAft>
            <a:buFont typeface="Courier New" panose="02070309020205020404" pitchFamily="49" charset="0"/>
            <a:buNone/>
          </a:pPr>
          <a:r>
            <a:rPr lang="en-GB" sz="2200" kern="1200" noProof="0" dirty="0">
              <a:solidFill>
                <a:srgbClr val="B05894"/>
              </a:solidFill>
            </a:rPr>
            <a:t> </a:t>
          </a:r>
          <a:r>
            <a:rPr lang="en-US" sz="2200" kern="1200" noProof="0" dirty="0" err="1">
              <a:solidFill>
                <a:srgbClr val="B05894"/>
              </a:solidFill>
            </a:rPr>
            <a:t>Simulación</a:t>
          </a:r>
          <a:r>
            <a:rPr lang="en-US" sz="2200" kern="1200" noProof="0" dirty="0">
              <a:solidFill>
                <a:srgbClr val="B05894"/>
              </a:solidFill>
            </a:rPr>
            <a:t> Monte Carlo</a:t>
          </a:r>
          <a:endParaRPr lang="en-GB" sz="2200" kern="1200" noProof="0" dirty="0">
            <a:solidFill>
              <a:srgbClr val="B05894"/>
            </a:solidFill>
          </a:endParaRPr>
        </a:p>
      </dsp:txBody>
      <dsp:txXfrm>
        <a:off x="10150480" y="3696984"/>
        <a:ext cx="4477314" cy="27819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12858" y="935402"/>
          <a:ext cx="3843337" cy="3211288"/>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La escala suele calificarse de cero a uno. Es decir, si la probabilidad de que se produzca el riesgo en el proyecto es de 0,5, tiene un 50% de posibilidades de ocurrir.</a:t>
          </a:r>
          <a:endPar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6913" y="1029457"/>
        <a:ext cx="3655227" cy="3023178"/>
      </dsp:txXfrm>
    </dsp:sp>
    <dsp:sp modelId="{E0635291-D360-49D1-8F66-0842B49DB0E8}">
      <dsp:nvSpPr>
        <dsp:cNvPr id="0" name=""/>
        <dsp:cNvSpPr/>
      </dsp:nvSpPr>
      <dsp:spPr>
        <a:xfrm>
          <a:off x="4240529" y="2064472"/>
          <a:ext cx="814787" cy="953147"/>
        </a:xfrm>
        <a:prstGeom prst="rightArrow">
          <a:avLst>
            <a:gd name="adj1" fmla="val 60000"/>
            <a:gd name="adj2" fmla="val 50000"/>
          </a:avLst>
        </a:prstGeom>
        <a:solidFill>
          <a:srgbClr val="B05894"/>
        </a:solidFill>
        <a:ln>
          <a:solidFill>
            <a:srgbClr val="B05894"/>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4240529" y="2255101"/>
        <a:ext cx="570351" cy="571889"/>
      </dsp:txXfrm>
    </dsp:sp>
    <dsp:sp modelId="{46D94E1A-E88F-4CA7-A1C0-34F9A7100CDF}">
      <dsp:nvSpPr>
        <dsp:cNvPr id="0" name=""/>
        <dsp:cNvSpPr/>
      </dsp:nvSpPr>
      <dsp:spPr>
        <a:xfrm>
          <a:off x="5393531" y="935402"/>
          <a:ext cx="3843337" cy="3211288"/>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También hay una escala de efectos que va del uno al cinco, siendo el cinco el de mayor impacto en el proyecto. El riesgo se clasificará entonces en función de la fuente o del efecto.</a:t>
          </a:r>
          <a:r>
            <a:rPr lang="en-GB" sz="2400" kern="1200" dirty="0">
              <a:latin typeface="Microsoft Sans Serif" panose="020B0604020202020204" pitchFamily="34" charset="0"/>
              <a:cs typeface="Microsoft Sans Serif" panose="020B0604020202020204" pitchFamily="34" charset="0"/>
            </a:rPr>
            <a:t> </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487586" y="1029457"/>
        <a:ext cx="3655227" cy="3023178"/>
      </dsp:txXfrm>
    </dsp:sp>
    <dsp:sp modelId="{1F6D2F64-A37D-4E46-8B9D-919591EF6642}">
      <dsp:nvSpPr>
        <dsp:cNvPr id="0" name=""/>
        <dsp:cNvSpPr/>
      </dsp:nvSpPr>
      <dsp:spPr>
        <a:xfrm>
          <a:off x="9621202" y="2064472"/>
          <a:ext cx="814787" cy="953147"/>
        </a:xfrm>
        <a:prstGeom prst="rightArrow">
          <a:avLst>
            <a:gd name="adj1" fmla="val 60000"/>
            <a:gd name="adj2" fmla="val 50000"/>
          </a:avLst>
        </a:prstGeom>
        <a:solidFill>
          <a:srgbClr val="B0589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9621202" y="2255101"/>
        <a:ext cx="570351" cy="571889"/>
      </dsp:txXfrm>
    </dsp:sp>
    <dsp:sp modelId="{BB69795B-AE06-4446-B893-D8A499236D0D}">
      <dsp:nvSpPr>
        <dsp:cNvPr id="0" name=""/>
        <dsp:cNvSpPr/>
      </dsp:nvSpPr>
      <dsp:spPr>
        <a:xfrm>
          <a:off x="10774203" y="935402"/>
          <a:ext cx="3843337" cy="3211288"/>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Una vez identificados y examinados los riesgos, se designa a un miembro del equipo del proyecto como responsable de cada riesgo. Es el encargado de desarrollar y aplicar una estrategia de respuesta al riesgo.</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868258" y="1029457"/>
        <a:ext cx="3655227" cy="30231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3B403-C726-4FE3-A14D-29D9FF92263D}">
      <dsp:nvSpPr>
        <dsp:cNvPr id="0" name=""/>
        <dsp:cNvSpPr/>
      </dsp:nvSpPr>
      <dsp:spPr>
        <a:xfrm>
          <a:off x="12858" y="1388045"/>
          <a:ext cx="3843337" cy="230600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El análisis cuantitativo de riesgos analiza los distintos resultados del proyecto y calcula la probabilidad de alcanzar sus objetivos.</a:t>
          </a:r>
          <a:r>
            <a:rPr lang="en-GB" sz="2400" kern="1200" dirty="0">
              <a:latin typeface="Microsoft Sans Serif" panose="020B0604020202020204" pitchFamily="34" charset="0"/>
              <a:cs typeface="Microsoft Sans Serif" panose="020B0604020202020204" pitchFamily="34" charset="0"/>
            </a:rPr>
            <a:t> </a:t>
          </a:r>
          <a:endParaRPr lang="en-GB" sz="2400" b="0" kern="1200" dirty="0">
            <a:latin typeface="Microsoft Sans Serif" panose="020B0604020202020204" pitchFamily="34" charset="0"/>
            <a:cs typeface="Microsoft Sans Serif" panose="020B0604020202020204" pitchFamily="34" charset="0"/>
          </a:endParaRPr>
        </a:p>
      </dsp:txBody>
      <dsp:txXfrm>
        <a:off x="80398" y="1455585"/>
        <a:ext cx="3708257" cy="2170922"/>
      </dsp:txXfrm>
    </dsp:sp>
    <dsp:sp modelId="{E0635291-D360-49D1-8F66-0842B49DB0E8}">
      <dsp:nvSpPr>
        <dsp:cNvPr id="0" name=""/>
        <dsp:cNvSpPr/>
      </dsp:nvSpPr>
      <dsp:spPr>
        <a:xfrm>
          <a:off x="4240529" y="2064472"/>
          <a:ext cx="814787" cy="953147"/>
        </a:xfrm>
        <a:prstGeom prst="rightArrow">
          <a:avLst>
            <a:gd name="adj1" fmla="val 60000"/>
            <a:gd name="adj2" fmla="val 50000"/>
          </a:avLst>
        </a:prstGeom>
        <a:solidFill>
          <a:srgbClr val="B05894"/>
        </a:solidFill>
        <a:ln>
          <a:solidFill>
            <a:srgbClr val="B05894"/>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4240529" y="2255101"/>
        <a:ext cx="570351" cy="571889"/>
      </dsp:txXfrm>
    </dsp:sp>
    <dsp:sp modelId="{46D94E1A-E88F-4CA7-A1C0-34F9A7100CDF}">
      <dsp:nvSpPr>
        <dsp:cNvPr id="0" name=""/>
        <dsp:cNvSpPr/>
      </dsp:nvSpPr>
      <dsp:spPr>
        <a:xfrm>
          <a:off x="5393531" y="1388045"/>
          <a:ext cx="3843337" cy="230600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Esto facilita la toma de decisiones, sobre todo durante la fase de planificación del proyecto, cuando hay ambigüedad.</a:t>
          </a:r>
          <a:r>
            <a:rPr lang="en-GB" sz="2400" kern="1200" dirty="0">
              <a:latin typeface="Microsoft Sans Serif" panose="020B0604020202020204" pitchFamily="34" charset="0"/>
              <a:cs typeface="Microsoft Sans Serif" panose="020B0604020202020204" pitchFamily="34" charset="0"/>
            </a:rPr>
            <a:t> </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5461071" y="1455585"/>
        <a:ext cx="3708257" cy="2170922"/>
      </dsp:txXfrm>
    </dsp:sp>
    <dsp:sp modelId="{1F6D2F64-A37D-4E46-8B9D-919591EF6642}">
      <dsp:nvSpPr>
        <dsp:cNvPr id="0" name=""/>
        <dsp:cNvSpPr/>
      </dsp:nvSpPr>
      <dsp:spPr>
        <a:xfrm>
          <a:off x="9621202" y="2064472"/>
          <a:ext cx="814787" cy="953147"/>
        </a:xfrm>
        <a:prstGeom prst="rightArrow">
          <a:avLst>
            <a:gd name="adj1" fmla="val 60000"/>
            <a:gd name="adj2" fmla="val 50000"/>
          </a:avLst>
        </a:prstGeom>
        <a:solidFill>
          <a:srgbClr val="B05894"/>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s-ES" sz="4000" kern="1200"/>
        </a:p>
      </dsp:txBody>
      <dsp:txXfrm>
        <a:off x="9621202" y="2255101"/>
        <a:ext cx="570351" cy="571889"/>
      </dsp:txXfrm>
    </dsp:sp>
    <dsp:sp modelId="{BB69795B-AE06-4446-B893-D8A499236D0D}">
      <dsp:nvSpPr>
        <dsp:cNvPr id="0" name=""/>
        <dsp:cNvSpPr/>
      </dsp:nvSpPr>
      <dsp:spPr>
        <a:xfrm>
          <a:off x="10774203" y="1388045"/>
          <a:ext cx="3843337" cy="2306002"/>
        </a:xfrm>
        <a:prstGeom prst="roundRect">
          <a:avLst>
            <a:gd name="adj" fmla="val 10000"/>
          </a:avLst>
        </a:prstGeom>
        <a:solidFill>
          <a:srgbClr val="FFECFC"/>
        </a:solidFill>
        <a:ln w="57150" cap="flat" cmpd="sng" algn="ctr">
          <a:solidFill>
            <a:srgbClr val="B05894"/>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kern="1200" dirty="0">
              <a:latin typeface="Microsoft Sans Serif" panose="020B0604020202020204" pitchFamily="34" charset="0"/>
              <a:cs typeface="Microsoft Sans Serif" panose="020B0604020202020204" pitchFamily="34" charset="0"/>
            </a:rPr>
            <a:t>Ayuda a los directores de proyecto a desarrollar objetivos realistas de coste, calendario y alcance.</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10841743" y="1455585"/>
        <a:ext cx="3708257" cy="217092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3031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17" name="bg object 17"/>
          <p:cNvPicPr/>
          <p:nvPr userDrawn="1"/>
        </p:nvPicPr>
        <p:blipFill>
          <a:blip r:embed="rId3" cstate="print"/>
          <a:stretch>
            <a:fillRect/>
          </a:stretch>
        </p:blipFill>
        <p:spPr>
          <a:xfrm>
            <a:off x="2045793" y="9240624"/>
            <a:ext cx="3152774" cy="666749"/>
          </a:xfrm>
          <a:prstGeom prst="rect">
            <a:avLst/>
          </a:prstGeom>
        </p:spPr>
      </p:pic>
      <p:sp>
        <p:nvSpPr>
          <p:cNvPr id="18" name="bg object 18"/>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25" name="object 2">
            <a:extLst>
              <a:ext uri="{FF2B5EF4-FFF2-40B4-BE49-F238E27FC236}">
                <a16:creationId xmlns:a16="http://schemas.microsoft.com/office/drawing/2014/main" id="{3B8A40FF-BCCA-4458-BE33-0DE6267D64E8}"/>
              </a:ext>
            </a:extLst>
          </p:cNvPr>
          <p:cNvGrpSpPr/>
          <p:nvPr userDrawn="1"/>
        </p:nvGrpSpPr>
        <p:grpSpPr>
          <a:xfrm>
            <a:off x="379" y="8813666"/>
            <a:ext cx="18287365" cy="1474470"/>
            <a:chOff x="379" y="8813666"/>
            <a:chExt cx="18287365" cy="1474470"/>
          </a:xfrm>
        </p:grpSpPr>
        <p:sp>
          <p:nvSpPr>
            <p:cNvPr id="26" name="object 3">
              <a:extLst>
                <a:ext uri="{FF2B5EF4-FFF2-40B4-BE49-F238E27FC236}">
                  <a16:creationId xmlns:a16="http://schemas.microsoft.com/office/drawing/2014/main" id="{0E4C1E87-1514-4CA3-BDDE-558D9D270F89}"/>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27" name="object 4">
              <a:extLst>
                <a:ext uri="{FF2B5EF4-FFF2-40B4-BE49-F238E27FC236}">
                  <a16:creationId xmlns:a16="http://schemas.microsoft.com/office/drawing/2014/main" id="{94FA3A65-A307-4ADB-BA2E-7FD2EACD1261}"/>
                </a:ext>
              </a:extLst>
            </p:cNvPr>
            <p:cNvPicPr/>
            <p:nvPr/>
          </p:nvPicPr>
          <p:blipFill>
            <a:blip r:embed="rId4" cstate="print"/>
            <a:stretch>
              <a:fillRect/>
            </a:stretch>
          </p:blipFill>
          <p:spPr>
            <a:xfrm>
              <a:off x="596934" y="9689613"/>
              <a:ext cx="435459" cy="254960"/>
            </a:xfrm>
            <a:prstGeom prst="rect">
              <a:avLst/>
            </a:prstGeom>
          </p:spPr>
        </p:pic>
        <p:sp>
          <p:nvSpPr>
            <p:cNvPr id="28" name="object 5">
              <a:extLst>
                <a:ext uri="{FF2B5EF4-FFF2-40B4-BE49-F238E27FC236}">
                  <a16:creationId xmlns:a16="http://schemas.microsoft.com/office/drawing/2014/main" id="{326D29DB-FC6D-447F-BCA1-BAEB3C10C957}"/>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29" name="object 6">
              <a:extLst>
                <a:ext uri="{FF2B5EF4-FFF2-40B4-BE49-F238E27FC236}">
                  <a16:creationId xmlns:a16="http://schemas.microsoft.com/office/drawing/2014/main" id="{432897F3-8DC0-4BA4-896A-9DD05ACCAE7C}"/>
                </a:ext>
              </a:extLst>
            </p:cNvPr>
            <p:cNvPicPr/>
            <p:nvPr/>
          </p:nvPicPr>
          <p:blipFill>
            <a:blip r:embed="rId5" cstate="print"/>
            <a:stretch>
              <a:fillRect/>
            </a:stretch>
          </p:blipFill>
          <p:spPr>
            <a:xfrm>
              <a:off x="809897" y="9339661"/>
              <a:ext cx="435459" cy="254959"/>
            </a:xfrm>
            <a:prstGeom prst="rect">
              <a:avLst/>
            </a:prstGeom>
          </p:spPr>
        </p:pic>
        <p:sp>
          <p:nvSpPr>
            <p:cNvPr id="30" name="object 7">
              <a:extLst>
                <a:ext uri="{FF2B5EF4-FFF2-40B4-BE49-F238E27FC236}">
                  <a16:creationId xmlns:a16="http://schemas.microsoft.com/office/drawing/2014/main" id="{9BAFE55B-7408-4744-9BC5-461DF6568996}"/>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31" name="object 8">
              <a:extLst>
                <a:ext uri="{FF2B5EF4-FFF2-40B4-BE49-F238E27FC236}">
                  <a16:creationId xmlns:a16="http://schemas.microsoft.com/office/drawing/2014/main" id="{0DF0045C-60C2-4FAF-B4AC-8012DA50A29C}"/>
                </a:ext>
              </a:extLst>
            </p:cNvPr>
            <p:cNvPicPr/>
            <p:nvPr/>
          </p:nvPicPr>
          <p:blipFill>
            <a:blip r:embed="rId5" cstate="print"/>
            <a:stretch>
              <a:fillRect/>
            </a:stretch>
          </p:blipFill>
          <p:spPr>
            <a:xfrm>
              <a:off x="1022853" y="9701048"/>
              <a:ext cx="435459" cy="254959"/>
            </a:xfrm>
            <a:prstGeom prst="rect">
              <a:avLst/>
            </a:prstGeom>
          </p:spPr>
        </p:pic>
      </p:grpSp>
      <p:sp>
        <p:nvSpPr>
          <p:cNvPr id="37" name="CuadroTexto 36">
            <a:extLst>
              <a:ext uri="{FF2B5EF4-FFF2-40B4-BE49-F238E27FC236}">
                <a16:creationId xmlns:a16="http://schemas.microsoft.com/office/drawing/2014/main" id="{521C10D7-2AAC-4F4D-A7C0-605FC39B7E80}"/>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grpSp>
        <p:nvGrpSpPr>
          <p:cNvPr id="19" name="Grupo 18">
            <a:extLst>
              <a:ext uri="{FF2B5EF4-FFF2-40B4-BE49-F238E27FC236}">
                <a16:creationId xmlns:a16="http://schemas.microsoft.com/office/drawing/2014/main" id="{262FFA7B-73B6-441C-A2CC-6EA9F6EE7337}"/>
              </a:ext>
            </a:extLst>
          </p:cNvPr>
          <p:cNvGrpSpPr/>
          <p:nvPr userDrawn="1"/>
        </p:nvGrpSpPr>
        <p:grpSpPr>
          <a:xfrm>
            <a:off x="0" y="1775463"/>
            <a:ext cx="18288000" cy="3595707"/>
            <a:chOff x="-24581" y="1790700"/>
            <a:chExt cx="18288000" cy="3595707"/>
          </a:xfrm>
        </p:grpSpPr>
        <p:sp>
          <p:nvSpPr>
            <p:cNvPr id="20" name="object 10">
              <a:extLst>
                <a:ext uri="{FF2B5EF4-FFF2-40B4-BE49-F238E27FC236}">
                  <a16:creationId xmlns:a16="http://schemas.microsoft.com/office/drawing/2014/main" id="{11F37E96-FE8D-476B-BFB0-28ED7F39709E}"/>
                </a:ext>
              </a:extLst>
            </p:cNvPr>
            <p:cNvSpPr/>
            <p:nvPr/>
          </p:nvSpPr>
          <p:spPr>
            <a:xfrm>
              <a:off x="-24581" y="3473853"/>
              <a:ext cx="18288000" cy="514350"/>
            </a:xfrm>
            <a:custGeom>
              <a:avLst/>
              <a:gdLst/>
              <a:ahLst/>
              <a:cxnLst/>
              <a:rect l="l" t="t" r="r" b="b"/>
              <a:pathLst>
                <a:path w="18288000" h="514350">
                  <a:moveTo>
                    <a:pt x="0" y="514349"/>
                  </a:moveTo>
                  <a:lnTo>
                    <a:pt x="0" y="0"/>
                  </a:lnTo>
                  <a:lnTo>
                    <a:pt x="18288000" y="0"/>
                  </a:lnTo>
                  <a:lnTo>
                    <a:pt x="18288000" y="514349"/>
                  </a:lnTo>
                  <a:lnTo>
                    <a:pt x="0" y="514349"/>
                  </a:lnTo>
                  <a:close/>
                </a:path>
              </a:pathLst>
            </a:custGeom>
            <a:solidFill>
              <a:srgbClr val="B05894"/>
            </a:solidFill>
          </p:spPr>
          <p:txBody>
            <a:bodyPr wrap="square" lIns="0" tIns="0" rIns="0" bIns="0" rtlCol="0"/>
            <a:lstStyle/>
            <a:p>
              <a:endParaRPr/>
            </a:p>
          </p:txBody>
        </p:sp>
        <p:pic>
          <p:nvPicPr>
            <p:cNvPr id="21" name="Imagen 20">
              <a:extLst>
                <a:ext uri="{FF2B5EF4-FFF2-40B4-BE49-F238E27FC236}">
                  <a16:creationId xmlns:a16="http://schemas.microsoft.com/office/drawing/2014/main" id="{EB0E2C8F-4A84-4AD4-8BC1-F61351B590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00" y="1790700"/>
              <a:ext cx="3876674" cy="3595707"/>
            </a:xfrm>
            <a:prstGeom prst="rect">
              <a:avLst/>
            </a:prstGeom>
          </p:spPr>
        </p:pic>
      </p:grpSp>
    </p:spTree>
  </p:cSld>
  <p:clrMap bg1="lt1" tx1="dk1" bg2="lt2" tx2="dk2" accent1="accent1" accent2="accent2" accent3="accent3" accent4="accent4" accent5="accent5" accent6="accent6" hlink="hlink" folHlink="folHlink"/>
  <p:sldLayoutIdLst>
    <p:sldLayoutId id="2147483665"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g object 16">
            <a:extLst>
              <a:ext uri="{FF2B5EF4-FFF2-40B4-BE49-F238E27FC236}">
                <a16:creationId xmlns:a16="http://schemas.microsoft.com/office/drawing/2014/main" id="{E95E46FD-F467-4ADE-ABD0-E6A4A9FE2A87}"/>
              </a:ext>
            </a:extLst>
          </p:cNvPr>
          <p:cNvSpPr/>
          <p:nvPr userDrawn="1"/>
        </p:nvSpPr>
        <p:spPr>
          <a:xfrm>
            <a:off x="635" y="8883435"/>
            <a:ext cx="18287365" cy="1381125"/>
          </a:xfrm>
          <a:custGeom>
            <a:avLst/>
            <a:gdLst/>
            <a:ahLst/>
            <a:cxnLst/>
            <a:rect l="l" t="t" r="r" b="b"/>
            <a:pathLst>
              <a:path w="18287365" h="1381125">
                <a:moveTo>
                  <a:pt x="18287242" y="1381125"/>
                </a:moveTo>
                <a:lnTo>
                  <a:pt x="0" y="1381125"/>
                </a:lnTo>
                <a:lnTo>
                  <a:pt x="0" y="0"/>
                </a:lnTo>
                <a:lnTo>
                  <a:pt x="18287242" y="0"/>
                </a:lnTo>
                <a:lnTo>
                  <a:pt x="18287242" y="1381125"/>
                </a:lnTo>
                <a:close/>
              </a:path>
            </a:pathLst>
          </a:custGeom>
          <a:solidFill>
            <a:srgbClr val="F6E9F5"/>
          </a:solidFill>
        </p:spPr>
        <p:txBody>
          <a:bodyPr wrap="square" lIns="0" tIns="0" rIns="0" bIns="0" rtlCol="0"/>
          <a:lstStyle/>
          <a:p>
            <a:endParaRPr/>
          </a:p>
        </p:txBody>
      </p:sp>
      <p:pic>
        <p:nvPicPr>
          <p:cNvPr id="8" name="bg object 17">
            <a:extLst>
              <a:ext uri="{FF2B5EF4-FFF2-40B4-BE49-F238E27FC236}">
                <a16:creationId xmlns:a16="http://schemas.microsoft.com/office/drawing/2014/main" id="{D778CF7E-9520-4B30-8263-3DF7E2FD8C1A}"/>
              </a:ext>
            </a:extLst>
          </p:cNvPr>
          <p:cNvPicPr/>
          <p:nvPr userDrawn="1"/>
        </p:nvPicPr>
        <p:blipFill>
          <a:blip r:embed="rId3" cstate="print"/>
          <a:stretch>
            <a:fillRect/>
          </a:stretch>
        </p:blipFill>
        <p:spPr>
          <a:xfrm>
            <a:off x="2045793" y="9240624"/>
            <a:ext cx="3152774" cy="666749"/>
          </a:xfrm>
          <a:prstGeom prst="rect">
            <a:avLst/>
          </a:prstGeom>
        </p:spPr>
      </p:pic>
      <p:sp>
        <p:nvSpPr>
          <p:cNvPr id="9" name="bg object 18">
            <a:extLst>
              <a:ext uri="{FF2B5EF4-FFF2-40B4-BE49-F238E27FC236}">
                <a16:creationId xmlns:a16="http://schemas.microsoft.com/office/drawing/2014/main" id="{596AACBD-3C44-44F7-A794-D07294759216}"/>
              </a:ext>
            </a:extLst>
          </p:cNvPr>
          <p:cNvSpPr/>
          <p:nvPr userDrawn="1"/>
        </p:nvSpPr>
        <p:spPr>
          <a:xfrm>
            <a:off x="42862" y="8856529"/>
            <a:ext cx="18202275" cy="0"/>
          </a:xfrm>
          <a:custGeom>
            <a:avLst/>
            <a:gdLst/>
            <a:ahLst/>
            <a:cxnLst/>
            <a:rect l="l" t="t" r="r" b="b"/>
            <a:pathLst>
              <a:path w="18202275">
                <a:moveTo>
                  <a:pt x="0" y="0"/>
                </a:moveTo>
                <a:lnTo>
                  <a:pt x="18202273" y="0"/>
                </a:lnTo>
              </a:path>
            </a:pathLst>
          </a:custGeom>
          <a:ln w="85724">
            <a:solidFill>
              <a:srgbClr val="B05894"/>
            </a:solidFill>
          </a:ln>
        </p:spPr>
        <p:txBody>
          <a:bodyPr wrap="square" lIns="0" tIns="0" rIns="0" bIns="0" rtlCol="0"/>
          <a:lstStyle/>
          <a:p>
            <a:endParaRPr/>
          </a:p>
        </p:txBody>
      </p:sp>
      <p:grpSp>
        <p:nvGrpSpPr>
          <p:cNvPr id="10" name="object 2">
            <a:extLst>
              <a:ext uri="{FF2B5EF4-FFF2-40B4-BE49-F238E27FC236}">
                <a16:creationId xmlns:a16="http://schemas.microsoft.com/office/drawing/2014/main" id="{DC67AE64-9ED4-47FE-8345-37E800B47F7D}"/>
              </a:ext>
            </a:extLst>
          </p:cNvPr>
          <p:cNvGrpSpPr/>
          <p:nvPr userDrawn="1"/>
        </p:nvGrpSpPr>
        <p:grpSpPr>
          <a:xfrm>
            <a:off x="379" y="8813666"/>
            <a:ext cx="18287365" cy="1474470"/>
            <a:chOff x="379" y="8813666"/>
            <a:chExt cx="18287365" cy="1474470"/>
          </a:xfrm>
        </p:grpSpPr>
        <p:sp>
          <p:nvSpPr>
            <p:cNvPr id="11" name="object 3">
              <a:extLst>
                <a:ext uri="{FF2B5EF4-FFF2-40B4-BE49-F238E27FC236}">
                  <a16:creationId xmlns:a16="http://schemas.microsoft.com/office/drawing/2014/main" id="{ACB47688-E4F5-4E94-9C96-F9D5A61FA187}"/>
                </a:ext>
              </a:extLst>
            </p:cNvPr>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2" name="object 4">
              <a:extLst>
                <a:ext uri="{FF2B5EF4-FFF2-40B4-BE49-F238E27FC236}">
                  <a16:creationId xmlns:a16="http://schemas.microsoft.com/office/drawing/2014/main" id="{E5F35078-FC84-46BA-8493-4689CDB1AA6E}"/>
                </a:ext>
              </a:extLst>
            </p:cNvPr>
            <p:cNvPicPr/>
            <p:nvPr/>
          </p:nvPicPr>
          <p:blipFill>
            <a:blip r:embed="rId4" cstate="print"/>
            <a:stretch>
              <a:fillRect/>
            </a:stretch>
          </p:blipFill>
          <p:spPr>
            <a:xfrm>
              <a:off x="596934" y="9689613"/>
              <a:ext cx="435459" cy="254960"/>
            </a:xfrm>
            <a:prstGeom prst="rect">
              <a:avLst/>
            </a:prstGeom>
          </p:spPr>
        </p:pic>
        <p:sp>
          <p:nvSpPr>
            <p:cNvPr id="13" name="object 5">
              <a:extLst>
                <a:ext uri="{FF2B5EF4-FFF2-40B4-BE49-F238E27FC236}">
                  <a16:creationId xmlns:a16="http://schemas.microsoft.com/office/drawing/2014/main" id="{9201DC64-4478-4EB9-9025-51D6079FF496}"/>
                </a:ext>
              </a:extLst>
            </p:cNvPr>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14" name="object 6">
              <a:extLst>
                <a:ext uri="{FF2B5EF4-FFF2-40B4-BE49-F238E27FC236}">
                  <a16:creationId xmlns:a16="http://schemas.microsoft.com/office/drawing/2014/main" id="{5C346AD7-BE02-4237-8C03-A128D4DB66D4}"/>
                </a:ext>
              </a:extLst>
            </p:cNvPr>
            <p:cNvPicPr/>
            <p:nvPr/>
          </p:nvPicPr>
          <p:blipFill>
            <a:blip r:embed="rId5" cstate="print"/>
            <a:stretch>
              <a:fillRect/>
            </a:stretch>
          </p:blipFill>
          <p:spPr>
            <a:xfrm>
              <a:off x="809897" y="9339661"/>
              <a:ext cx="435459" cy="254959"/>
            </a:xfrm>
            <a:prstGeom prst="rect">
              <a:avLst/>
            </a:prstGeom>
          </p:spPr>
        </p:pic>
        <p:sp>
          <p:nvSpPr>
            <p:cNvPr id="15" name="object 7">
              <a:extLst>
                <a:ext uri="{FF2B5EF4-FFF2-40B4-BE49-F238E27FC236}">
                  <a16:creationId xmlns:a16="http://schemas.microsoft.com/office/drawing/2014/main" id="{675C40D4-E192-496A-B2DE-5B4634DF9FD1}"/>
                </a:ext>
              </a:extLst>
            </p:cNvPr>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16" name="object 8">
              <a:extLst>
                <a:ext uri="{FF2B5EF4-FFF2-40B4-BE49-F238E27FC236}">
                  <a16:creationId xmlns:a16="http://schemas.microsoft.com/office/drawing/2014/main" id="{492B8A7E-0267-433F-BD96-9BA3EC33D5D3}"/>
                </a:ext>
              </a:extLst>
            </p:cNvPr>
            <p:cNvPicPr/>
            <p:nvPr/>
          </p:nvPicPr>
          <p:blipFill>
            <a:blip r:embed="rId5" cstate="print"/>
            <a:stretch>
              <a:fillRect/>
            </a:stretch>
          </p:blipFill>
          <p:spPr>
            <a:xfrm>
              <a:off x="1022853" y="9701048"/>
              <a:ext cx="435459" cy="254959"/>
            </a:xfrm>
            <a:prstGeom prst="rect">
              <a:avLst/>
            </a:prstGeom>
          </p:spPr>
        </p:pic>
      </p:grpSp>
      <p:sp>
        <p:nvSpPr>
          <p:cNvPr id="23" name="CuadroTexto 22">
            <a:extLst>
              <a:ext uri="{FF2B5EF4-FFF2-40B4-BE49-F238E27FC236}">
                <a16:creationId xmlns:a16="http://schemas.microsoft.com/office/drawing/2014/main" id="{1D54CE27-4B34-4A2D-BBA3-5AAF26A98167}"/>
              </a:ext>
            </a:extLst>
          </p:cNvPr>
          <p:cNvSpPr txBox="1"/>
          <p:nvPr userDrawn="1"/>
        </p:nvSpPr>
        <p:spPr>
          <a:xfrm>
            <a:off x="5105400" y="9283125"/>
            <a:ext cx="12344400" cy="584775"/>
          </a:xfrm>
          <a:prstGeom prst="rect">
            <a:avLst/>
          </a:prstGeom>
          <a:noFill/>
        </p:spPr>
        <p:txBody>
          <a:bodyPr wrap="square">
            <a:spAutoFit/>
          </a:bodyPr>
          <a:lstStyle/>
          <a:p>
            <a:pPr algn="just">
              <a:spcBef>
                <a:spcPts val="30"/>
              </a:spcBef>
            </a:pPr>
            <a:r>
              <a:rPr lang="en-US" sz="1600" dirty="0"/>
              <a:t> "The</a:t>
            </a:r>
            <a:r>
              <a:rPr lang="en-US" sz="1600" spc="-15" dirty="0"/>
              <a:t> </a:t>
            </a:r>
            <a:r>
              <a:rPr lang="en-US" sz="1600" dirty="0"/>
              <a:t>European</a:t>
            </a:r>
            <a:r>
              <a:rPr lang="en-US" sz="1600" spc="-15" dirty="0"/>
              <a:t> </a:t>
            </a:r>
            <a:r>
              <a:rPr lang="en-US" sz="1600" dirty="0"/>
              <a:t>Commission</a:t>
            </a:r>
            <a:r>
              <a:rPr lang="en-US" sz="1600" spc="-10" dirty="0"/>
              <a:t> </a:t>
            </a:r>
            <a:r>
              <a:rPr lang="en-US" sz="1600" dirty="0"/>
              <a:t>support</a:t>
            </a:r>
            <a:r>
              <a:rPr lang="en-US" sz="1600" spc="-15" dirty="0"/>
              <a:t> </a:t>
            </a:r>
            <a:r>
              <a:rPr lang="en-US" sz="1600" dirty="0"/>
              <a:t>for</a:t>
            </a:r>
            <a:r>
              <a:rPr lang="en-US" sz="1600" spc="-10" dirty="0"/>
              <a:t> </a:t>
            </a:r>
            <a:r>
              <a:rPr lang="en-US" sz="1600" dirty="0"/>
              <a:t>the</a:t>
            </a:r>
            <a:r>
              <a:rPr lang="en-US" sz="1600" spc="-15" dirty="0"/>
              <a:t> </a:t>
            </a:r>
            <a:r>
              <a:rPr lang="en-US" sz="1600" dirty="0"/>
              <a:t>production</a:t>
            </a:r>
            <a:r>
              <a:rPr lang="en-US" sz="1600" spc="-10" dirty="0"/>
              <a:t> </a:t>
            </a:r>
            <a:r>
              <a:rPr lang="en-US" sz="1600" dirty="0"/>
              <a:t>of</a:t>
            </a:r>
            <a:r>
              <a:rPr lang="en-US" sz="1600" spc="-15" dirty="0"/>
              <a:t> </a:t>
            </a:r>
            <a:r>
              <a:rPr lang="en-US" sz="1600" dirty="0"/>
              <a:t>this</a:t>
            </a:r>
            <a:r>
              <a:rPr lang="en-US" sz="1600" spc="-15" dirty="0"/>
              <a:t> </a:t>
            </a:r>
            <a:r>
              <a:rPr lang="en-US" sz="1600" dirty="0"/>
              <a:t>publication</a:t>
            </a:r>
            <a:r>
              <a:rPr lang="en-US" sz="1600" spc="-10" dirty="0"/>
              <a:t> </a:t>
            </a:r>
            <a:r>
              <a:rPr lang="en-US" sz="1600" dirty="0"/>
              <a:t>does</a:t>
            </a:r>
            <a:r>
              <a:rPr lang="en-US" sz="1600" spc="-15" dirty="0"/>
              <a:t> </a:t>
            </a:r>
            <a:r>
              <a:rPr lang="en-US" sz="1600" dirty="0"/>
              <a:t>not</a:t>
            </a:r>
            <a:r>
              <a:rPr lang="en-US" sz="1600" spc="-10" dirty="0"/>
              <a:t> </a:t>
            </a:r>
            <a:r>
              <a:rPr lang="en-US" sz="1600" dirty="0"/>
              <a:t>constitute</a:t>
            </a:r>
            <a:r>
              <a:rPr lang="en-US" sz="1600" spc="-15" dirty="0"/>
              <a:t> </a:t>
            </a:r>
            <a:r>
              <a:rPr lang="en-US" sz="1600" dirty="0"/>
              <a:t>endorsement</a:t>
            </a:r>
            <a:r>
              <a:rPr lang="en-US" sz="1600" spc="-10" dirty="0"/>
              <a:t> </a:t>
            </a:r>
            <a:r>
              <a:rPr lang="en-US" sz="1600" dirty="0"/>
              <a:t>of</a:t>
            </a:r>
            <a:r>
              <a:rPr lang="en-US" sz="1600" spc="-15" dirty="0"/>
              <a:t> </a:t>
            </a:r>
            <a:r>
              <a:rPr lang="en-US" sz="1600" dirty="0"/>
              <a:t>the</a:t>
            </a:r>
            <a:r>
              <a:rPr lang="en-US" sz="1600" spc="-15" dirty="0"/>
              <a:t> </a:t>
            </a:r>
            <a:r>
              <a:rPr lang="en-US" sz="1600" dirty="0"/>
              <a:t>contents</a:t>
            </a:r>
            <a:r>
              <a:rPr lang="en-US" sz="1600" spc="-10" dirty="0"/>
              <a:t> </a:t>
            </a:r>
            <a:r>
              <a:rPr lang="en-US" sz="1600" dirty="0"/>
              <a:t>which</a:t>
            </a:r>
            <a:r>
              <a:rPr lang="en-US" sz="1600" spc="-155" dirty="0"/>
              <a:t> </a:t>
            </a:r>
            <a:r>
              <a:rPr lang="en-US" sz="1600" dirty="0"/>
              <a:t>reflects the views only of the authors, and the Commission cannot be held responsible for any use which may be made of the</a:t>
            </a:r>
            <a:r>
              <a:rPr lang="en-US" sz="1600" spc="5" dirty="0"/>
              <a:t> </a:t>
            </a:r>
            <a:r>
              <a:rPr lang="en-US" sz="1600" dirty="0"/>
              <a:t>information contained therein."</a:t>
            </a:r>
            <a:endParaRPr lang="es-ES" sz="1600" dirty="0"/>
          </a:p>
        </p:txBody>
      </p:sp>
      <p:pic>
        <p:nvPicPr>
          <p:cNvPr id="3" name="Imagen 2">
            <a:extLst>
              <a:ext uri="{FF2B5EF4-FFF2-40B4-BE49-F238E27FC236}">
                <a16:creationId xmlns:a16="http://schemas.microsoft.com/office/drawing/2014/main" id="{B39E953B-CAA4-449F-ACCE-41955DA3CD1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002000" y="453887"/>
            <a:ext cx="1711842" cy="1587774"/>
          </a:xfrm>
          <a:prstGeom prst="rect">
            <a:avLst/>
          </a:prstGeom>
        </p:spPr>
      </p:pic>
    </p:spTree>
    <p:extLst>
      <p:ext uri="{BB962C8B-B14F-4D97-AF65-F5344CB8AC3E}">
        <p14:creationId xmlns:p14="http://schemas.microsoft.com/office/powerpoint/2010/main" val="4013780680"/>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e4f-network.e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4f-network.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79" y="8813666"/>
            <a:ext cx="18287365" cy="1474470"/>
            <a:chOff x="379" y="8813666"/>
            <a:chExt cx="18287365" cy="1474470"/>
          </a:xfrm>
        </p:grpSpPr>
        <p:sp>
          <p:nvSpPr>
            <p:cNvPr id="3" name="object 3"/>
            <p:cNvSpPr/>
            <p:nvPr/>
          </p:nvSpPr>
          <p:spPr>
            <a:xfrm>
              <a:off x="597090" y="9475139"/>
              <a:ext cx="434975" cy="532130"/>
            </a:xfrm>
            <a:custGeom>
              <a:avLst/>
              <a:gdLst/>
              <a:ahLst/>
              <a:cxnLst/>
              <a:rect l="l" t="t" r="r" b="b"/>
              <a:pathLst>
                <a:path w="434975" h="532129">
                  <a:moveTo>
                    <a:pt x="434467" y="158457"/>
                  </a:moveTo>
                  <a:lnTo>
                    <a:pt x="434454" y="156476"/>
                  </a:lnTo>
                  <a:lnTo>
                    <a:pt x="431546" y="151726"/>
                  </a:lnTo>
                  <a:lnTo>
                    <a:pt x="422567" y="147167"/>
                  </a:lnTo>
                  <a:lnTo>
                    <a:pt x="406869" y="135699"/>
                  </a:lnTo>
                  <a:lnTo>
                    <a:pt x="406869" y="189826"/>
                  </a:lnTo>
                  <a:lnTo>
                    <a:pt x="406869" y="362940"/>
                  </a:lnTo>
                  <a:lnTo>
                    <a:pt x="231838" y="490931"/>
                  </a:lnTo>
                  <a:lnTo>
                    <a:pt x="231838" y="316026"/>
                  </a:lnTo>
                  <a:lnTo>
                    <a:pt x="265214" y="291947"/>
                  </a:lnTo>
                  <a:lnTo>
                    <a:pt x="406869" y="189826"/>
                  </a:lnTo>
                  <a:lnTo>
                    <a:pt x="406869" y="135699"/>
                  </a:lnTo>
                  <a:lnTo>
                    <a:pt x="396405" y="128041"/>
                  </a:lnTo>
                  <a:lnTo>
                    <a:pt x="396405" y="162229"/>
                  </a:lnTo>
                  <a:lnTo>
                    <a:pt x="217982" y="291934"/>
                  </a:lnTo>
                  <a:lnTo>
                    <a:pt x="204254" y="282117"/>
                  </a:lnTo>
                  <a:lnTo>
                    <a:pt x="204254" y="316052"/>
                  </a:lnTo>
                  <a:lnTo>
                    <a:pt x="204254" y="490842"/>
                  </a:lnTo>
                  <a:lnTo>
                    <a:pt x="27597" y="360870"/>
                  </a:lnTo>
                  <a:lnTo>
                    <a:pt x="27597" y="189699"/>
                  </a:lnTo>
                  <a:lnTo>
                    <a:pt x="204254" y="316052"/>
                  </a:lnTo>
                  <a:lnTo>
                    <a:pt x="204254" y="282117"/>
                  </a:lnTo>
                  <a:lnTo>
                    <a:pt x="77419" y="191389"/>
                  </a:lnTo>
                  <a:lnTo>
                    <a:pt x="75069" y="189699"/>
                  </a:lnTo>
                  <a:lnTo>
                    <a:pt x="60350" y="179184"/>
                  </a:lnTo>
                  <a:lnTo>
                    <a:pt x="37426" y="162775"/>
                  </a:lnTo>
                  <a:lnTo>
                    <a:pt x="218008" y="31775"/>
                  </a:lnTo>
                  <a:lnTo>
                    <a:pt x="396405" y="162229"/>
                  </a:lnTo>
                  <a:lnTo>
                    <a:pt x="396405" y="128041"/>
                  </a:lnTo>
                  <a:lnTo>
                    <a:pt x="264782" y="31775"/>
                  </a:lnTo>
                  <a:lnTo>
                    <a:pt x="221348" y="25"/>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69" y="529920"/>
                  </a:lnTo>
                  <a:lnTo>
                    <a:pt x="212293" y="531025"/>
                  </a:lnTo>
                  <a:lnTo>
                    <a:pt x="215163" y="531939"/>
                  </a:lnTo>
                  <a:lnTo>
                    <a:pt x="215912" y="531939"/>
                  </a:lnTo>
                  <a:lnTo>
                    <a:pt x="220167" y="531939"/>
                  </a:lnTo>
                  <a:lnTo>
                    <a:pt x="220916" y="531939"/>
                  </a:lnTo>
                  <a:lnTo>
                    <a:pt x="223774" y="531037"/>
                  </a:lnTo>
                  <a:lnTo>
                    <a:pt x="225259" y="529945"/>
                  </a:lnTo>
                  <a:lnTo>
                    <a:pt x="228917" y="528091"/>
                  </a:lnTo>
                  <a:lnTo>
                    <a:pt x="229819" y="526618"/>
                  </a:lnTo>
                  <a:lnTo>
                    <a:pt x="278612" y="490931"/>
                  </a:lnTo>
                  <a:lnTo>
                    <a:pt x="432346" y="378510"/>
                  </a:lnTo>
                  <a:lnTo>
                    <a:pt x="434454" y="374370"/>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4" name="object 4"/>
            <p:cNvPicPr/>
            <p:nvPr/>
          </p:nvPicPr>
          <p:blipFill>
            <a:blip r:embed="rId2" cstate="print"/>
            <a:stretch>
              <a:fillRect/>
            </a:stretch>
          </p:blipFill>
          <p:spPr>
            <a:xfrm>
              <a:off x="596934" y="9689613"/>
              <a:ext cx="435459" cy="254960"/>
            </a:xfrm>
            <a:prstGeom prst="rect">
              <a:avLst/>
            </a:prstGeom>
          </p:spPr>
        </p:pic>
        <p:sp>
          <p:nvSpPr>
            <p:cNvPr id="5" name="object 5"/>
            <p:cNvSpPr/>
            <p:nvPr/>
          </p:nvSpPr>
          <p:spPr>
            <a:xfrm>
              <a:off x="810056" y="9125191"/>
              <a:ext cx="434975" cy="532130"/>
            </a:xfrm>
            <a:custGeom>
              <a:avLst/>
              <a:gdLst/>
              <a:ahLst/>
              <a:cxnLst/>
              <a:rect l="l" t="t" r="r" b="b"/>
              <a:pathLst>
                <a:path w="434975" h="532129">
                  <a:moveTo>
                    <a:pt x="434454" y="156476"/>
                  </a:moveTo>
                  <a:lnTo>
                    <a:pt x="431533" y="151726"/>
                  </a:lnTo>
                  <a:lnTo>
                    <a:pt x="422579" y="147167"/>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82" y="291934"/>
                  </a:lnTo>
                  <a:lnTo>
                    <a:pt x="204241" y="282117"/>
                  </a:lnTo>
                  <a:lnTo>
                    <a:pt x="204241" y="316052"/>
                  </a:lnTo>
                  <a:lnTo>
                    <a:pt x="204241" y="490829"/>
                  </a:lnTo>
                  <a:lnTo>
                    <a:pt x="27597" y="360857"/>
                  </a:lnTo>
                  <a:lnTo>
                    <a:pt x="27597" y="189699"/>
                  </a:lnTo>
                  <a:lnTo>
                    <a:pt x="204241" y="316052"/>
                  </a:lnTo>
                  <a:lnTo>
                    <a:pt x="204241" y="282117"/>
                  </a:lnTo>
                  <a:lnTo>
                    <a:pt x="75057" y="189699"/>
                  </a:lnTo>
                  <a:lnTo>
                    <a:pt x="50393" y="172059"/>
                  </a:lnTo>
                  <a:lnTo>
                    <a:pt x="37426" y="162775"/>
                  </a:lnTo>
                  <a:lnTo>
                    <a:pt x="218008" y="31775"/>
                  </a:lnTo>
                  <a:lnTo>
                    <a:pt x="396405" y="162229"/>
                  </a:lnTo>
                  <a:lnTo>
                    <a:pt x="396405" y="128028"/>
                  </a:lnTo>
                  <a:lnTo>
                    <a:pt x="264769" y="31775"/>
                  </a:lnTo>
                  <a:lnTo>
                    <a:pt x="221335" y="12"/>
                  </a:lnTo>
                  <a:lnTo>
                    <a:pt x="214795" y="0"/>
                  </a:lnTo>
                  <a:lnTo>
                    <a:pt x="6540" y="151079"/>
                  </a:lnTo>
                  <a:lnTo>
                    <a:pt x="2908" y="152946"/>
                  </a:lnTo>
                  <a:lnTo>
                    <a:pt x="12" y="157683"/>
                  </a:lnTo>
                  <a:lnTo>
                    <a:pt x="12" y="158445"/>
                  </a:lnTo>
                  <a:lnTo>
                    <a:pt x="12" y="162902"/>
                  </a:lnTo>
                  <a:lnTo>
                    <a:pt x="12" y="372249"/>
                  </a:lnTo>
                  <a:lnTo>
                    <a:pt x="2108" y="376377"/>
                  </a:lnTo>
                  <a:lnTo>
                    <a:pt x="206235" y="526580"/>
                  </a:lnTo>
                  <a:lnTo>
                    <a:pt x="207162" y="528078"/>
                  </a:lnTo>
                  <a:lnTo>
                    <a:pt x="210794" y="529932"/>
                  </a:lnTo>
                  <a:lnTo>
                    <a:pt x="212293" y="531025"/>
                  </a:lnTo>
                  <a:lnTo>
                    <a:pt x="215163" y="531926"/>
                  </a:lnTo>
                  <a:lnTo>
                    <a:pt x="215912" y="531926"/>
                  </a:lnTo>
                  <a:lnTo>
                    <a:pt x="220167" y="531926"/>
                  </a:lnTo>
                  <a:lnTo>
                    <a:pt x="220916" y="531926"/>
                  </a:lnTo>
                  <a:lnTo>
                    <a:pt x="223774" y="531037"/>
                  </a:lnTo>
                  <a:lnTo>
                    <a:pt x="225285" y="529932"/>
                  </a:lnTo>
                  <a:lnTo>
                    <a:pt x="228917" y="528091"/>
                  </a:lnTo>
                  <a:lnTo>
                    <a:pt x="229819" y="526618"/>
                  </a:lnTo>
                  <a:lnTo>
                    <a:pt x="278612" y="490931"/>
                  </a:lnTo>
                  <a:lnTo>
                    <a:pt x="432346" y="378510"/>
                  </a:lnTo>
                  <a:lnTo>
                    <a:pt x="434454" y="374370"/>
                  </a:lnTo>
                  <a:lnTo>
                    <a:pt x="434454" y="188760"/>
                  </a:lnTo>
                  <a:lnTo>
                    <a:pt x="434454" y="158457"/>
                  </a:lnTo>
                  <a:lnTo>
                    <a:pt x="434454" y="156476"/>
                  </a:lnTo>
                  <a:close/>
                </a:path>
              </a:pathLst>
            </a:custGeom>
            <a:solidFill>
              <a:srgbClr val="AB4E8E"/>
            </a:solidFill>
          </p:spPr>
          <p:txBody>
            <a:bodyPr wrap="square" lIns="0" tIns="0" rIns="0" bIns="0" rtlCol="0"/>
            <a:lstStyle/>
            <a:p>
              <a:endParaRPr/>
            </a:p>
          </p:txBody>
        </p:sp>
        <p:pic>
          <p:nvPicPr>
            <p:cNvPr id="6" name="object 6"/>
            <p:cNvPicPr/>
            <p:nvPr/>
          </p:nvPicPr>
          <p:blipFill>
            <a:blip r:embed="rId3" cstate="print"/>
            <a:stretch>
              <a:fillRect/>
            </a:stretch>
          </p:blipFill>
          <p:spPr>
            <a:xfrm>
              <a:off x="809897" y="9339661"/>
              <a:ext cx="435459" cy="254959"/>
            </a:xfrm>
            <a:prstGeom prst="rect">
              <a:avLst/>
            </a:prstGeom>
          </p:spPr>
        </p:pic>
        <p:sp>
          <p:nvSpPr>
            <p:cNvPr id="7" name="object 7"/>
            <p:cNvSpPr/>
            <p:nvPr/>
          </p:nvSpPr>
          <p:spPr>
            <a:xfrm>
              <a:off x="1023010" y="9486582"/>
              <a:ext cx="434975" cy="532130"/>
            </a:xfrm>
            <a:custGeom>
              <a:avLst/>
              <a:gdLst/>
              <a:ahLst/>
              <a:cxnLst/>
              <a:rect l="l" t="t" r="r" b="b"/>
              <a:pathLst>
                <a:path w="434975" h="532129">
                  <a:moveTo>
                    <a:pt x="434467" y="158457"/>
                  </a:moveTo>
                  <a:lnTo>
                    <a:pt x="434454" y="156476"/>
                  </a:lnTo>
                  <a:lnTo>
                    <a:pt x="431546" y="151714"/>
                  </a:lnTo>
                  <a:lnTo>
                    <a:pt x="422567" y="147154"/>
                  </a:lnTo>
                  <a:lnTo>
                    <a:pt x="406869" y="135686"/>
                  </a:lnTo>
                  <a:lnTo>
                    <a:pt x="406869" y="189826"/>
                  </a:lnTo>
                  <a:lnTo>
                    <a:pt x="406869" y="362940"/>
                  </a:lnTo>
                  <a:lnTo>
                    <a:pt x="231838" y="490931"/>
                  </a:lnTo>
                  <a:lnTo>
                    <a:pt x="231838" y="316014"/>
                  </a:lnTo>
                  <a:lnTo>
                    <a:pt x="265214" y="291947"/>
                  </a:lnTo>
                  <a:lnTo>
                    <a:pt x="406869" y="189826"/>
                  </a:lnTo>
                  <a:lnTo>
                    <a:pt x="406869" y="135686"/>
                  </a:lnTo>
                  <a:lnTo>
                    <a:pt x="396405" y="128028"/>
                  </a:lnTo>
                  <a:lnTo>
                    <a:pt x="396405" y="162229"/>
                  </a:lnTo>
                  <a:lnTo>
                    <a:pt x="217970" y="291922"/>
                  </a:lnTo>
                  <a:lnTo>
                    <a:pt x="204254" y="282117"/>
                  </a:lnTo>
                  <a:lnTo>
                    <a:pt x="204254" y="316052"/>
                  </a:lnTo>
                  <a:lnTo>
                    <a:pt x="204254" y="490829"/>
                  </a:lnTo>
                  <a:lnTo>
                    <a:pt x="27597" y="360857"/>
                  </a:lnTo>
                  <a:lnTo>
                    <a:pt x="27597" y="189687"/>
                  </a:lnTo>
                  <a:lnTo>
                    <a:pt x="204254" y="316052"/>
                  </a:lnTo>
                  <a:lnTo>
                    <a:pt x="204254" y="282117"/>
                  </a:lnTo>
                  <a:lnTo>
                    <a:pt x="152933" y="245402"/>
                  </a:lnTo>
                  <a:lnTo>
                    <a:pt x="75069" y="189687"/>
                  </a:lnTo>
                  <a:lnTo>
                    <a:pt x="37426" y="162775"/>
                  </a:lnTo>
                  <a:lnTo>
                    <a:pt x="218008" y="31775"/>
                  </a:lnTo>
                  <a:lnTo>
                    <a:pt x="396405" y="162229"/>
                  </a:lnTo>
                  <a:lnTo>
                    <a:pt x="396405" y="128028"/>
                  </a:lnTo>
                  <a:lnTo>
                    <a:pt x="264782" y="31775"/>
                  </a:lnTo>
                  <a:lnTo>
                    <a:pt x="221348" y="12"/>
                  </a:lnTo>
                  <a:lnTo>
                    <a:pt x="214795" y="0"/>
                  </a:lnTo>
                  <a:lnTo>
                    <a:pt x="6565" y="151053"/>
                  </a:lnTo>
                  <a:lnTo>
                    <a:pt x="2908" y="152946"/>
                  </a:lnTo>
                  <a:lnTo>
                    <a:pt x="12" y="157683"/>
                  </a:lnTo>
                  <a:lnTo>
                    <a:pt x="12" y="158445"/>
                  </a:lnTo>
                  <a:lnTo>
                    <a:pt x="12" y="162902"/>
                  </a:lnTo>
                  <a:lnTo>
                    <a:pt x="12" y="372249"/>
                  </a:lnTo>
                  <a:lnTo>
                    <a:pt x="2108" y="376377"/>
                  </a:lnTo>
                  <a:lnTo>
                    <a:pt x="206235" y="526567"/>
                  </a:lnTo>
                  <a:lnTo>
                    <a:pt x="207162" y="528066"/>
                  </a:lnTo>
                  <a:lnTo>
                    <a:pt x="210820" y="529945"/>
                  </a:lnTo>
                  <a:lnTo>
                    <a:pt x="212293" y="531012"/>
                  </a:lnTo>
                  <a:lnTo>
                    <a:pt x="215163" y="531926"/>
                  </a:lnTo>
                  <a:lnTo>
                    <a:pt x="215912" y="531926"/>
                  </a:lnTo>
                  <a:lnTo>
                    <a:pt x="220167" y="531926"/>
                  </a:lnTo>
                  <a:lnTo>
                    <a:pt x="220916" y="531926"/>
                  </a:lnTo>
                  <a:lnTo>
                    <a:pt x="223774" y="531025"/>
                  </a:lnTo>
                  <a:lnTo>
                    <a:pt x="225247" y="529958"/>
                  </a:lnTo>
                  <a:lnTo>
                    <a:pt x="228917" y="528091"/>
                  </a:lnTo>
                  <a:lnTo>
                    <a:pt x="229831" y="526592"/>
                  </a:lnTo>
                  <a:lnTo>
                    <a:pt x="278612" y="490931"/>
                  </a:lnTo>
                  <a:lnTo>
                    <a:pt x="432346" y="378510"/>
                  </a:lnTo>
                  <a:lnTo>
                    <a:pt x="434454" y="374357"/>
                  </a:lnTo>
                  <a:lnTo>
                    <a:pt x="434454" y="188760"/>
                  </a:lnTo>
                  <a:lnTo>
                    <a:pt x="434454" y="161429"/>
                  </a:lnTo>
                  <a:lnTo>
                    <a:pt x="434467" y="158457"/>
                  </a:lnTo>
                  <a:close/>
                </a:path>
              </a:pathLst>
            </a:custGeom>
            <a:solidFill>
              <a:srgbClr val="AB4E8E"/>
            </a:solidFill>
          </p:spPr>
          <p:txBody>
            <a:bodyPr wrap="square" lIns="0" tIns="0" rIns="0" bIns="0" rtlCol="0"/>
            <a:lstStyle/>
            <a:p>
              <a:endParaRPr/>
            </a:p>
          </p:txBody>
        </p:sp>
        <p:pic>
          <p:nvPicPr>
            <p:cNvPr id="8" name="object 8"/>
            <p:cNvPicPr/>
            <p:nvPr/>
          </p:nvPicPr>
          <p:blipFill>
            <a:blip r:embed="rId3" cstate="print"/>
            <a:stretch>
              <a:fillRect/>
            </a:stretch>
          </p:blipFill>
          <p:spPr>
            <a:xfrm>
              <a:off x="1022853" y="9701048"/>
              <a:ext cx="435459" cy="254959"/>
            </a:xfrm>
            <a:prstGeom prst="rect">
              <a:avLst/>
            </a:prstGeom>
          </p:spPr>
        </p:pic>
      </p:grpSp>
      <p:sp>
        <p:nvSpPr>
          <p:cNvPr id="14" name="CuadroTexto 13">
            <a:extLst>
              <a:ext uri="{FF2B5EF4-FFF2-40B4-BE49-F238E27FC236}">
                <a16:creationId xmlns:a16="http://schemas.microsoft.com/office/drawing/2014/main" id="{8B22E22E-102D-4F39-871D-A47062F5E08F}"/>
              </a:ext>
            </a:extLst>
          </p:cNvPr>
          <p:cNvSpPr txBox="1"/>
          <p:nvPr/>
        </p:nvSpPr>
        <p:spPr>
          <a:xfrm>
            <a:off x="5257800" y="6515100"/>
            <a:ext cx="8382000" cy="1446550"/>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es-ES" sz="44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Título del módulo de formación:</a:t>
            </a:r>
            <a:endParaRPr lang="en-U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spcBef>
                <a:spcPts val="5"/>
              </a:spcBef>
              <a:tabLst>
                <a:tab pos="1205230" algn="l"/>
                <a:tab pos="1926589" algn="l"/>
                <a:tab pos="2915920" algn="l"/>
                <a:tab pos="3444875" algn="l"/>
                <a:tab pos="4383405" algn="l"/>
                <a:tab pos="6796405" algn="l"/>
              </a:tabLst>
              <a:defRPr/>
            </a:pPr>
            <a:r>
              <a:rPr lang="en-US" sz="44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44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riesgos</a:t>
            </a:r>
            <a:endParaRPr lang="en-US" sz="44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F8FF77D8-BE9E-336F-6009-FF57C57DF311}"/>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4">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11" name="Imagen 10">
            <a:extLst>
              <a:ext uri="{FF2B5EF4-FFF2-40B4-BE49-F238E27FC236}">
                <a16:creationId xmlns:a16="http://schemas.microsoft.com/office/drawing/2014/main" id="{7DD2F895-7262-9633-90DA-F2BB33FD25B8}"/>
              </a:ext>
            </a:extLst>
          </p:cNvPr>
          <p:cNvPicPr>
            <a:picLocks noChangeAspect="1"/>
          </p:cNvPicPr>
          <p:nvPr/>
        </p:nvPicPr>
        <p:blipFill>
          <a:blip r:embed="rId5"/>
          <a:stretch>
            <a:fillRect/>
          </a:stretch>
        </p:blipFill>
        <p:spPr>
          <a:xfrm>
            <a:off x="7239000" y="5748635"/>
            <a:ext cx="472319" cy="46166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5632311"/>
          </a:xfrm>
          <a:prstGeom prst="rect">
            <a:avLst/>
          </a:prstGeom>
          <a:noFill/>
        </p:spPr>
        <p:txBody>
          <a:bodyPr wrap="square" rtlCol="0">
            <a:spAutoFit/>
          </a:bodyPr>
          <a:lstStyle/>
          <a:p>
            <a:pPr algn="just" fontAlgn="base"/>
            <a:r>
              <a:rPr lang="es-ES" sz="3600" dirty="0">
                <a:latin typeface="Microsoft Sans Serif" panose="020B0604020202020204" pitchFamily="34" charset="0"/>
                <a:ea typeface="Times New Roman" panose="02020603050405020304" pitchFamily="18" charset="0"/>
                <a:cs typeface="Microsoft Sans Serif" panose="020B0604020202020204" pitchFamily="34" charset="0"/>
              </a:rPr>
              <a:t>Existen varios enfoques de análisis de riesgos para ayudar a los gestores en el proceso de análisis y toma de decisiones.</a:t>
            </a:r>
            <a:r>
              <a:rPr lang="en-GB" sz="3600" dirty="0">
                <a:latin typeface="Microsoft Sans Serif" panose="020B0604020202020204" pitchFamily="34" charset="0"/>
                <a:ea typeface="Times New Roman" panose="02020603050405020304" pitchFamily="18" charset="0"/>
                <a:cs typeface="Microsoft Sans Serif" panose="020B0604020202020204" pitchFamily="34" charset="0"/>
              </a:rPr>
              <a:t> </a:t>
            </a:r>
          </a:p>
          <a:p>
            <a:pPr algn="just" fontAlgn="base"/>
            <a:endParaRPr lang="it-IT" sz="36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marL="342900" indent="-342900" algn="just">
              <a:lnSpc>
                <a:spcPts val="3600"/>
              </a:lnSpc>
              <a:buBlip>
                <a:blip r:embed="rId2"/>
              </a:buBlip>
            </a:pP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pajaritas</a:t>
            </a:r>
            <a:endPar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lnSpc>
                <a:spcPts val="3600"/>
              </a:lnSpc>
            </a:pPr>
            <a:endPar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2">
              <a:lnSpc>
                <a:spcPts val="3600"/>
              </a:lnSpc>
            </a:pP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Matriz</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 +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Registro</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p.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ej</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protocolos</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y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responsabilidades</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lgn="just">
              <a:lnSpc>
                <a:spcPts val="3600"/>
              </a:lnSpc>
            </a:pPr>
            <a:endPar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lnSpc>
                <a:spcPts val="3600"/>
              </a:lnSpc>
              <a:buBlip>
                <a:blip r:embed="rId2"/>
              </a:buBlip>
            </a:pP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600"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SWIFT</a:t>
            </a:r>
          </a:p>
          <a:p>
            <a:pPr algn="just" fontAlgn="base"/>
            <a:endParaRPr lang="en-GB" sz="36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algn="just"/>
            <a:endParaRPr lang="en-GB"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76200" y="197001"/>
            <a:ext cx="16071232" cy="830997"/>
          </a:xfrm>
          <a:prstGeom prst="rect">
            <a:avLst/>
          </a:prstGeom>
          <a:noFill/>
        </p:spPr>
        <p:txBody>
          <a:bodyPr wrap="square" rtlCol="0">
            <a:spAutoFit/>
          </a:bodyPr>
          <a:lstStyle/>
          <a:p>
            <a:r>
              <a:rPr lang="es-E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2: Metodologías y enfoques del análisis de riesgos</a:t>
            </a:r>
            <a:endParaRPr lang="en-US" sz="4800" b="1" dirty="0">
              <a:solidFill>
                <a:srgbClr val="B05894"/>
              </a:solidFill>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31627"/>
            <a:ext cx="135998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Los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enfoques</a:t>
            </a:r>
            <a:r>
              <a:rPr lang="en-US" sz="4800" b="1" dirty="0">
                <a:solidFill>
                  <a:srgbClr val="E076D1"/>
                </a:solidFill>
              </a:rPr>
              <a:t> </a:t>
            </a:r>
          </a:p>
        </p:txBody>
      </p:sp>
      <p:pic>
        <p:nvPicPr>
          <p:cNvPr id="3" name="Imagen 2">
            <a:extLst>
              <a:ext uri="{FF2B5EF4-FFF2-40B4-BE49-F238E27FC236}">
                <a16:creationId xmlns:a16="http://schemas.microsoft.com/office/drawing/2014/main" id="{E430675E-5FC7-4F19-A3E8-3D8377CD1A1C}"/>
              </a:ext>
            </a:extLst>
          </p:cNvPr>
          <p:cNvPicPr>
            <a:picLocks noChangeAspect="1"/>
          </p:cNvPicPr>
          <p:nvPr/>
        </p:nvPicPr>
        <p:blipFill>
          <a:blip r:embed="rId3"/>
          <a:stretch>
            <a:fillRect/>
          </a:stretch>
        </p:blipFill>
        <p:spPr>
          <a:xfrm>
            <a:off x="497150" y="4762499"/>
            <a:ext cx="368349" cy="434127"/>
          </a:xfrm>
          <a:prstGeom prst="rect">
            <a:avLst/>
          </a:prstGeom>
        </p:spPr>
      </p:pic>
    </p:spTree>
    <p:extLst>
      <p:ext uri="{BB962C8B-B14F-4D97-AF65-F5344CB8AC3E}">
        <p14:creationId xmlns:p14="http://schemas.microsoft.com/office/powerpoint/2010/main" val="379262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3028082"/>
            <a:ext cx="5294050" cy="5632311"/>
          </a:xfrm>
          <a:prstGeom prst="rect">
            <a:avLst/>
          </a:prstGeom>
          <a:noFill/>
        </p:spPr>
        <p:txBody>
          <a:bodyPr wrap="square" rtlCol="0">
            <a:spAutoFit/>
          </a:bodyPr>
          <a:lstStyle/>
          <a:p>
            <a:pPr fontAlgn="base"/>
            <a:r>
              <a:rPr lang="es-ES" sz="3600" dirty="0">
                <a:latin typeface="Microsoft Sans Serif" panose="020B0604020202020204" pitchFamily="34" charset="0"/>
                <a:cs typeface="Microsoft Sans Serif" panose="020B0604020202020204" pitchFamily="34" charset="0"/>
              </a:rPr>
              <a:t>El análisis de pajaritas es una representación gráfica de las posibles vías de prevención de riesgos y de las medidas de seguridad que podrían ser necesarias en una organización o en un proceso o función determinados.</a:t>
            </a:r>
            <a:endParaRPr lang="it-IT" sz="3600" dirty="0">
              <a:latin typeface="Microsoft Sans Serif" panose="020B0604020202020204" pitchFamily="34" charset="0"/>
              <a:ea typeface="Times New Roman" panose="02020603050405020304" pitchFamily="18" charset="0"/>
              <a:cs typeface="Microsoft Sans Serif" panose="020B0604020202020204" pitchFamily="34" charset="0"/>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31627"/>
            <a:ext cx="7348118" cy="1569660"/>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Seccíon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2.1: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pajaritas</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 name="Triangolo isoscele 1"/>
          <p:cNvSpPr/>
          <p:nvPr/>
        </p:nvSpPr>
        <p:spPr>
          <a:xfrm rot="5400000">
            <a:off x="7905750" y="2088118"/>
            <a:ext cx="2819400" cy="3009900"/>
          </a:xfrm>
          <a:prstGeom prst="triangle">
            <a:avLst>
              <a:gd name="adj" fmla="val 4864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riangolo isoscele 8"/>
          <p:cNvSpPr/>
          <p:nvPr/>
        </p:nvSpPr>
        <p:spPr>
          <a:xfrm rot="16200000">
            <a:off x="11925300" y="2020476"/>
            <a:ext cx="2819400" cy="3009900"/>
          </a:xfrm>
          <a:prstGeom prst="triangle">
            <a:avLst>
              <a:gd name="adj" fmla="val 48649"/>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ttangolo arrotondato 2"/>
          <p:cNvSpPr/>
          <p:nvPr/>
        </p:nvSpPr>
        <p:spPr>
          <a:xfrm>
            <a:off x="10287000" y="2897250"/>
            <a:ext cx="2057400" cy="1502109"/>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sellaDiTesto 4"/>
          <p:cNvSpPr txBox="1"/>
          <p:nvPr/>
        </p:nvSpPr>
        <p:spPr>
          <a:xfrm>
            <a:off x="8305800" y="3294102"/>
            <a:ext cx="1447800" cy="1015663"/>
          </a:xfrm>
          <a:prstGeom prst="rect">
            <a:avLst/>
          </a:prstGeom>
          <a:noFill/>
        </p:spPr>
        <p:txBody>
          <a:bodyPr wrap="square" rtlCol="0">
            <a:spAutoFit/>
          </a:bodyPr>
          <a:lstStyle/>
          <a:p>
            <a:r>
              <a:rPr lang="en-US" sz="3000" b="1" dirty="0" err="1"/>
              <a:t>Causas</a:t>
            </a:r>
            <a:r>
              <a:rPr lang="en-US" sz="3000" b="1" dirty="0"/>
              <a:t>	 </a:t>
            </a:r>
          </a:p>
        </p:txBody>
      </p:sp>
      <p:sp>
        <p:nvSpPr>
          <p:cNvPr id="13" name="CasellaDiTesto 12"/>
          <p:cNvSpPr txBox="1"/>
          <p:nvPr/>
        </p:nvSpPr>
        <p:spPr>
          <a:xfrm>
            <a:off x="12420600" y="3248427"/>
            <a:ext cx="2733675" cy="553998"/>
          </a:xfrm>
          <a:prstGeom prst="rect">
            <a:avLst/>
          </a:prstGeom>
          <a:noFill/>
        </p:spPr>
        <p:txBody>
          <a:bodyPr wrap="square" rtlCol="0">
            <a:spAutoFit/>
          </a:bodyPr>
          <a:lstStyle/>
          <a:p>
            <a:r>
              <a:rPr lang="en-US" sz="3000" b="1" dirty="0" err="1"/>
              <a:t>Consecuencias</a:t>
            </a:r>
            <a:r>
              <a:rPr lang="en-US" sz="3000" b="1" dirty="0"/>
              <a:t>  </a:t>
            </a:r>
          </a:p>
        </p:txBody>
      </p:sp>
      <p:sp>
        <p:nvSpPr>
          <p:cNvPr id="15" name="CasellaDiTesto 14"/>
          <p:cNvSpPr txBox="1"/>
          <p:nvPr/>
        </p:nvSpPr>
        <p:spPr>
          <a:xfrm>
            <a:off x="10591800" y="3294102"/>
            <a:ext cx="1447800" cy="553998"/>
          </a:xfrm>
          <a:prstGeom prst="rect">
            <a:avLst/>
          </a:prstGeom>
          <a:noFill/>
        </p:spPr>
        <p:txBody>
          <a:bodyPr wrap="square" rtlCol="0">
            <a:spAutoFit/>
          </a:bodyPr>
          <a:lstStyle/>
          <a:p>
            <a:pPr algn="ctr"/>
            <a:r>
              <a:rPr lang="en-US" sz="3000" b="1" dirty="0" err="1"/>
              <a:t>Evento</a:t>
            </a:r>
            <a:r>
              <a:rPr lang="en-US" sz="3000" b="1" dirty="0"/>
              <a:t> </a:t>
            </a:r>
          </a:p>
        </p:txBody>
      </p:sp>
      <p:sp>
        <p:nvSpPr>
          <p:cNvPr id="6" name="Freccia a destra 5"/>
          <p:cNvSpPr/>
          <p:nvPr/>
        </p:nvSpPr>
        <p:spPr>
          <a:xfrm>
            <a:off x="7010400" y="3525426"/>
            <a:ext cx="609600" cy="276999"/>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ccia a destra 15"/>
          <p:cNvSpPr/>
          <p:nvPr/>
        </p:nvSpPr>
        <p:spPr>
          <a:xfrm>
            <a:off x="15240000" y="3525426"/>
            <a:ext cx="609600" cy="276999"/>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asellaDiTesto 16"/>
          <p:cNvSpPr txBox="1"/>
          <p:nvPr/>
        </p:nvSpPr>
        <p:spPr>
          <a:xfrm rot="19953550">
            <a:off x="7887074" y="4498582"/>
            <a:ext cx="2368863" cy="553998"/>
          </a:xfrm>
          <a:prstGeom prst="rect">
            <a:avLst/>
          </a:prstGeom>
          <a:noFill/>
        </p:spPr>
        <p:txBody>
          <a:bodyPr wrap="square" rtlCol="0">
            <a:spAutoFit/>
          </a:bodyPr>
          <a:lstStyle/>
          <a:p>
            <a:pPr algn="ctr"/>
            <a:r>
              <a:rPr lang="en-US" sz="3000" b="1" dirty="0" err="1"/>
              <a:t>Prevención</a:t>
            </a:r>
            <a:r>
              <a:rPr lang="en-US" sz="3000" b="1" dirty="0"/>
              <a:t>  </a:t>
            </a:r>
          </a:p>
        </p:txBody>
      </p:sp>
      <p:sp>
        <p:nvSpPr>
          <p:cNvPr id="20" name="CasellaDiTesto 19"/>
          <p:cNvSpPr txBox="1"/>
          <p:nvPr/>
        </p:nvSpPr>
        <p:spPr>
          <a:xfrm rot="1509091">
            <a:off x="12416772" y="4441269"/>
            <a:ext cx="2387248" cy="553998"/>
          </a:xfrm>
          <a:prstGeom prst="rect">
            <a:avLst/>
          </a:prstGeom>
          <a:noFill/>
        </p:spPr>
        <p:txBody>
          <a:bodyPr wrap="square" rtlCol="0">
            <a:spAutoFit/>
          </a:bodyPr>
          <a:lstStyle/>
          <a:p>
            <a:pPr algn="ctr"/>
            <a:r>
              <a:rPr lang="en-US" sz="3000" b="1" dirty="0" err="1"/>
              <a:t>Recuperación</a:t>
            </a:r>
            <a:r>
              <a:rPr lang="en-US" sz="3000" b="1" dirty="0"/>
              <a:t>  </a:t>
            </a:r>
          </a:p>
        </p:txBody>
      </p:sp>
      <p:sp>
        <p:nvSpPr>
          <p:cNvPr id="8" name="Rettangolo arrotondato 7"/>
          <p:cNvSpPr/>
          <p:nvPr/>
        </p:nvSpPr>
        <p:spPr>
          <a:xfrm>
            <a:off x="7656675" y="1547125"/>
            <a:ext cx="2849399" cy="51965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ttangolo arrotondato 20"/>
          <p:cNvSpPr/>
          <p:nvPr/>
        </p:nvSpPr>
        <p:spPr>
          <a:xfrm>
            <a:off x="12125325" y="1385635"/>
            <a:ext cx="2871787" cy="51965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CasellaDiTesto 21"/>
          <p:cNvSpPr txBox="1"/>
          <p:nvPr/>
        </p:nvSpPr>
        <p:spPr>
          <a:xfrm>
            <a:off x="7845268" y="5878470"/>
            <a:ext cx="2368863" cy="553998"/>
          </a:xfrm>
          <a:prstGeom prst="rect">
            <a:avLst/>
          </a:prstGeom>
          <a:noFill/>
        </p:spPr>
        <p:txBody>
          <a:bodyPr wrap="square" rtlCol="0">
            <a:spAutoFit/>
          </a:bodyPr>
          <a:lstStyle/>
          <a:p>
            <a:pPr algn="ctr"/>
            <a:r>
              <a:rPr lang="en-US" sz="3000" b="1" dirty="0">
                <a:solidFill>
                  <a:srgbClr val="B05894"/>
                </a:solidFill>
              </a:rPr>
              <a:t>Antes</a:t>
            </a:r>
            <a:r>
              <a:rPr lang="en-US" sz="3000" b="1" dirty="0"/>
              <a:t>   </a:t>
            </a:r>
          </a:p>
        </p:txBody>
      </p:sp>
      <p:sp>
        <p:nvSpPr>
          <p:cNvPr id="23" name="CasellaDiTesto 22"/>
          <p:cNvSpPr txBox="1"/>
          <p:nvPr/>
        </p:nvSpPr>
        <p:spPr>
          <a:xfrm>
            <a:off x="12371549" y="5878470"/>
            <a:ext cx="2368863" cy="553998"/>
          </a:xfrm>
          <a:prstGeom prst="rect">
            <a:avLst/>
          </a:prstGeom>
          <a:noFill/>
        </p:spPr>
        <p:txBody>
          <a:bodyPr wrap="square" rtlCol="0">
            <a:spAutoFit/>
          </a:bodyPr>
          <a:lstStyle/>
          <a:p>
            <a:pPr algn="ctr"/>
            <a:r>
              <a:rPr lang="en-US" sz="3000" b="1" dirty="0" err="1">
                <a:solidFill>
                  <a:srgbClr val="B05894"/>
                </a:solidFill>
              </a:rPr>
              <a:t>Después</a:t>
            </a:r>
            <a:r>
              <a:rPr lang="en-US" sz="3000" b="1" dirty="0"/>
              <a:t>  </a:t>
            </a:r>
          </a:p>
        </p:txBody>
      </p:sp>
      <p:sp>
        <p:nvSpPr>
          <p:cNvPr id="24" name="CasellaDiTesto 23">
            <a:extLst>
              <a:ext uri="{FF2B5EF4-FFF2-40B4-BE49-F238E27FC236}">
                <a16:creationId xmlns:a16="http://schemas.microsoft.com/office/drawing/2014/main" id="{2FBB10D0-4718-4687-9D5C-04E4506D23B8}"/>
              </a:ext>
            </a:extLst>
          </p:cNvPr>
          <p:cNvSpPr txBox="1"/>
          <p:nvPr/>
        </p:nvSpPr>
        <p:spPr>
          <a:xfrm>
            <a:off x="76200" y="197001"/>
            <a:ext cx="16071232" cy="830997"/>
          </a:xfrm>
          <a:prstGeom prst="rect">
            <a:avLst/>
          </a:prstGeom>
          <a:noFill/>
        </p:spPr>
        <p:txBody>
          <a:bodyPr wrap="square" rtlCol="0">
            <a:spAutoFit/>
          </a:bodyPr>
          <a:lstStyle/>
          <a:p>
            <a:r>
              <a:rPr lang="es-E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2: Metodologías y enfoques del análisis de riesgos</a:t>
            </a:r>
            <a:endParaRPr lang="en-US" sz="4800" b="1" dirty="0">
              <a:solidFill>
                <a:srgbClr val="B05894"/>
              </a:solidFill>
            </a:endParaRPr>
          </a:p>
        </p:txBody>
      </p:sp>
    </p:spTree>
    <p:extLst>
      <p:ext uri="{BB962C8B-B14F-4D97-AF65-F5344CB8AC3E}">
        <p14:creationId xmlns:p14="http://schemas.microsoft.com/office/powerpoint/2010/main" val="1577173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7884850" cy="6186309"/>
          </a:xfrm>
          <a:prstGeom prst="rect">
            <a:avLst/>
          </a:prstGeom>
          <a:noFill/>
        </p:spPr>
        <p:txBody>
          <a:bodyPr wrap="square" rtlCol="0">
            <a:spAutoFit/>
          </a:bodyPr>
          <a:lstStyle/>
          <a:p>
            <a:pPr fontAlgn="base"/>
            <a:r>
              <a:rPr lang="es-ES" sz="3600" dirty="0">
                <a:latin typeface="Microsoft Sans Serif" panose="020B0604020202020204" pitchFamily="34" charset="0"/>
                <a:ea typeface="Times New Roman" panose="02020603050405020304" pitchFamily="18" charset="0"/>
                <a:cs typeface="Microsoft Sans Serif" panose="020B0604020202020204" pitchFamily="34" charset="0"/>
              </a:rPr>
              <a:t>La matriz de análisis de riesgos clasifica la gravedad de cualquier riesgo en función de la probabilidad y el impacto de la perturbación asociada.</a:t>
            </a:r>
            <a:r>
              <a:rPr lang="en-GB" sz="3600" dirty="0">
                <a:latin typeface="Microsoft Sans Serif" panose="020B0604020202020204" pitchFamily="34" charset="0"/>
                <a:ea typeface="Times New Roman" panose="02020603050405020304" pitchFamily="18" charset="0"/>
                <a:cs typeface="Microsoft Sans Serif" panose="020B0604020202020204" pitchFamily="34" charset="0"/>
              </a:rPr>
              <a:t> </a:t>
            </a:r>
          </a:p>
          <a:p>
            <a:pPr algn="just" fontAlgn="base"/>
            <a:endParaRPr lang="en-GB" sz="3600" dirty="0">
              <a:latin typeface="Microsoft Sans Serif" panose="020B0604020202020204" pitchFamily="34" charset="0"/>
              <a:ea typeface="Times New Roman" panose="02020603050405020304" pitchFamily="18" charset="0"/>
              <a:cs typeface="Microsoft Sans Serif" panose="020B0604020202020204" pitchFamily="34" charset="0"/>
            </a:endParaRPr>
          </a:p>
          <a:p>
            <a:pPr algn="just" fontAlgn="base"/>
            <a:r>
              <a:rPr lang="es-ES" sz="3600" dirty="0">
                <a:latin typeface="Microsoft Sans Serif" panose="020B0604020202020204" pitchFamily="34" charset="0"/>
                <a:ea typeface="Times New Roman" panose="02020603050405020304" pitchFamily="18" charset="0"/>
                <a:cs typeface="Microsoft Sans Serif" panose="020B0604020202020204" pitchFamily="34" charset="0"/>
              </a:rPr>
              <a:t>Su principal objetivo es ayudar a los directivos a priorizar los riesgos y desarrollar una estrategia de gestión de riesgos que incluya los recursos y tácticas adecuados para mitigarlos.</a:t>
            </a:r>
            <a:r>
              <a:rPr lang="en-GB" sz="3600" dirty="0">
                <a:latin typeface="Microsoft Sans Serif" panose="020B0604020202020204" pitchFamily="34" charset="0"/>
                <a:ea typeface="Times New Roman" panose="02020603050405020304" pitchFamily="18" charset="0"/>
                <a:cs typeface="Microsoft Sans Serif" panose="020B0604020202020204" pitchFamily="34" charset="0"/>
              </a:rPr>
              <a:t> </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31627"/>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2.2: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Matriz</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7" name="CasellaDiTesto 6">
            <a:extLst>
              <a:ext uri="{FF2B5EF4-FFF2-40B4-BE49-F238E27FC236}">
                <a16:creationId xmlns:a16="http://schemas.microsoft.com/office/drawing/2014/main" id="{9D62D266-309A-4FD1-A7C3-BB6FA98A07C0}"/>
              </a:ext>
            </a:extLst>
          </p:cNvPr>
          <p:cNvSpPr txBox="1"/>
          <p:nvPr/>
        </p:nvSpPr>
        <p:spPr>
          <a:xfrm>
            <a:off x="11284034" y="2897249"/>
            <a:ext cx="6476999" cy="646331"/>
          </a:xfrm>
          <a:prstGeom prst="rect">
            <a:avLst/>
          </a:prstGeom>
          <a:noFill/>
        </p:spPr>
        <p:txBody>
          <a:bodyPr wrap="square" rtlCol="0">
            <a:spAutoFit/>
          </a:bodyPr>
          <a:lstStyle/>
          <a:p>
            <a:r>
              <a:rPr lang="es-ES" sz="3600" dirty="0">
                <a:solidFill>
                  <a:srgbClr val="002060"/>
                </a:solidFill>
              </a:rPr>
              <a:t>IMPACTO (CRITERIOS DE RIESGO)</a:t>
            </a:r>
            <a:endParaRPr lang="it-IT" sz="3600" dirty="0">
              <a:solidFill>
                <a:srgbClr val="002060"/>
              </a:solidFill>
            </a:endParaRPr>
          </a:p>
        </p:txBody>
      </p:sp>
      <p:graphicFrame>
        <p:nvGraphicFramePr>
          <p:cNvPr id="8" name="Tabella 4">
            <a:extLst>
              <a:ext uri="{FF2B5EF4-FFF2-40B4-BE49-F238E27FC236}">
                <a16:creationId xmlns:a16="http://schemas.microsoft.com/office/drawing/2014/main" id="{9C35A8DC-0C96-4A3A-96C9-337BAE00F10D}"/>
              </a:ext>
            </a:extLst>
          </p:cNvPr>
          <p:cNvGraphicFramePr>
            <a:graphicFrameLocks noGrp="1"/>
          </p:cNvGraphicFramePr>
          <p:nvPr>
            <p:extLst>
              <p:ext uri="{D42A27DB-BD31-4B8C-83A1-F6EECF244321}">
                <p14:modId xmlns:p14="http://schemas.microsoft.com/office/powerpoint/2010/main" val="762548812"/>
              </p:ext>
            </p:extLst>
          </p:nvPr>
        </p:nvGraphicFramePr>
        <p:xfrm>
          <a:off x="9601200" y="3543580"/>
          <a:ext cx="7783885" cy="3108960"/>
        </p:xfrm>
        <a:graphic>
          <a:graphicData uri="http://schemas.openxmlformats.org/drawingml/2006/table">
            <a:tbl>
              <a:tblPr firstRow="1" bandRow="1">
                <a:tableStyleId>{5C22544A-7EE6-4342-B048-85BDC9FD1C3A}</a:tableStyleId>
              </a:tblPr>
              <a:tblGrid>
                <a:gridCol w="1556777">
                  <a:extLst>
                    <a:ext uri="{9D8B030D-6E8A-4147-A177-3AD203B41FA5}">
                      <a16:colId xmlns:a16="http://schemas.microsoft.com/office/drawing/2014/main" val="1392854663"/>
                    </a:ext>
                  </a:extLst>
                </a:gridCol>
                <a:gridCol w="1643623">
                  <a:extLst>
                    <a:ext uri="{9D8B030D-6E8A-4147-A177-3AD203B41FA5}">
                      <a16:colId xmlns:a16="http://schemas.microsoft.com/office/drawing/2014/main" val="1216387706"/>
                    </a:ext>
                  </a:extLst>
                </a:gridCol>
                <a:gridCol w="1469931">
                  <a:extLst>
                    <a:ext uri="{9D8B030D-6E8A-4147-A177-3AD203B41FA5}">
                      <a16:colId xmlns:a16="http://schemas.microsoft.com/office/drawing/2014/main" val="3793719216"/>
                    </a:ext>
                  </a:extLst>
                </a:gridCol>
                <a:gridCol w="1556777">
                  <a:extLst>
                    <a:ext uri="{9D8B030D-6E8A-4147-A177-3AD203B41FA5}">
                      <a16:colId xmlns:a16="http://schemas.microsoft.com/office/drawing/2014/main" val="1800585468"/>
                    </a:ext>
                  </a:extLst>
                </a:gridCol>
                <a:gridCol w="1556777">
                  <a:extLst>
                    <a:ext uri="{9D8B030D-6E8A-4147-A177-3AD203B41FA5}">
                      <a16:colId xmlns:a16="http://schemas.microsoft.com/office/drawing/2014/main" val="1234971971"/>
                    </a:ext>
                  </a:extLst>
                </a:gridCol>
              </a:tblGrid>
              <a:tr h="430653">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err="1">
                          <a:solidFill>
                            <a:schemeClr val="tx1"/>
                          </a:solidFill>
                        </a:rPr>
                        <a:t>Insignificante</a:t>
                      </a:r>
                      <a:endParaRPr lang="en-GB" sz="20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a:solidFill>
                            <a:schemeClr val="tx1"/>
                          </a:solidFill>
                        </a:rPr>
                        <a:t>Marginal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err="1">
                          <a:solidFill>
                            <a:schemeClr val="tx1"/>
                          </a:solidFill>
                        </a:rPr>
                        <a:t>Crítico</a:t>
                      </a:r>
                      <a:endParaRPr lang="en-GB" sz="20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000" noProof="0" dirty="0" err="1">
                          <a:solidFill>
                            <a:schemeClr val="tx1"/>
                          </a:solidFill>
                        </a:rPr>
                        <a:t>Catastrófico</a:t>
                      </a:r>
                      <a:endParaRPr lang="en-GB" sz="20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6131604"/>
                  </a:ext>
                </a:extLst>
              </a:tr>
              <a:tr h="430653">
                <a:tc>
                  <a:txBody>
                    <a:bodyPr/>
                    <a:lstStyle/>
                    <a:p>
                      <a:pPr algn="ctr"/>
                      <a:r>
                        <a:rPr lang="en-GB" sz="2000" b="1" noProof="0" dirty="0" err="1">
                          <a:solidFill>
                            <a:schemeClr val="tx1"/>
                          </a:solidFill>
                        </a:rPr>
                        <a:t>Cierta</a:t>
                      </a:r>
                      <a:endParaRPr lang="en-GB" sz="2000" b="1"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69666060"/>
                  </a:ext>
                </a:extLst>
              </a:tr>
              <a:tr h="430653">
                <a:tc>
                  <a:txBody>
                    <a:bodyPr/>
                    <a:lstStyle/>
                    <a:p>
                      <a:pPr algn="ctr"/>
                      <a:r>
                        <a:rPr lang="en-GB" sz="2000" b="1" noProof="0" dirty="0">
                          <a:solidFill>
                            <a:schemeClr val="tx1"/>
                          </a:solidFill>
                        </a:rPr>
                        <a:t>Probable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29460077"/>
                  </a:ext>
                </a:extLst>
              </a:tr>
              <a:tr h="430653">
                <a:tc>
                  <a:txBody>
                    <a:bodyPr/>
                    <a:lstStyle/>
                    <a:p>
                      <a:pPr algn="ctr"/>
                      <a:r>
                        <a:rPr lang="en-GB" sz="2000" b="1" noProof="0" dirty="0" err="1">
                          <a:solidFill>
                            <a:schemeClr val="tx1"/>
                          </a:solidFill>
                        </a:rPr>
                        <a:t>Posible</a:t>
                      </a:r>
                      <a:endParaRPr lang="en-GB" sz="2000" b="1"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63331031"/>
                  </a:ext>
                </a:extLst>
              </a:tr>
              <a:tr h="430653">
                <a:tc>
                  <a:txBody>
                    <a:bodyPr/>
                    <a:lstStyle/>
                    <a:p>
                      <a:pPr algn="ctr"/>
                      <a:r>
                        <a:rPr lang="en-GB" sz="2000" b="1" noProof="0" dirty="0">
                          <a:solidFill>
                            <a:schemeClr val="tx1"/>
                          </a:solidFill>
                        </a:rPr>
                        <a:t>Improbable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529904862"/>
                  </a:ext>
                </a:extLst>
              </a:tr>
              <a:tr h="430653">
                <a:tc>
                  <a:txBody>
                    <a:bodyPr/>
                    <a:lstStyle/>
                    <a:p>
                      <a:pPr algn="ctr"/>
                      <a:r>
                        <a:rPr lang="en-GB" sz="2000" b="1" noProof="0" dirty="0" err="1">
                          <a:solidFill>
                            <a:schemeClr val="tx1"/>
                          </a:solidFill>
                        </a:rPr>
                        <a:t>Raro</a:t>
                      </a:r>
                      <a:endParaRPr lang="en-GB" sz="2000" b="1"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GB" sz="2800" noProof="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27291961"/>
                  </a:ext>
                </a:extLst>
              </a:tr>
            </a:tbl>
          </a:graphicData>
        </a:graphic>
      </p:graphicFrame>
      <p:sp>
        <p:nvSpPr>
          <p:cNvPr id="9" name="CasellaDiTesto 8">
            <a:extLst>
              <a:ext uri="{FF2B5EF4-FFF2-40B4-BE49-F238E27FC236}">
                <a16:creationId xmlns:a16="http://schemas.microsoft.com/office/drawing/2014/main" id="{14447AE2-EC3D-4A2B-994F-20A88721AE79}"/>
              </a:ext>
            </a:extLst>
          </p:cNvPr>
          <p:cNvSpPr txBox="1"/>
          <p:nvPr/>
        </p:nvSpPr>
        <p:spPr>
          <a:xfrm rot="16200000">
            <a:off x="7621347" y="4795065"/>
            <a:ext cx="2997461" cy="646331"/>
          </a:xfrm>
          <a:prstGeom prst="rect">
            <a:avLst/>
          </a:prstGeom>
          <a:noFill/>
        </p:spPr>
        <p:txBody>
          <a:bodyPr wrap="square" rtlCol="0">
            <a:spAutoFit/>
          </a:bodyPr>
          <a:lstStyle/>
          <a:p>
            <a:r>
              <a:rPr lang="it-IT" sz="3600" dirty="0">
                <a:solidFill>
                  <a:srgbClr val="002060"/>
                </a:solidFill>
              </a:rPr>
              <a:t>PROBABILIDAD</a:t>
            </a:r>
          </a:p>
        </p:txBody>
      </p:sp>
      <p:sp>
        <p:nvSpPr>
          <p:cNvPr id="10" name="CasellaDiTesto 9">
            <a:extLst>
              <a:ext uri="{FF2B5EF4-FFF2-40B4-BE49-F238E27FC236}">
                <a16:creationId xmlns:a16="http://schemas.microsoft.com/office/drawing/2014/main" id="{A5C968A0-6D47-43DE-9F0D-4007E4DFE69B}"/>
              </a:ext>
            </a:extLst>
          </p:cNvPr>
          <p:cNvSpPr txBox="1"/>
          <p:nvPr/>
        </p:nvSpPr>
        <p:spPr>
          <a:xfrm>
            <a:off x="228600" y="197001"/>
            <a:ext cx="16071232" cy="830997"/>
          </a:xfrm>
          <a:prstGeom prst="rect">
            <a:avLst/>
          </a:prstGeom>
          <a:noFill/>
        </p:spPr>
        <p:txBody>
          <a:bodyPr wrap="square" rtlCol="0">
            <a:spAutoFit/>
          </a:bodyPr>
          <a:lstStyle/>
          <a:p>
            <a:r>
              <a:rPr lang="es-E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2: Metodologías y enfoques del análisis de riesgos</a:t>
            </a:r>
            <a:endParaRPr lang="en-US" sz="4800" b="1" dirty="0">
              <a:solidFill>
                <a:srgbClr val="B05894"/>
              </a:solidFill>
            </a:endParaRPr>
          </a:p>
        </p:txBody>
      </p:sp>
    </p:spTree>
    <p:extLst>
      <p:ext uri="{BB962C8B-B14F-4D97-AF65-F5344CB8AC3E}">
        <p14:creationId xmlns:p14="http://schemas.microsoft.com/office/powerpoint/2010/main" val="426250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A7C25D5F-12C5-0245-860B-947335023694}"/>
              </a:ext>
            </a:extLst>
          </p:cNvPr>
          <p:cNvPicPr>
            <a:picLocks noChangeAspect="1"/>
          </p:cNvPicPr>
          <p:nvPr/>
        </p:nvPicPr>
        <p:blipFill>
          <a:blip r:embed="rId2"/>
          <a:stretch>
            <a:fillRect/>
          </a:stretch>
        </p:blipFill>
        <p:spPr>
          <a:xfrm>
            <a:off x="8534400" y="2171700"/>
            <a:ext cx="9353728" cy="6542009"/>
          </a:xfrm>
          <a:prstGeom prst="rect">
            <a:avLst/>
          </a:prstGeom>
        </p:spPr>
      </p:pic>
      <p:sp>
        <p:nvSpPr>
          <p:cNvPr id="5" name="CasellaDiTesto 4">
            <a:extLst>
              <a:ext uri="{FF2B5EF4-FFF2-40B4-BE49-F238E27FC236}">
                <a16:creationId xmlns:a16="http://schemas.microsoft.com/office/drawing/2014/main" id="{F67F7A48-B8EB-B048-8293-2E0A7ACAB1E1}"/>
              </a:ext>
            </a:extLst>
          </p:cNvPr>
          <p:cNvSpPr txBox="1"/>
          <p:nvPr/>
        </p:nvSpPr>
        <p:spPr>
          <a:xfrm>
            <a:off x="152400" y="2019300"/>
            <a:ext cx="8229600" cy="6463308"/>
          </a:xfrm>
          <a:prstGeom prst="rect">
            <a:avLst/>
          </a:prstGeom>
          <a:noFill/>
        </p:spPr>
        <p:txBody>
          <a:bodyPr wrap="square" rtlCol="0">
            <a:spAutoFit/>
          </a:bodyPr>
          <a:lstStyle/>
          <a:p>
            <a:r>
              <a:rPr lang="es-ES" sz="3600" dirty="0">
                <a:effectLst/>
                <a:latin typeface="Microsoft Sans Serif" panose="020B0604020202020204" pitchFamily="34" charset="0"/>
                <a:cs typeface="Microsoft Sans Serif" panose="020B0604020202020204" pitchFamily="34" charset="0"/>
              </a:rPr>
              <a:t>Un registro de riesgos es un repositorio en el que se anotan los resultados de los procesos de gestión de riesgos. La información de un registro de riesgos puede incluir la persona responsable de la gestión del riesgo, la probabilidad, el impacto, la puntuación del riesgo, las respuestas previstas al riesgo y otra información utilizada para obtener una visión clara de los riesgos individuales.</a:t>
            </a:r>
            <a:r>
              <a:rPr lang="en-GB" sz="3600" dirty="0">
                <a:effectLst/>
                <a:latin typeface="Microsoft Sans Serif" panose="020B0604020202020204" pitchFamily="34" charset="0"/>
                <a:cs typeface="Microsoft Sans Serif" panose="020B0604020202020204" pitchFamily="34" charset="0"/>
              </a:rPr>
              <a:t> </a:t>
            </a:r>
          </a:p>
          <a:p>
            <a:endParaRPr lang="en-GB" dirty="0"/>
          </a:p>
        </p:txBody>
      </p:sp>
      <p:sp>
        <p:nvSpPr>
          <p:cNvPr id="6" name="CasellaDiTesto 5">
            <a:extLst>
              <a:ext uri="{FF2B5EF4-FFF2-40B4-BE49-F238E27FC236}">
                <a16:creationId xmlns:a16="http://schemas.microsoft.com/office/drawing/2014/main" id="{58252C2A-909E-F24E-873B-065BB6437330}"/>
              </a:ext>
            </a:extLst>
          </p:cNvPr>
          <p:cNvSpPr txBox="1"/>
          <p:nvPr/>
        </p:nvSpPr>
        <p:spPr>
          <a:xfrm>
            <a:off x="1455174" y="8172644"/>
            <a:ext cx="6017994" cy="338554"/>
          </a:xfrm>
          <a:prstGeom prst="rect">
            <a:avLst/>
          </a:prstGeom>
          <a:noFill/>
        </p:spPr>
        <p:txBody>
          <a:bodyPr wrap="none" rtlCol="0">
            <a:spAutoFit/>
          </a:bodyPr>
          <a:lstStyle/>
          <a:p>
            <a:r>
              <a:rPr lang="es-ES" sz="1600" dirty="0">
                <a:latin typeface="Microsoft Sans Serif" panose="020B0604020202020204" pitchFamily="34" charset="0"/>
                <a:cs typeface="Microsoft Sans Serif" panose="020B0604020202020204" pitchFamily="34" charset="0"/>
              </a:rPr>
              <a:t>Fuente: PMP Management Book, séptima edición, julio de 2021.</a:t>
            </a:r>
            <a:endParaRPr lang="en-GB" sz="1600" dirty="0">
              <a:latin typeface="Microsoft Sans Serif" panose="020B0604020202020204" pitchFamily="34" charset="0"/>
              <a:cs typeface="Microsoft Sans Serif" panose="020B0604020202020204" pitchFamily="34" charset="0"/>
            </a:endParaRPr>
          </a:p>
        </p:txBody>
      </p:sp>
      <p:sp>
        <p:nvSpPr>
          <p:cNvPr id="7" name="CasellaDiTesto 18">
            <a:extLst>
              <a:ext uri="{FF2B5EF4-FFF2-40B4-BE49-F238E27FC236}">
                <a16:creationId xmlns:a16="http://schemas.microsoft.com/office/drawing/2014/main" id="{B079DD6D-C3BD-2A3A-A9C1-CE33BA797FEC}"/>
              </a:ext>
            </a:extLst>
          </p:cNvPr>
          <p:cNvSpPr txBox="1"/>
          <p:nvPr/>
        </p:nvSpPr>
        <p:spPr>
          <a:xfrm>
            <a:off x="497150" y="1131627"/>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2.3: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Registro</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riesgos</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asellaDiTesto 6">
            <a:extLst>
              <a:ext uri="{FF2B5EF4-FFF2-40B4-BE49-F238E27FC236}">
                <a16:creationId xmlns:a16="http://schemas.microsoft.com/office/drawing/2014/main" id="{E6313ABD-8A22-797C-1F33-7E780087CE02}"/>
              </a:ext>
            </a:extLst>
          </p:cNvPr>
          <p:cNvSpPr txBox="1"/>
          <p:nvPr/>
        </p:nvSpPr>
        <p:spPr>
          <a:xfrm>
            <a:off x="0" y="139798"/>
            <a:ext cx="16071232" cy="830997"/>
          </a:xfrm>
          <a:prstGeom prst="rect">
            <a:avLst/>
          </a:prstGeom>
          <a:noFill/>
        </p:spPr>
        <p:txBody>
          <a:bodyPr wrap="square" rtlCol="0">
            <a:spAutoFit/>
          </a:bodyPr>
          <a:lstStyle/>
          <a:p>
            <a:r>
              <a:rPr lang="es-E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2: Metodologías y enfoques del análisis de riesgos</a:t>
            </a:r>
            <a:endParaRPr lang="en-US" sz="4800" b="1" dirty="0">
              <a:solidFill>
                <a:srgbClr val="B05894"/>
              </a:solidFill>
            </a:endParaRPr>
          </a:p>
        </p:txBody>
      </p:sp>
    </p:spTree>
    <p:extLst>
      <p:ext uri="{BB962C8B-B14F-4D97-AF65-F5344CB8AC3E}">
        <p14:creationId xmlns:p14="http://schemas.microsoft.com/office/powerpoint/2010/main" val="888497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533400" y="2183368"/>
            <a:ext cx="7884694" cy="5123775"/>
          </a:xfrm>
          <a:prstGeom prst="rect">
            <a:avLst/>
          </a:prstGeom>
          <a:noFill/>
        </p:spPr>
        <p:txBody>
          <a:bodyPr wrap="square" rtlCol="0">
            <a:spAutoFit/>
          </a:bodyPr>
          <a:lstStyle/>
          <a:p>
            <a:pPr lvl="0">
              <a:lnSpc>
                <a:spcPts val="3600"/>
              </a:lnSpc>
              <a:defRPr/>
            </a:pP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SWIFT es el acrónimo de " Técnica del Y si..." (</a:t>
            </a:r>
            <a:r>
              <a:rPr lang="es-ES"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Structured</a:t>
            </a: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What</a:t>
            </a: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If</a:t>
            </a: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Technique</a:t>
            </a: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marL="342900" lvl="0" indent="-342900">
              <a:lnSpc>
                <a:spcPts val="3600"/>
              </a:lnSpc>
              <a:buBlip>
                <a:blip r:embed="rId2"/>
              </a:buBlip>
              <a:defRPr/>
            </a:pP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lnSpc>
                <a:spcPts val="3600"/>
              </a:lnSpc>
              <a:defRPr/>
            </a:pP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Es una estrategia de análisis de riesgos que se centra en detectar posibles peligros relacionados con las modificaciones del plan del proyecto.</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marL="342900" lvl="0" indent="-342900">
              <a:lnSpc>
                <a:spcPts val="3600"/>
              </a:lnSpc>
              <a:buBlip>
                <a:blip r:embed="rId2"/>
              </a:buBlip>
              <a:defRPr/>
            </a:pP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lnSpc>
                <a:spcPts val="3600"/>
              </a:lnSpc>
              <a:defRPr/>
            </a:pP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Como el término indica, los miembros del equipo deben generar tantas preguntas del tipo "qué pasaría si..." como sea posible para identificar todos los peligros potenciales.</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31627"/>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2.4: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Swift </a:t>
            </a:r>
          </a:p>
        </p:txBody>
      </p:sp>
      <p:sp>
        <p:nvSpPr>
          <p:cNvPr id="2" name="Rettangolo 1"/>
          <p:cNvSpPr/>
          <p:nvPr/>
        </p:nvSpPr>
        <p:spPr>
          <a:xfrm>
            <a:off x="8760442" y="2183368"/>
            <a:ext cx="9026222" cy="6508769"/>
          </a:xfrm>
          <a:prstGeom prst="rect">
            <a:avLst/>
          </a:prstGeom>
        </p:spPr>
        <p:txBody>
          <a:bodyPr wrap="square">
            <a:spAutoFit/>
          </a:bodyPr>
          <a:lstStyle/>
          <a:p>
            <a:pPr lvl="0">
              <a:lnSpc>
                <a:spcPts val="3600"/>
              </a:lnSpc>
              <a:defRPr/>
            </a:pP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SWIFT emplea una tormenta de ideas estructurada, que combina un conjunto de palabras guía (como programación, cantidad, etc.) con indicaciones generadas por los participantes, que suelen empezar con preguntas como "¿qué pasaría si?" o "¿cómo podría? ".</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lvl="0">
              <a:lnSpc>
                <a:spcPts val="3600"/>
              </a:lnSpc>
              <a:defRPr/>
            </a:pP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0">
              <a:lnSpc>
                <a:spcPts val="3600"/>
              </a:lnSpc>
              <a:defRPr/>
            </a:pP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Con la ayuda de las palabras clave y las preguntas "¿qué pasaría si...?", el facilitador invita al grupo a plantear y debatir cuestiones como:</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marL="1257300" lvl="2" indent="-342900" algn="just">
              <a:lnSpc>
                <a:spcPts val="3600"/>
              </a:lnSpc>
              <a:buBlip>
                <a:blip r:embed="rId2"/>
              </a:buBlip>
              <a:defRPr/>
            </a:pP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conocidos</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57300" lvl="2" indent="-342900" algn="just">
              <a:lnSpc>
                <a:spcPts val="3600"/>
              </a:lnSpc>
              <a:buBlip>
                <a:blip r:embed="rId2"/>
              </a:buBlip>
              <a:defRPr/>
            </a:pPr>
            <a:r>
              <a:rPr lang="es-ES"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Fuentes y factores de riesgo</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57300" lvl="2" indent="-342900" algn="just">
              <a:lnSpc>
                <a:spcPts val="3600"/>
              </a:lnSpc>
              <a:buBlip>
                <a:blip r:embed="rId2"/>
              </a:buBlip>
              <a:defRPr/>
            </a:pP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Experiencia</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previa,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éxitos</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e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incidentes</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57300" lvl="2" indent="-342900" algn="just">
              <a:lnSpc>
                <a:spcPts val="3600"/>
              </a:lnSpc>
              <a:buBlip>
                <a:blip r:embed="rId2"/>
              </a:buBlip>
              <a:defRPr/>
            </a:pP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Controles</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conocidos</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y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existentes</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57300" lvl="2" indent="-342900" algn="just">
              <a:lnSpc>
                <a:spcPts val="3600"/>
              </a:lnSpc>
              <a:buBlip>
                <a:blip r:embed="rId2"/>
              </a:buBlip>
              <a:defRPr/>
            </a:pP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Requisitos</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y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limitaciones</a:t>
            </a:r>
            <a:r>
              <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altLang="es-ES" sz="2400" dirty="0" err="1">
                <a:latin typeface="Microsoft Sans Serif" panose="020B0604020202020204" pitchFamily="34" charset="0"/>
                <a:ea typeface="Microsoft Sans Serif" panose="020B0604020202020204" pitchFamily="34" charset="0"/>
                <a:cs typeface="Microsoft Sans Serif" panose="020B0604020202020204" pitchFamily="34" charset="0"/>
              </a:rPr>
              <a:t>reglamentarias</a:t>
            </a:r>
            <a:endParaRPr lang="en-GB" altLang="es-E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11" name="Connettore diritto 10">
            <a:extLst>
              <a:ext uri="{FF2B5EF4-FFF2-40B4-BE49-F238E27FC236}">
                <a16:creationId xmlns:a16="http://schemas.microsoft.com/office/drawing/2014/main" id="{40F1DE3A-5E14-1EB0-D6FF-6C1A7A8FA3EB}"/>
              </a:ext>
            </a:extLst>
          </p:cNvPr>
          <p:cNvCxnSpPr>
            <a:cxnSpLocks/>
          </p:cNvCxnSpPr>
          <p:nvPr/>
        </p:nvCxnSpPr>
        <p:spPr>
          <a:xfrm flipH="1">
            <a:off x="8566540" y="2183368"/>
            <a:ext cx="45456" cy="6555641"/>
          </a:xfrm>
          <a:prstGeom prst="line">
            <a:avLst/>
          </a:prstGeom>
          <a:ln w="38100">
            <a:solidFill>
              <a:srgbClr val="F5D3F0"/>
            </a:solidFill>
          </a:ln>
        </p:spPr>
        <p:style>
          <a:lnRef idx="1">
            <a:schemeClr val="accent1"/>
          </a:lnRef>
          <a:fillRef idx="0">
            <a:schemeClr val="accent1"/>
          </a:fillRef>
          <a:effectRef idx="0">
            <a:schemeClr val="accent1"/>
          </a:effectRef>
          <a:fontRef idx="minor">
            <a:schemeClr val="tx1"/>
          </a:fontRef>
        </p:style>
      </p:cxnSp>
      <p:sp>
        <p:nvSpPr>
          <p:cNvPr id="7" name="CasellaDiTesto 6">
            <a:extLst>
              <a:ext uri="{FF2B5EF4-FFF2-40B4-BE49-F238E27FC236}">
                <a16:creationId xmlns:a16="http://schemas.microsoft.com/office/drawing/2014/main" id="{B3AAD9B5-D0D3-4B8E-8431-79CD470FA8E6}"/>
              </a:ext>
            </a:extLst>
          </p:cNvPr>
          <p:cNvSpPr txBox="1"/>
          <p:nvPr/>
        </p:nvSpPr>
        <p:spPr>
          <a:xfrm>
            <a:off x="76200" y="197001"/>
            <a:ext cx="16071232" cy="830997"/>
          </a:xfrm>
          <a:prstGeom prst="rect">
            <a:avLst/>
          </a:prstGeom>
          <a:noFill/>
        </p:spPr>
        <p:txBody>
          <a:bodyPr wrap="square" rtlCol="0">
            <a:spAutoFit/>
          </a:bodyPr>
          <a:lstStyle/>
          <a:p>
            <a:r>
              <a:rPr lang="es-ES" sz="4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2: Metodologías y enfoques del análisis de riesgos</a:t>
            </a:r>
            <a:endParaRPr lang="en-US" sz="4800" b="1" dirty="0">
              <a:solidFill>
                <a:srgbClr val="B05894"/>
              </a:solidFill>
            </a:endParaRPr>
          </a:p>
        </p:txBody>
      </p:sp>
    </p:spTree>
    <p:extLst>
      <p:ext uri="{BB962C8B-B14F-4D97-AF65-F5344CB8AC3E}">
        <p14:creationId xmlns:p14="http://schemas.microsoft.com/office/powerpoint/2010/main" val="1623610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Resumen</a:t>
            </a:r>
            <a:endParaRPr lang="en-US" sz="5500" b="1" dirty="0">
              <a:solidFill>
                <a:srgbClr val="B05894"/>
              </a:solidFill>
            </a:endParaRPr>
          </a:p>
        </p:txBody>
      </p:sp>
      <p:grpSp>
        <p:nvGrpSpPr>
          <p:cNvPr id="5" name="Gruppo 4"/>
          <p:cNvGrpSpPr/>
          <p:nvPr/>
        </p:nvGrpSpPr>
        <p:grpSpPr>
          <a:xfrm>
            <a:off x="7239001" y="2705100"/>
            <a:ext cx="4874836" cy="3429000"/>
            <a:chOff x="10921074" y="5595022"/>
            <a:chExt cx="4131326" cy="2603376"/>
          </a:xfrm>
        </p:grpSpPr>
        <p:sp>
          <p:nvSpPr>
            <p:cNvPr id="78" name="Rectángulo 22">
              <a:extLst>
                <a:ext uri="{FF2B5EF4-FFF2-40B4-BE49-F238E27FC236}">
                  <a16:creationId xmlns:a16="http://schemas.microsoft.com/office/drawing/2014/main" id="{E063B894-E288-0F01-6832-64D7C4901115}"/>
                </a:ext>
              </a:extLst>
            </p:cNvPr>
            <p:cNvSpPr/>
            <p:nvPr/>
          </p:nvSpPr>
          <p:spPr>
            <a:xfrm>
              <a:off x="10921074" y="5595022"/>
              <a:ext cx="4131326"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6" name="TextBox 57">
              <a:extLst>
                <a:ext uri="{FF2B5EF4-FFF2-40B4-BE49-F238E27FC236}">
                  <a16:creationId xmlns:a16="http://schemas.microsoft.com/office/drawing/2014/main" id="{AF9ECC9F-F049-F975-A054-252FA41A02E0}"/>
                </a:ext>
              </a:extLst>
            </p:cNvPr>
            <p:cNvSpPr txBox="1"/>
            <p:nvPr/>
          </p:nvSpPr>
          <p:spPr>
            <a:xfrm>
              <a:off x="11442619" y="6722999"/>
              <a:ext cx="3165608" cy="926895"/>
            </a:xfrm>
            <a:prstGeom prst="rect">
              <a:avLst/>
            </a:prstGeom>
            <a:noFill/>
          </p:spPr>
          <p:txBody>
            <a:bodyPr wrap="square" rtlCol="0">
              <a:spAutoFit/>
            </a:bodyPr>
            <a:lstStyle/>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pajaritas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Matriz</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riesgos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Registro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riesgos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SWIFT</a:t>
              </a:r>
            </a:p>
          </p:txBody>
        </p:sp>
        <p:sp>
          <p:nvSpPr>
            <p:cNvPr id="87" name="Rectangle 58">
              <a:extLst>
                <a:ext uri="{FF2B5EF4-FFF2-40B4-BE49-F238E27FC236}">
                  <a16:creationId xmlns:a16="http://schemas.microsoft.com/office/drawing/2014/main" id="{1B40CE59-1106-64DD-FC59-A91DC52E3D4A}"/>
                </a:ext>
              </a:extLst>
            </p:cNvPr>
            <p:cNvSpPr/>
            <p:nvPr/>
          </p:nvSpPr>
          <p:spPr>
            <a:xfrm>
              <a:off x="11886792" y="6021333"/>
              <a:ext cx="3165608" cy="303773"/>
            </a:xfrm>
            <a:prstGeom prst="rect">
              <a:avLst/>
            </a:prstGeom>
          </p:spPr>
          <p:txBody>
            <a:bodyPr wrap="none">
              <a:spAutoFit/>
            </a:bodyPr>
            <a:lstStyle/>
            <a:p>
              <a:r>
                <a:rPr lang="es-E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Métodos de Análisis de riesgos</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88" name="object 2">
              <a:extLst>
                <a:ext uri="{FF2B5EF4-FFF2-40B4-BE49-F238E27FC236}">
                  <a16:creationId xmlns:a16="http://schemas.microsoft.com/office/drawing/2014/main" id="{7D0822C7-B81C-7367-D2B2-BB294CD13E01}"/>
                </a:ext>
              </a:extLst>
            </p:cNvPr>
            <p:cNvPicPr/>
            <p:nvPr/>
          </p:nvPicPr>
          <p:blipFill>
            <a:blip r:embed="rId2" cstate="print"/>
            <a:stretch>
              <a:fillRect/>
            </a:stretch>
          </p:blipFill>
          <p:spPr>
            <a:xfrm>
              <a:off x="11225026" y="5918042"/>
              <a:ext cx="435185" cy="510356"/>
            </a:xfrm>
            <a:prstGeom prst="rect">
              <a:avLst/>
            </a:prstGeom>
          </p:spPr>
        </p:pic>
      </p:grpSp>
    </p:spTree>
    <p:extLst>
      <p:ext uri="{BB962C8B-B14F-4D97-AF65-F5344CB8AC3E}">
        <p14:creationId xmlns:p14="http://schemas.microsoft.com/office/powerpoint/2010/main" val="3532069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FEDDD99-298F-41D0-922C-4BD6E66D7434}"/>
              </a:ext>
            </a:extLst>
          </p:cNvPr>
          <p:cNvSpPr txBox="1"/>
          <p:nvPr/>
        </p:nvSpPr>
        <p:spPr>
          <a:xfrm>
            <a:off x="5867400" y="6210300"/>
            <a:ext cx="54102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¡Gracias!</a:t>
            </a:r>
            <a:endParaRPr kumimoji="0" lang="en-US" sz="8000" b="1" i="0" u="none" strike="noStrike" kern="1200" cap="none" spc="0" normalizeH="0" baseline="0" dirty="0">
              <a:ln>
                <a:noFill/>
              </a:ln>
              <a:solidFill>
                <a:srgbClr val="B05894"/>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F2D4F1C-F8EC-67AC-1392-9E090DDB8BD5}"/>
              </a:ext>
            </a:extLst>
          </p:cNvPr>
          <p:cNvSpPr txBox="1"/>
          <p:nvPr/>
        </p:nvSpPr>
        <p:spPr>
          <a:xfrm>
            <a:off x="4229100" y="5753100"/>
            <a:ext cx="9144000" cy="461665"/>
          </a:xfrm>
          <a:prstGeom prst="rect">
            <a:avLst/>
          </a:prstGeom>
          <a:noFill/>
        </p:spPr>
        <p:txBody>
          <a:bodyPr wrap="square">
            <a:spAutoFit/>
          </a:bodyPr>
          <a:lstStyle/>
          <a:p>
            <a:pPr marL="2416810" marR="2413635" algn="ctr">
              <a:spcBef>
                <a:spcPts val="415"/>
              </a:spcBef>
              <a:spcAft>
                <a:spcPts val="0"/>
              </a:spcAft>
            </a:pPr>
            <a:r>
              <a:rPr lang="en-US" sz="2400" b="1" u="sng" dirty="0">
                <a:solidFill>
                  <a:srgbClr val="B05894"/>
                </a:solidFill>
                <a:effectLst/>
                <a:latin typeface="Microsoft Sans Serif" panose="020B0604020202020204" pitchFamily="34" charset="0"/>
                <a:ea typeface="Microsoft Sans Serif" panose="020B0604020202020204" pitchFamily="34" charset="0"/>
                <a:hlinkClick r:id="rId2">
                  <a:extLst>
                    <a:ext uri="{A12FA001-AC4F-418D-AE19-62706E023703}">
                      <ahyp:hlinkClr xmlns:ahyp="http://schemas.microsoft.com/office/drawing/2018/hyperlinkcolor" val="tx"/>
                    </a:ext>
                  </a:extLst>
                </a:hlinkClick>
              </a:rPr>
              <a:t>e4f-network.eu</a:t>
            </a:r>
            <a:endParaRPr lang="es-ES" sz="2400" u="sng" dirty="0">
              <a:solidFill>
                <a:srgbClr val="B05894"/>
              </a:solidFill>
              <a:effectLst/>
              <a:latin typeface="Microsoft Sans Serif" panose="020B0604020202020204" pitchFamily="34" charset="0"/>
              <a:ea typeface="Microsoft Sans Serif" panose="020B0604020202020204" pitchFamily="34" charset="0"/>
            </a:endParaRPr>
          </a:p>
        </p:txBody>
      </p:sp>
      <p:pic>
        <p:nvPicPr>
          <p:cNvPr id="5" name="Imagen 4">
            <a:extLst>
              <a:ext uri="{FF2B5EF4-FFF2-40B4-BE49-F238E27FC236}">
                <a16:creationId xmlns:a16="http://schemas.microsoft.com/office/drawing/2014/main" id="{1736C23D-C0FE-4FF2-9AEE-09FEB0A76891}"/>
              </a:ext>
            </a:extLst>
          </p:cNvPr>
          <p:cNvPicPr>
            <a:picLocks noChangeAspect="1"/>
          </p:cNvPicPr>
          <p:nvPr/>
        </p:nvPicPr>
        <p:blipFill>
          <a:blip r:embed="rId3"/>
          <a:stretch>
            <a:fillRect/>
          </a:stretch>
        </p:blipFill>
        <p:spPr>
          <a:xfrm>
            <a:off x="7239000" y="5748635"/>
            <a:ext cx="472319" cy="461665"/>
          </a:xfrm>
          <a:prstGeom prst="rect">
            <a:avLst/>
          </a:prstGeom>
        </p:spPr>
      </p:pic>
    </p:spTree>
    <p:extLst>
      <p:ext uri="{BB962C8B-B14F-4D97-AF65-F5344CB8AC3E}">
        <p14:creationId xmlns:p14="http://schemas.microsoft.com/office/powerpoint/2010/main" val="177989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3481506"/>
            <a:ext cx="16071232" cy="4401205"/>
          </a:xfrm>
          <a:prstGeom prst="rect">
            <a:avLst/>
          </a:prstGeom>
          <a:noFill/>
        </p:spPr>
        <p:txBody>
          <a:bodyPr wrap="square" rtlCol="0">
            <a:spAutoFit/>
          </a:bodyPr>
          <a:lstStyle/>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 Comprender los fundamentos del análisis de riesgos</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2" algn="just"/>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Aprender los rasgos distintivos entre el Análisis Cuantitativo y Cualitativo de Riesgos</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lvl="2" algn="just"/>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Familiarizarse con las diferentes metodologías y enfoques del análisis de riesgos.</a:t>
            </a:r>
            <a:endPar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624220"/>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Objetivos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y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metas</a:t>
            </a:r>
            <a:r>
              <a:rPr lang="en-US" sz="5500" b="1" dirty="0">
                <a:solidFill>
                  <a:srgbClr val="B05894"/>
                </a:solidFill>
              </a:rPr>
              <a:t> </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872776"/>
            <a:ext cx="13599850" cy="646331"/>
          </a:xfrm>
          <a:prstGeom prst="rect">
            <a:avLst/>
          </a:prstGeom>
          <a:noFill/>
        </p:spPr>
        <p:txBody>
          <a:bodyPr wrap="square" rtlCol="0">
            <a:spAutoFit/>
          </a:bodyPr>
          <a:lstStyle/>
          <a:p>
            <a:pPr algn="just"/>
            <a:r>
              <a:rPr lang="es-ES" sz="3600" dirty="0">
                <a:latin typeface="Microsoft Sans Serif" panose="020B0604020202020204" pitchFamily="34" charset="0"/>
                <a:ea typeface="Microsoft Sans Serif" panose="020B0604020202020204" pitchFamily="34" charset="0"/>
                <a:cs typeface="Microsoft Sans Serif" panose="020B0604020202020204" pitchFamily="34" charset="0"/>
              </a:rPr>
              <a:t>Al final de este módulo serás capaz de:</a:t>
            </a:r>
            <a:r>
              <a:rPr lang="en-U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pic>
        <p:nvPicPr>
          <p:cNvPr id="21"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22807" y="3620936"/>
            <a:ext cx="435185" cy="510356"/>
          </a:xfrm>
          <a:prstGeom prst="rect">
            <a:avLst/>
          </a:prstGeom>
        </p:spPr>
      </p:pic>
      <p:pic>
        <p:nvPicPr>
          <p:cNvPr id="22"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4" y="4648918"/>
            <a:ext cx="435185" cy="510356"/>
          </a:xfrm>
          <a:prstGeom prst="rect">
            <a:avLst/>
          </a:prstGeom>
        </p:spPr>
      </p:pic>
      <p:pic>
        <p:nvPicPr>
          <p:cNvPr id="23"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4" y="6103451"/>
            <a:ext cx="435185" cy="510356"/>
          </a:xfrm>
          <a:prstGeom prst="rect">
            <a:avLst/>
          </a:prstGeom>
        </p:spPr>
      </p:pic>
    </p:spTree>
    <p:extLst>
      <p:ext uri="{BB962C8B-B14F-4D97-AF65-F5344CB8AC3E}">
        <p14:creationId xmlns:p14="http://schemas.microsoft.com/office/powerpoint/2010/main" val="4134836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6555641"/>
          </a:xfrm>
          <a:prstGeom prst="rect">
            <a:avLst/>
          </a:prstGeom>
          <a:noFill/>
        </p:spPr>
        <p:txBody>
          <a:bodyPr wrap="square" rtlCol="0">
            <a:spAutoFit/>
          </a:bodyPr>
          <a:lstStyle/>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1: Análisis de riesgos</a:t>
            </a:r>
            <a:endPar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1.1: Definición del análisis de riesgos</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1.2: Análisis cualitativo de riesgos</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1.3: Análisis cuantitativo de riesgos</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1.4: Análisis cualitativo vs. cuantitativo</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2: Metodologías y enfoques del análisis de riesgos</a:t>
            </a:r>
            <a:endParaRPr lang="en-US" sz="3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2.1: Análisis de pajarita</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s</a:t>
            </a: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2.2: Matriz de análisis de riesgos</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Sección 2.3: Registro de riesgos</a:t>
            </a:r>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2.4: </a:t>
            </a:r>
            <a:r>
              <a:rPr lang="en-US" sz="3500"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rPr>
              <a:t> SWIFT</a:t>
            </a:r>
          </a:p>
          <a:p>
            <a:pPr algn="just"/>
            <a:endParaRPr lang="en-US" sz="35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Índice</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contenidos</a:t>
            </a:r>
            <a:r>
              <a:rPr lang="en-US" sz="5500" b="1" dirty="0">
                <a:solidFill>
                  <a:srgbClr val="B05894"/>
                </a:solidFill>
              </a:rPr>
              <a:t> </a:t>
            </a:r>
          </a:p>
        </p:txBody>
      </p:sp>
      <p:sp>
        <p:nvSpPr>
          <p:cNvPr id="19" name="CasellaDiTesto 18">
            <a:extLst>
              <a:ext uri="{FF2B5EF4-FFF2-40B4-BE49-F238E27FC236}">
                <a16:creationId xmlns:a16="http://schemas.microsoft.com/office/drawing/2014/main" id="{25428F14-25ED-43DA-7F9A-9BB54D0C93D2}"/>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Unidades</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y </a:t>
            </a:r>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secciones</a:t>
            </a:r>
            <a:r>
              <a:rPr lang="en-US" sz="4800" b="1" dirty="0">
                <a:solidFill>
                  <a:srgbClr val="E076D1"/>
                </a:solidFill>
              </a:rPr>
              <a:t> </a:t>
            </a:r>
          </a:p>
        </p:txBody>
      </p:sp>
      <p:pic>
        <p:nvPicPr>
          <p:cNvPr id="9"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618246" y="2272840"/>
            <a:ext cx="435185" cy="510356"/>
          </a:xfrm>
          <a:prstGeom prst="rect">
            <a:avLst/>
          </a:prstGeom>
        </p:spPr>
      </p:pic>
      <p:pic>
        <p:nvPicPr>
          <p:cNvPr id="10" name="object 2">
            <a:extLst>
              <a:ext uri="{FF2B5EF4-FFF2-40B4-BE49-F238E27FC236}">
                <a16:creationId xmlns:a16="http://schemas.microsoft.com/office/drawing/2014/main" id="{0351A207-7EF1-46BA-953B-CECF6A0A5CE6}"/>
              </a:ext>
            </a:extLst>
          </p:cNvPr>
          <p:cNvPicPr/>
          <p:nvPr/>
        </p:nvPicPr>
        <p:blipFill>
          <a:blip r:embed="rId2" cstate="print"/>
          <a:stretch>
            <a:fillRect/>
          </a:stretch>
        </p:blipFill>
        <p:spPr>
          <a:xfrm>
            <a:off x="762000" y="5505924"/>
            <a:ext cx="435185" cy="510356"/>
          </a:xfrm>
          <a:prstGeom prst="rect">
            <a:avLst/>
          </a:prstGeom>
        </p:spPr>
      </p:pic>
    </p:spTree>
    <p:extLst>
      <p:ext uri="{BB962C8B-B14F-4D97-AF65-F5344CB8AC3E}">
        <p14:creationId xmlns:p14="http://schemas.microsoft.com/office/powerpoint/2010/main" val="117546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1708160"/>
          </a:xfrm>
          <a:prstGeom prst="rect">
            <a:avLst/>
          </a:prstGeom>
          <a:noFill/>
        </p:spPr>
        <p:txBody>
          <a:bodyPr wrap="square" rtlCol="0">
            <a:spAutoFit/>
          </a:bodyPr>
          <a:lstStyle/>
          <a:p>
            <a:pPr algn="just"/>
            <a:r>
              <a:rPr lang="es-ES" sz="3500" dirty="0">
                <a:latin typeface="Microsoft Sans Serif" panose="020B0604020202020204" pitchFamily="34" charset="0"/>
                <a:ea typeface="Microsoft Sans Serif" panose="020B0604020202020204" pitchFamily="34" charset="0"/>
                <a:cs typeface="Microsoft Sans Serif" panose="020B0604020202020204" pitchFamily="34" charset="0"/>
              </a:rPr>
              <a:t>El análisis de riesgos es el proceso de determinar la probabilidad de riesgo en un proyecto. Investiga la posibilidad de que se produzcan riesgos y cómo podrían afectar al proyecto en términos de tiempo, calidad y dinero.</a:t>
            </a:r>
            <a:r>
              <a:rPr lang="en-GB" sz="35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s-E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Unidad 1: Análisis de riesgos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grpSp>
        <p:nvGrpSpPr>
          <p:cNvPr id="23" name="Gruppo 22"/>
          <p:cNvGrpSpPr/>
          <p:nvPr/>
        </p:nvGrpSpPr>
        <p:grpSpPr>
          <a:xfrm>
            <a:off x="3050381" y="4382691"/>
            <a:ext cx="5078015" cy="3046809"/>
            <a:chOff x="2381" y="1041995"/>
            <a:chExt cx="5078015" cy="3046809"/>
          </a:xfrm>
        </p:grpSpPr>
        <p:sp>
          <p:nvSpPr>
            <p:cNvPr id="27" name="Rettangolo arrotondato 26"/>
            <p:cNvSpPr/>
            <p:nvPr/>
          </p:nvSpPr>
          <p:spPr>
            <a:xfrm>
              <a:off x="2381"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8" name="CasellaDiTesto 27"/>
            <p:cNvSpPr txBox="1"/>
            <p:nvPr/>
          </p:nvSpPr>
          <p:spPr>
            <a:xfrm>
              <a:off x="91619"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¿Por </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qué</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defTabSz="1066800">
                <a:lnSpc>
                  <a:spcPct val="90000"/>
                </a:lnSpc>
                <a:spcBef>
                  <a:spcPct val="0"/>
                </a:spcBef>
                <a:spcAft>
                  <a:spcPct val="35000"/>
                </a:spcAft>
              </a:pPr>
              <a:r>
                <a:rPr lang="es-ES" sz="2400" kern="1200" dirty="0">
                  <a:latin typeface="Microsoft Sans Serif" panose="020B0604020202020204" pitchFamily="34" charset="0"/>
                  <a:cs typeface="Microsoft Sans Serif" panose="020B0604020202020204" pitchFamily="34" charset="0"/>
                </a:rPr>
                <a:t>El análisis de riesgos es fundamental para determinar la idoneidad de un determinado proyecto o inversión y el proceso o procesos adecuados para gestionarlos.</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grpSp>
        <p:nvGrpSpPr>
          <p:cNvPr id="24" name="Gruppo 23"/>
          <p:cNvGrpSpPr/>
          <p:nvPr/>
        </p:nvGrpSpPr>
        <p:grpSpPr>
          <a:xfrm>
            <a:off x="10159603" y="4382691"/>
            <a:ext cx="5078015" cy="3046809"/>
            <a:chOff x="7111603" y="1041995"/>
            <a:chExt cx="5078015" cy="3046809"/>
          </a:xfrm>
        </p:grpSpPr>
        <p:sp>
          <p:nvSpPr>
            <p:cNvPr id="25" name="Rettangolo arrotondato 24"/>
            <p:cNvSpPr/>
            <p:nvPr/>
          </p:nvSpPr>
          <p:spPr>
            <a:xfrm>
              <a:off x="7111603" y="1041995"/>
              <a:ext cx="5078015" cy="3046809"/>
            </a:xfrm>
            <a:prstGeom prst="roundRect">
              <a:avLst>
                <a:gd name="adj" fmla="val 10000"/>
              </a:avLst>
            </a:prstGeom>
            <a:solidFill>
              <a:srgbClr val="FFECFC"/>
            </a:solidFill>
            <a:ln w="57150">
              <a:solidFill>
                <a:srgbClr val="B05894"/>
              </a:solidFill>
            </a:ln>
          </p:spPr>
          <p:style>
            <a:lnRef idx="2">
              <a:schemeClr val="dk1"/>
            </a:lnRef>
            <a:fillRef idx="1">
              <a:schemeClr val="lt1"/>
            </a:fillRef>
            <a:effectRef idx="0">
              <a:schemeClr val="dk1"/>
            </a:effectRef>
            <a:fontRef idx="minor">
              <a:schemeClr val="dk1"/>
            </a:fontRef>
          </p:style>
        </p:sp>
        <p:sp>
          <p:nvSpPr>
            <p:cNvPr id="26" name="CasellaDiTesto 25"/>
            <p:cNvSpPr txBox="1"/>
            <p:nvPr/>
          </p:nvSpPr>
          <p:spPr>
            <a:xfrm>
              <a:off x="7200841" y="1131233"/>
              <a:ext cx="4899539" cy="28683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US" sz="2400" b="1" kern="1200"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Cómo</a:t>
              </a:r>
              <a:r>
                <a:rPr lang="en-US" sz="2400" b="1" kern="1200"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t>
              </a:r>
            </a:p>
            <a:p>
              <a:pPr lvl="0" algn="just" defTabSz="1066800">
                <a:lnSpc>
                  <a:spcPct val="90000"/>
                </a:lnSpc>
                <a:spcBef>
                  <a:spcPct val="0"/>
                </a:spcBef>
                <a:spcAft>
                  <a:spcPct val="35000"/>
                </a:spcAft>
              </a:pPr>
              <a:r>
                <a:rPr lang="es-ES" sz="2400" kern="1200" dirty="0">
                  <a:latin typeface="Microsoft Sans Serif" panose="020B0604020202020204" pitchFamily="34" charset="0"/>
                  <a:cs typeface="Microsoft Sans Serif" panose="020B0604020202020204" pitchFamily="34" charset="0"/>
                </a:rPr>
                <a:t>Un analista de riesgos empieza por determinar qué puede salir mal. Estos contratiempos deben sopesarse con un medidor de probabilidades que evalúe la posibilidad de que se produzca el suceso.</a:t>
              </a:r>
              <a:endParaRPr lang="es-ES" sz="2400"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pSp>
      <p:sp>
        <p:nvSpPr>
          <p:cNvPr id="13" name="CasellaDiTesto 12">
            <a:extLst>
              <a:ext uri="{FF2B5EF4-FFF2-40B4-BE49-F238E27FC236}">
                <a16:creationId xmlns:a16="http://schemas.microsoft.com/office/drawing/2014/main" id="{C142FA70-95BB-4391-9BAD-751A404EB0F7}"/>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1.1</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s-ES" sz="4800" b="1" dirty="0">
                <a:latin typeface="Microsoft Sans Serif" panose="020B0604020202020204" pitchFamily="34" charset="0"/>
                <a:ea typeface="Microsoft Sans Serif" panose="020B0604020202020204" pitchFamily="34" charset="0"/>
                <a:cs typeface="Microsoft Sans Serif" panose="020B0604020202020204" pitchFamily="34" charset="0"/>
              </a:rPr>
              <a:t>Definición de análisis de riesgos</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3" name="Picture 2">
            <a:extLst>
              <a:ext uri="{FF2B5EF4-FFF2-40B4-BE49-F238E27FC236}">
                <a16:creationId xmlns:a16="http://schemas.microsoft.com/office/drawing/2014/main" id="{5C6DD7BB-03F6-5EC2-8C64-E19E935F7BE6}"/>
              </a:ext>
            </a:extLst>
          </p:cNvPr>
          <p:cNvPicPr>
            <a:picLocks noChangeAspect="1"/>
          </p:cNvPicPr>
          <p:nvPr/>
        </p:nvPicPr>
        <p:blipFill>
          <a:blip r:embed="rId2"/>
          <a:stretch>
            <a:fillRect/>
          </a:stretch>
        </p:blipFill>
        <p:spPr>
          <a:xfrm>
            <a:off x="15544800" y="7048500"/>
            <a:ext cx="2537838" cy="1708160"/>
          </a:xfrm>
          <a:prstGeom prst="rect">
            <a:avLst/>
          </a:prstGeom>
        </p:spPr>
      </p:pic>
    </p:spTree>
    <p:extLst>
      <p:ext uri="{BB962C8B-B14F-4D97-AF65-F5344CB8AC3E}">
        <p14:creationId xmlns:p14="http://schemas.microsoft.com/office/powerpoint/2010/main" val="4996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ma 12">
            <a:extLst>
              <a:ext uri="{FF2B5EF4-FFF2-40B4-BE49-F238E27FC236}">
                <a16:creationId xmlns:a16="http://schemas.microsoft.com/office/drawing/2014/main" id="{78745389-337C-2C4C-8553-5BB96F8EA687}"/>
              </a:ext>
            </a:extLst>
          </p:cNvPr>
          <p:cNvGraphicFramePr/>
          <p:nvPr>
            <p:extLst>
              <p:ext uri="{D42A27DB-BD31-4B8C-83A1-F6EECF244321}">
                <p14:modId xmlns:p14="http://schemas.microsoft.com/office/powerpoint/2010/main" val="3038790078"/>
              </p:ext>
            </p:extLst>
          </p:nvPr>
        </p:nvGraphicFramePr>
        <p:xfrm>
          <a:off x="571500" y="1181100"/>
          <a:ext cx="17145000" cy="7184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934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308324"/>
          </a:xfrm>
          <a:prstGeom prst="rect">
            <a:avLst/>
          </a:prstGeom>
          <a:noFill/>
        </p:spPr>
        <p:txBody>
          <a:bodyPr wrap="square" rtlCol="0">
            <a:spAutoFit/>
          </a:bodyPr>
          <a:lstStyle/>
          <a:p>
            <a:pPr algn="just"/>
            <a:r>
              <a:rPr lang="es-ES"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rPr>
              <a:t>El análisis de riesgos cualitativo es una evaluación de riesgos realizada por especialistas del equipo del proyecto que utilizan datos de proyectos anteriores y sus conocimientos para determinar el impacto y el valor de probabilidad de cada riesgo en una escala o matriz de riesgos.</a:t>
            </a:r>
            <a:endParaRPr lang="en-GB"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graphicFrame>
        <p:nvGraphicFramePr>
          <p:cNvPr id="13"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1736927042"/>
              </p:ext>
            </p:extLst>
          </p:nvPr>
        </p:nvGraphicFramePr>
        <p:xfrm>
          <a:off x="1455174" y="3848100"/>
          <a:ext cx="14630400" cy="5082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a:extLst>
              <a:ext uri="{FF2B5EF4-FFF2-40B4-BE49-F238E27FC236}">
                <a16:creationId xmlns:a16="http://schemas.microsoft.com/office/drawing/2014/main" id="{CCD7F90C-43CF-4E53-8D67-EA4D6ED20D3F}"/>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1.2</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cualitativo</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538414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asellaDiTesto 11">
            <a:extLst>
              <a:ext uri="{FF2B5EF4-FFF2-40B4-BE49-F238E27FC236}">
                <a16:creationId xmlns:a16="http://schemas.microsoft.com/office/drawing/2014/main" id="{BEA0FF3A-FE75-94B1-D18D-42753ECA6E59}"/>
              </a:ext>
            </a:extLst>
          </p:cNvPr>
          <p:cNvSpPr txBox="1"/>
          <p:nvPr/>
        </p:nvSpPr>
        <p:spPr>
          <a:xfrm>
            <a:off x="497150" y="2183368"/>
            <a:ext cx="16071232" cy="2308324"/>
          </a:xfrm>
          <a:prstGeom prst="rect">
            <a:avLst/>
          </a:prstGeom>
          <a:noFill/>
        </p:spPr>
        <p:txBody>
          <a:bodyPr wrap="square" rtlCol="0">
            <a:spAutoFit/>
          </a:bodyPr>
          <a:lstStyle/>
          <a:p>
            <a:pPr algn="just"/>
            <a:r>
              <a:rPr lang="es-ES"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rPr>
              <a:t>El análisis cuantitativo de riesgos es un examen estadístico del impacto de los riesgos identificados en el conjunto del proyecto. Permite a los jefes de proyecto y de equipo tomar decisiones con menos ambigüedad y facilita el proceso de control de riesgos.</a:t>
            </a:r>
            <a:r>
              <a:rPr lang="en-GB" altLang="es-ES" sz="36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956125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US" sz="55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5500" b="1" dirty="0">
              <a:solidFill>
                <a:srgbClr val="B05894"/>
              </a:solidFill>
            </a:endParaRPr>
          </a:p>
        </p:txBody>
      </p:sp>
      <p:graphicFrame>
        <p:nvGraphicFramePr>
          <p:cNvPr id="8" name="Diagrama 11">
            <a:extLst>
              <a:ext uri="{FF2B5EF4-FFF2-40B4-BE49-F238E27FC236}">
                <a16:creationId xmlns:a16="http://schemas.microsoft.com/office/drawing/2014/main" id="{C4D49014-66C6-EF44-3C52-B4E7092E713A}"/>
              </a:ext>
            </a:extLst>
          </p:cNvPr>
          <p:cNvGraphicFramePr/>
          <p:nvPr>
            <p:extLst>
              <p:ext uri="{D42A27DB-BD31-4B8C-83A1-F6EECF244321}">
                <p14:modId xmlns:p14="http://schemas.microsoft.com/office/powerpoint/2010/main" val="178764284"/>
              </p:ext>
            </p:extLst>
          </p:nvPr>
        </p:nvGraphicFramePr>
        <p:xfrm>
          <a:off x="1455174" y="3848100"/>
          <a:ext cx="14630400" cy="5082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B72D0FD6-0FED-47A5-B999-E412B3943481}"/>
              </a:ext>
            </a:extLst>
          </p:cNvPr>
          <p:cNvSpPr txBox="1"/>
          <p:nvPr/>
        </p:nvSpPr>
        <p:spPr>
          <a:xfrm>
            <a:off x="497150" y="1104900"/>
            <a:ext cx="13599850" cy="830997"/>
          </a:xfrm>
          <a:prstGeom prst="rect">
            <a:avLst/>
          </a:prstGeom>
          <a:noFill/>
        </p:spPr>
        <p:txBody>
          <a:bodyPr wrap="square" rtlCol="0">
            <a:spAutoFit/>
          </a:bodyPr>
          <a:lstStyle/>
          <a:p>
            <a:r>
              <a:rPr lang="en-US" sz="4800" b="1" dirty="0" err="1">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a:t>
            </a:r>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 1.3</a:t>
            </a:r>
            <a:r>
              <a:rPr lang="en-US" sz="4800" b="1" dirty="0">
                <a:solidFill>
                  <a:srgbClr val="ECAAE3"/>
                </a:solidFill>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cuantitativos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345745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D69E15E-7EA7-487B-9526-47AFB1C3BD51}"/>
              </a:ext>
            </a:extLst>
          </p:cNvPr>
          <p:cNvSpPr/>
          <p:nvPr/>
        </p:nvSpPr>
        <p:spPr>
          <a:xfrm>
            <a:off x="15849600" y="197001"/>
            <a:ext cx="2133600" cy="22794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17638450" cy="830997"/>
          </a:xfrm>
          <a:prstGeom prst="rect">
            <a:avLst/>
          </a:prstGeom>
          <a:noFill/>
        </p:spPr>
        <p:txBody>
          <a:bodyPr wrap="square" rtlCol="0">
            <a:spAutoFit/>
          </a:bodyPr>
          <a:lstStyle/>
          <a:p>
            <a:r>
              <a:rPr lang="en-US" sz="4800" b="1" dirty="0">
                <a:solidFill>
                  <a:srgbClr val="E076D1"/>
                </a:solidFill>
                <a:latin typeface="Microsoft Sans Serif" panose="020B0604020202020204" pitchFamily="34" charset="0"/>
                <a:ea typeface="Microsoft Sans Serif" panose="020B0604020202020204" pitchFamily="34" charset="0"/>
                <a:cs typeface="Microsoft Sans Serif" panose="020B0604020202020204" pitchFamily="34" charset="0"/>
              </a:rPr>
              <a:t>Sección1.4: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cualitativo</a:t>
            </a:r>
            <a:r>
              <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sz="4800" b="1" dirty="0" err="1">
                <a:latin typeface="Microsoft Sans Serif" panose="020B0604020202020204" pitchFamily="34" charset="0"/>
                <a:ea typeface="Microsoft Sans Serif" panose="020B0604020202020204" pitchFamily="34" charset="0"/>
                <a:cs typeface="Microsoft Sans Serif" panose="020B0604020202020204" pitchFamily="34" charset="0"/>
              </a:rPr>
              <a:t>cuantitativo</a:t>
            </a:r>
            <a:endParaRPr lang="en-US" sz="4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9" name="Tabella 8"/>
          <p:cNvGraphicFramePr>
            <a:graphicFrameLocks noGrp="1"/>
          </p:cNvGraphicFramePr>
          <p:nvPr>
            <p:extLst>
              <p:ext uri="{D42A27DB-BD31-4B8C-83A1-F6EECF244321}">
                <p14:modId xmlns:p14="http://schemas.microsoft.com/office/powerpoint/2010/main" val="1017310487"/>
              </p:ext>
            </p:extLst>
          </p:nvPr>
        </p:nvGraphicFramePr>
        <p:xfrm>
          <a:off x="914400" y="1638300"/>
          <a:ext cx="15938808" cy="7117080"/>
        </p:xfrm>
        <a:graphic>
          <a:graphicData uri="http://schemas.openxmlformats.org/drawingml/2006/table">
            <a:tbl>
              <a:tblPr firstRow="1" bandRow="1">
                <a:tableStyleId>{5C22544A-7EE6-4342-B048-85BDC9FD1C3A}</a:tableStyleId>
              </a:tblPr>
              <a:tblGrid>
                <a:gridCol w="7969404">
                  <a:extLst>
                    <a:ext uri="{9D8B030D-6E8A-4147-A177-3AD203B41FA5}">
                      <a16:colId xmlns:a16="http://schemas.microsoft.com/office/drawing/2014/main" val="515678166"/>
                    </a:ext>
                  </a:extLst>
                </a:gridCol>
                <a:gridCol w="7969404">
                  <a:extLst>
                    <a:ext uri="{9D8B030D-6E8A-4147-A177-3AD203B41FA5}">
                      <a16:colId xmlns:a16="http://schemas.microsoft.com/office/drawing/2014/main" val="80256815"/>
                    </a:ext>
                  </a:extLst>
                </a:gridCol>
              </a:tblGrid>
              <a:tr h="347933">
                <a:tc>
                  <a:txBody>
                    <a:bodyPr/>
                    <a:lstStyle/>
                    <a:p>
                      <a:pPr algn="ctr"/>
                      <a:r>
                        <a:rPr lang="it-IT" sz="3500" dirty="0"/>
                        <a:t>Análisis cualitativo</a:t>
                      </a:r>
                      <a:endParaRPr lang="en-GB" sz="3500" dirty="0"/>
                    </a:p>
                  </a:txBody>
                  <a:tcPr>
                    <a:solidFill>
                      <a:srgbClr val="B05894"/>
                    </a:solidFill>
                  </a:tcPr>
                </a:tc>
                <a:tc>
                  <a:txBody>
                    <a:bodyPr/>
                    <a:lstStyle/>
                    <a:p>
                      <a:pPr algn="ctr"/>
                      <a:r>
                        <a:rPr lang="it-IT" sz="3500" dirty="0"/>
                        <a:t>Análisis cuantitativo</a:t>
                      </a:r>
                      <a:endParaRPr lang="en-GB" sz="3500" dirty="0"/>
                    </a:p>
                  </a:txBody>
                  <a:tcPr>
                    <a:solidFill>
                      <a:srgbClr val="B05894"/>
                    </a:solidFill>
                  </a:tcPr>
                </a:tc>
                <a:extLst>
                  <a:ext uri="{0D108BD9-81ED-4DB2-BD59-A6C34878D82A}">
                    <a16:rowId xmlns:a16="http://schemas.microsoft.com/office/drawing/2014/main" val="2718442057"/>
                  </a:ext>
                </a:extLst>
              </a:tr>
              <a:tr h="347933">
                <a:tc>
                  <a:txBody>
                    <a:bodyPr/>
                    <a:lstStyle/>
                    <a:p>
                      <a:pPr marL="457200" lvl="0" indent="-457200" algn="just">
                        <a:buFont typeface="Arial" panose="020B0604020202020204" pitchFamily="34" charset="0"/>
                        <a:buChar char="•"/>
                      </a:pPr>
                      <a:r>
                        <a:rPr lang="es-ES" sz="2800" dirty="0">
                          <a:latin typeface="Microsoft Sans Serif" panose="020B0604020202020204" pitchFamily="34" charset="0"/>
                          <a:cs typeface="Microsoft Sans Serif" panose="020B0604020202020204" pitchFamily="34" charset="0"/>
                        </a:rPr>
                        <a:t>Proceso analítico que no utiliza evaluaciones numéricas y cuantitativas para identificar y evaluar los peligros.</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s-ES" sz="2800" dirty="0">
                          <a:latin typeface="Microsoft Sans Serif" panose="020B0604020202020204" pitchFamily="34" charset="0"/>
                          <a:cs typeface="Microsoft Sans Serif" panose="020B0604020202020204" pitchFamily="34" charset="0"/>
                        </a:rPr>
                        <a:t>Se puede hacer en todo tipo de proyectos.</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l">
                        <a:buFont typeface="Arial" panose="020B0604020202020204" pitchFamily="34" charset="0"/>
                        <a:buChar char="•"/>
                      </a:pPr>
                      <a:r>
                        <a:rPr lang="es-ES" sz="2800" dirty="0">
                          <a:latin typeface="Microsoft Sans Serif" panose="020B0604020202020204" pitchFamily="34" charset="0"/>
                          <a:cs typeface="Microsoft Sans Serif" panose="020B0604020202020204" pitchFamily="34" charset="0"/>
                        </a:rPr>
                        <a:t>Ofrece una evaluación subjetiva de la probabilidad y el impacto.</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n-GB" sz="2800" dirty="0" err="1">
                          <a:latin typeface="Microsoft Sans Serif" panose="020B0604020202020204" pitchFamily="34" charset="0"/>
                          <a:cs typeface="Microsoft Sans Serif" panose="020B0604020202020204" pitchFamily="34" charset="0"/>
                        </a:rPr>
                        <a:t>Fácil</a:t>
                      </a:r>
                      <a:r>
                        <a:rPr lang="en-GB" sz="2800" dirty="0">
                          <a:latin typeface="Microsoft Sans Serif" panose="020B0604020202020204" pitchFamily="34" charset="0"/>
                          <a:cs typeface="Microsoft Sans Serif" panose="020B0604020202020204" pitchFamily="34" charset="0"/>
                        </a:rPr>
                        <a:t> de </a:t>
                      </a:r>
                      <a:r>
                        <a:rPr lang="en-GB" sz="2800" dirty="0" err="1">
                          <a:latin typeface="Microsoft Sans Serif" panose="020B0604020202020204" pitchFamily="34" charset="0"/>
                          <a:cs typeface="Microsoft Sans Serif" panose="020B0604020202020204" pitchFamily="34" charset="0"/>
                        </a:rPr>
                        <a:t>realizar</a:t>
                      </a:r>
                      <a:r>
                        <a:rPr lang="en-GB" sz="2800" dirty="0">
                          <a:latin typeface="Microsoft Sans Serif" panose="020B0604020202020204" pitchFamily="34" charset="0"/>
                          <a:cs typeface="Microsoft Sans Serif" panose="020B0604020202020204" pitchFamily="34" charset="0"/>
                        </a:rPr>
                        <a:t>.</a:t>
                      </a: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l">
                        <a:buFont typeface="Arial" panose="020B0604020202020204" pitchFamily="34" charset="0"/>
                        <a:buChar char="•"/>
                      </a:pPr>
                      <a:r>
                        <a:rPr lang="es-ES" sz="2800" dirty="0">
                          <a:latin typeface="Microsoft Sans Serif" panose="020B0604020202020204" pitchFamily="34" charset="0"/>
                          <a:cs typeface="Microsoft Sans Serif" panose="020B0604020202020204" pitchFamily="34" charset="0"/>
                        </a:rPr>
                        <a:t>No se necesitan programas ni herramientas específicas.</a:t>
                      </a:r>
                      <a:r>
                        <a:rPr lang="en-GB" sz="2800" dirty="0">
                          <a:latin typeface="Microsoft Sans Serif" panose="020B0604020202020204" pitchFamily="34" charset="0"/>
                          <a:cs typeface="Microsoft Sans Serif" panose="020B0604020202020204" pitchFamily="34" charset="0"/>
                        </a:rPr>
                        <a:t> </a:t>
                      </a:r>
                      <a:endParaRPr 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Arial" panose="020B0604020202020204" pitchFamily="34" charset="0"/>
                        <a:buChar char="•"/>
                      </a:pPr>
                      <a:endParaRPr lang="en-GB" sz="2500" dirty="0"/>
                    </a:p>
                  </a:txBody>
                  <a:tcPr>
                    <a:solidFill>
                      <a:srgbClr val="FFECFC"/>
                    </a:solidFill>
                  </a:tcPr>
                </a:tc>
                <a:tc>
                  <a:txBody>
                    <a:bodyPr/>
                    <a:lstStyle/>
                    <a:p>
                      <a:pPr marL="457200" lvl="0" indent="-457200" algn="l">
                        <a:buFont typeface="Arial" panose="020B0604020202020204" pitchFamily="34" charset="0"/>
                        <a:buChar char="•"/>
                      </a:pPr>
                      <a:r>
                        <a:rPr lang="es-ES" sz="2800" dirty="0">
                          <a:latin typeface="Microsoft Sans Serif" panose="020B0604020202020204" pitchFamily="34" charset="0"/>
                          <a:cs typeface="Microsoft Sans Serif" panose="020B0604020202020204" pitchFamily="34" charset="0"/>
                        </a:rPr>
                        <a:t>Implica evaluaciones numéricas y cuantitativas.</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s-ES" sz="2800" dirty="0">
                          <a:latin typeface="Microsoft Sans Serif" panose="020B0604020202020204" pitchFamily="34" charset="0"/>
                          <a:cs typeface="Microsoft Sans Serif" panose="020B0604020202020204" pitchFamily="34" charset="0"/>
                        </a:rPr>
                        <a:t>No es necesario en todos los proyectos; en algunos puede evitarse.</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r>
                        <a:rPr lang="es-ES" sz="2800" dirty="0">
                          <a:latin typeface="Microsoft Sans Serif" panose="020B0604020202020204" pitchFamily="34" charset="0"/>
                          <a:cs typeface="Microsoft Sans Serif" panose="020B0604020202020204" pitchFamily="34" charset="0"/>
                        </a:rPr>
                        <a:t>Proporciona una evaluación objetiva y una estimación probabilística del tiempo y los costes.</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l">
                        <a:buFont typeface="Arial" panose="020B0604020202020204" pitchFamily="34" charset="0"/>
                        <a:buChar char="•"/>
                      </a:pPr>
                      <a:r>
                        <a:rPr lang="es-ES" sz="2800" dirty="0">
                          <a:latin typeface="Microsoft Sans Serif" panose="020B0604020202020204" pitchFamily="34" charset="0"/>
                          <a:cs typeface="Microsoft Sans Serif" panose="020B0604020202020204" pitchFamily="34" charset="0"/>
                        </a:rPr>
                        <a:t>Requiere más tiempo que un análisis cualitativo.</a:t>
                      </a:r>
                      <a:endParaRPr lang="en-GB" sz="2800" dirty="0">
                        <a:latin typeface="Microsoft Sans Serif" panose="020B0604020202020204" pitchFamily="34" charset="0"/>
                        <a:cs typeface="Microsoft Sans Serif" panose="020B0604020202020204" pitchFamily="34" charset="0"/>
                      </a:endParaRPr>
                    </a:p>
                    <a:p>
                      <a:pPr marL="457200" lvl="0" indent="-457200" algn="just">
                        <a:buFont typeface="Arial" panose="020B0604020202020204" pitchFamily="34" charset="0"/>
                        <a:buChar char="•"/>
                      </a:pPr>
                      <a:endParaRPr lang="en-GB" sz="2800" dirty="0">
                        <a:latin typeface="Microsoft Sans Serif" panose="020B0604020202020204" pitchFamily="34" charset="0"/>
                        <a:cs typeface="Microsoft Sans Serif" panose="020B0604020202020204" pitchFamily="34" charset="0"/>
                      </a:endParaRPr>
                    </a:p>
                    <a:p>
                      <a:pPr marL="457200" lvl="0" indent="-457200" algn="l">
                        <a:buFont typeface="Arial" panose="020B0604020202020204" pitchFamily="34" charset="0"/>
                        <a:buChar char="•"/>
                      </a:pPr>
                      <a:r>
                        <a:rPr lang="es-ES" sz="2800" dirty="0">
                          <a:latin typeface="Microsoft Sans Serif" panose="020B0604020202020204" pitchFamily="34" charset="0"/>
                          <a:cs typeface="Microsoft Sans Serif" panose="020B0604020202020204" pitchFamily="34" charset="0"/>
                        </a:rPr>
                        <a:t>Puede requerir algunas herramientas especiales para su realización.</a:t>
                      </a:r>
                      <a:r>
                        <a:rPr lang="en-GB" sz="2800" dirty="0">
                          <a:latin typeface="Microsoft Sans Serif" panose="020B0604020202020204" pitchFamily="34" charset="0"/>
                          <a:cs typeface="Microsoft Sans Serif" panose="020B0604020202020204" pitchFamily="34" charset="0"/>
                        </a:rPr>
                        <a:t> </a:t>
                      </a:r>
                      <a:endParaRPr lang="en-US" sz="28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solidFill>
                      <a:srgbClr val="FFECFC"/>
                    </a:solidFill>
                  </a:tcPr>
                </a:tc>
                <a:extLst>
                  <a:ext uri="{0D108BD9-81ED-4DB2-BD59-A6C34878D82A}">
                    <a16:rowId xmlns:a16="http://schemas.microsoft.com/office/drawing/2014/main" val="1827236046"/>
                  </a:ext>
                </a:extLst>
              </a:tr>
            </a:tbl>
          </a:graphicData>
        </a:graphic>
      </p:graphicFrame>
    </p:spTree>
    <p:extLst>
      <p:ext uri="{BB962C8B-B14F-4D97-AF65-F5344CB8AC3E}">
        <p14:creationId xmlns:p14="http://schemas.microsoft.com/office/powerpoint/2010/main" val="332391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a:extLst>
              <a:ext uri="{FF2B5EF4-FFF2-40B4-BE49-F238E27FC236}">
                <a16:creationId xmlns:a16="http://schemas.microsoft.com/office/drawing/2014/main" id="{DA6C0C95-1DE1-0DC8-9E68-D5E6260D13F9}"/>
              </a:ext>
            </a:extLst>
          </p:cNvPr>
          <p:cNvSpPr txBox="1"/>
          <p:nvPr/>
        </p:nvSpPr>
        <p:spPr>
          <a:xfrm>
            <a:off x="497150" y="197001"/>
            <a:ext cx="8229600" cy="938719"/>
          </a:xfrm>
          <a:prstGeom prst="rect">
            <a:avLst/>
          </a:prstGeom>
          <a:noFill/>
        </p:spPr>
        <p:txBody>
          <a:bodyPr wrap="square" rtlCol="0">
            <a:spAutoFit/>
          </a:bodyPr>
          <a:lstStyle/>
          <a:p>
            <a:r>
              <a:rPr lang="en-US" sz="55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Resumen</a:t>
            </a:r>
            <a:endParaRPr lang="en-US" sz="5500" b="1" dirty="0">
              <a:solidFill>
                <a:srgbClr val="B05894"/>
              </a:solidFill>
            </a:endParaRPr>
          </a:p>
        </p:txBody>
      </p:sp>
      <p:grpSp>
        <p:nvGrpSpPr>
          <p:cNvPr id="5" name="Gruppo 4"/>
          <p:cNvGrpSpPr/>
          <p:nvPr/>
        </p:nvGrpSpPr>
        <p:grpSpPr>
          <a:xfrm>
            <a:off x="2880735" y="2351308"/>
            <a:ext cx="12526530" cy="5554475"/>
            <a:chOff x="1752599" y="2628900"/>
            <a:chExt cx="12526530" cy="5554475"/>
          </a:xfrm>
        </p:grpSpPr>
        <p:sp>
          <p:nvSpPr>
            <p:cNvPr id="67" name="Rectángulo 18">
              <a:extLst>
                <a:ext uri="{FF2B5EF4-FFF2-40B4-BE49-F238E27FC236}">
                  <a16:creationId xmlns:a16="http://schemas.microsoft.com/office/drawing/2014/main" id="{FC7E83DD-3641-D2F1-E241-532A461817B2}"/>
                </a:ext>
              </a:extLst>
            </p:cNvPr>
            <p:cNvSpPr/>
            <p:nvPr/>
          </p:nvSpPr>
          <p:spPr>
            <a:xfrm>
              <a:off x="6336836" y="2628900"/>
              <a:ext cx="3710271"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8" name="Rectángulo 17">
              <a:extLst>
                <a:ext uri="{FF2B5EF4-FFF2-40B4-BE49-F238E27FC236}">
                  <a16:creationId xmlns:a16="http://schemas.microsoft.com/office/drawing/2014/main" id="{953B3577-D9C0-67CB-B8BD-0E33B29CFE77}"/>
                </a:ext>
              </a:extLst>
            </p:cNvPr>
            <p:cNvSpPr/>
            <p:nvPr/>
          </p:nvSpPr>
          <p:spPr>
            <a:xfrm>
              <a:off x="1752600" y="2628900"/>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TextBox 57">
              <a:extLst>
                <a:ext uri="{FF2B5EF4-FFF2-40B4-BE49-F238E27FC236}">
                  <a16:creationId xmlns:a16="http://schemas.microsoft.com/office/drawing/2014/main" id="{D4275EA0-5D83-57E3-4C70-3D5BE7896015}"/>
                </a:ext>
              </a:extLst>
            </p:cNvPr>
            <p:cNvSpPr txBox="1"/>
            <p:nvPr/>
          </p:nvSpPr>
          <p:spPr>
            <a:xfrm>
              <a:off x="1892149" y="3696826"/>
              <a:ext cx="3213251" cy="938719"/>
            </a:xfrm>
            <a:prstGeom prst="rect">
              <a:avLst/>
            </a:prstGeom>
            <a:noFill/>
          </p:spPr>
          <p:txBody>
            <a:bodyPr wrap="square" rtlCol="0">
              <a:spAutoFit/>
            </a:bodyPr>
            <a:lstStyle/>
            <a:p>
              <a:pPr>
                <a:lnSpc>
                  <a:spcPts val="2220"/>
                </a:lnSpc>
              </a:pPr>
              <a:r>
                <a:rPr lang="es-ES"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Proceso de determinación de la probabilidad de riesgo en un proyecto.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0" name="Rectangle 58">
              <a:extLst>
                <a:ext uri="{FF2B5EF4-FFF2-40B4-BE49-F238E27FC236}">
                  <a16:creationId xmlns:a16="http://schemas.microsoft.com/office/drawing/2014/main" id="{C19CE81B-88B7-56D0-835C-580EF1D39AEA}"/>
                </a:ext>
              </a:extLst>
            </p:cNvPr>
            <p:cNvSpPr/>
            <p:nvPr/>
          </p:nvSpPr>
          <p:spPr>
            <a:xfrm>
              <a:off x="2466883" y="3142828"/>
              <a:ext cx="2327881" cy="400110"/>
            </a:xfrm>
            <a:prstGeom prst="rect">
              <a:avLst/>
            </a:prstGeom>
          </p:spPr>
          <p:txBody>
            <a:bodyPr wrap="none">
              <a:spAutoFit/>
            </a:bodyPr>
            <a:lstStyle/>
            <a:p>
              <a:pPr algn="ct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riesgos</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1" name="object 2">
              <a:extLst>
                <a:ext uri="{FF2B5EF4-FFF2-40B4-BE49-F238E27FC236}">
                  <a16:creationId xmlns:a16="http://schemas.microsoft.com/office/drawing/2014/main" id="{194018B4-B354-3889-61E1-72BFFF89DBEB}"/>
                </a:ext>
              </a:extLst>
            </p:cNvPr>
            <p:cNvPicPr/>
            <p:nvPr/>
          </p:nvPicPr>
          <p:blipFill>
            <a:blip r:embed="rId2" cstate="print"/>
            <a:stretch>
              <a:fillRect/>
            </a:stretch>
          </p:blipFill>
          <p:spPr>
            <a:xfrm>
              <a:off x="1892149" y="3160915"/>
              <a:ext cx="435185" cy="510356"/>
            </a:xfrm>
            <a:prstGeom prst="rect">
              <a:avLst/>
            </a:prstGeom>
          </p:spPr>
        </p:pic>
        <p:sp>
          <p:nvSpPr>
            <p:cNvPr id="72" name="TextBox 57">
              <a:extLst>
                <a:ext uri="{FF2B5EF4-FFF2-40B4-BE49-F238E27FC236}">
                  <a16:creationId xmlns:a16="http://schemas.microsoft.com/office/drawing/2014/main" id="{64E2E20B-DA1F-09F0-F092-713BEF926EBD}"/>
                </a:ext>
              </a:extLst>
            </p:cNvPr>
            <p:cNvSpPr txBox="1"/>
            <p:nvPr/>
          </p:nvSpPr>
          <p:spPr>
            <a:xfrm>
              <a:off x="7155351" y="3759822"/>
              <a:ext cx="2146451" cy="656590"/>
            </a:xfrm>
            <a:prstGeom prst="rect">
              <a:avLst/>
            </a:prstGeom>
            <a:noFill/>
          </p:spPr>
          <p:txBody>
            <a:bodyPr wrap="square" rtlCol="0">
              <a:spAutoFit/>
            </a:bodyPr>
            <a:lstStyle/>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Cualitativo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Cuantitativo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3" name="Rectangle 58">
              <a:extLst>
                <a:ext uri="{FF2B5EF4-FFF2-40B4-BE49-F238E27FC236}">
                  <a16:creationId xmlns:a16="http://schemas.microsoft.com/office/drawing/2014/main" id="{DC5D6AA9-5455-9552-81E8-CF2B76572622}"/>
                </a:ext>
              </a:extLst>
            </p:cNvPr>
            <p:cNvSpPr/>
            <p:nvPr/>
          </p:nvSpPr>
          <p:spPr>
            <a:xfrm>
              <a:off x="6694907" y="3197929"/>
              <a:ext cx="3352201" cy="400110"/>
            </a:xfrm>
            <a:prstGeom prst="rect">
              <a:avLst/>
            </a:prstGeom>
          </p:spPr>
          <p:txBody>
            <a:bodyPr wrap="none">
              <a:spAutoFit/>
            </a:bodyPr>
            <a:lstStyle/>
            <a:p>
              <a:pPr algn="ctr"/>
              <a:r>
                <a:rPr lang="es-E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Tipos de análisis de riesgos</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4" name="object 2">
              <a:extLst>
                <a:ext uri="{FF2B5EF4-FFF2-40B4-BE49-F238E27FC236}">
                  <a16:creationId xmlns:a16="http://schemas.microsoft.com/office/drawing/2014/main" id="{49413C0B-8236-CA4A-DD00-985667C34D37}"/>
                </a:ext>
              </a:extLst>
            </p:cNvPr>
            <p:cNvPicPr/>
            <p:nvPr/>
          </p:nvPicPr>
          <p:blipFill>
            <a:blip r:embed="rId2" cstate="print"/>
            <a:stretch>
              <a:fillRect/>
            </a:stretch>
          </p:blipFill>
          <p:spPr>
            <a:xfrm>
              <a:off x="6339464" y="3174434"/>
              <a:ext cx="435185" cy="510356"/>
            </a:xfrm>
            <a:prstGeom prst="rect">
              <a:avLst/>
            </a:prstGeom>
          </p:spPr>
        </p:pic>
        <p:sp>
          <p:nvSpPr>
            <p:cNvPr id="79" name="Rectángulo 23">
              <a:extLst>
                <a:ext uri="{FF2B5EF4-FFF2-40B4-BE49-F238E27FC236}">
                  <a16:creationId xmlns:a16="http://schemas.microsoft.com/office/drawing/2014/main" id="{ACCB46CD-CCFE-C020-E70D-1AE15A76DA06}"/>
                </a:ext>
              </a:extLst>
            </p:cNvPr>
            <p:cNvSpPr/>
            <p:nvPr/>
          </p:nvSpPr>
          <p:spPr>
            <a:xfrm>
              <a:off x="6336837" y="5579999"/>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0" name="Rectángulo 24">
              <a:extLst>
                <a:ext uri="{FF2B5EF4-FFF2-40B4-BE49-F238E27FC236}">
                  <a16:creationId xmlns:a16="http://schemas.microsoft.com/office/drawing/2014/main" id="{E92C4DEF-F8D7-AA5F-8DB9-37560EE80165}"/>
                </a:ext>
              </a:extLst>
            </p:cNvPr>
            <p:cNvSpPr/>
            <p:nvPr/>
          </p:nvSpPr>
          <p:spPr>
            <a:xfrm>
              <a:off x="1752600" y="5579999"/>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1" name="TextBox 57">
              <a:extLst>
                <a:ext uri="{FF2B5EF4-FFF2-40B4-BE49-F238E27FC236}">
                  <a16:creationId xmlns:a16="http://schemas.microsoft.com/office/drawing/2014/main" id="{B759E899-61ED-10FC-E3D5-14C02BDE0761}"/>
                </a:ext>
              </a:extLst>
            </p:cNvPr>
            <p:cNvSpPr txBox="1"/>
            <p:nvPr/>
          </p:nvSpPr>
          <p:spPr>
            <a:xfrm>
              <a:off x="1752599" y="6710308"/>
              <a:ext cx="3352801" cy="1220847"/>
            </a:xfrm>
            <a:prstGeom prst="rect">
              <a:avLst/>
            </a:prstGeom>
            <a:noFill/>
          </p:spPr>
          <p:txBody>
            <a:bodyPr wrap="square" rtlCol="0">
              <a:spAutoFit/>
            </a:bodyPr>
            <a:lstStyle/>
            <a:p>
              <a:pPr>
                <a:lnSpc>
                  <a:spcPts val="2220"/>
                </a:lnSpc>
              </a:pPr>
              <a:r>
                <a:rPr lang="es-ES"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Examen estadístico del impacto de los riesgos identificados en el conjunto del proyecto.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82" name="object 2">
              <a:extLst>
                <a:ext uri="{FF2B5EF4-FFF2-40B4-BE49-F238E27FC236}">
                  <a16:creationId xmlns:a16="http://schemas.microsoft.com/office/drawing/2014/main" id="{5BF319F7-F234-F50F-2E21-3AFF48E38879}"/>
                </a:ext>
              </a:extLst>
            </p:cNvPr>
            <p:cNvPicPr/>
            <p:nvPr/>
          </p:nvPicPr>
          <p:blipFill>
            <a:blip r:embed="rId2" cstate="print"/>
            <a:stretch>
              <a:fillRect/>
            </a:stretch>
          </p:blipFill>
          <p:spPr>
            <a:xfrm>
              <a:off x="1892149" y="6112014"/>
              <a:ext cx="435185" cy="510356"/>
            </a:xfrm>
            <a:prstGeom prst="rect">
              <a:avLst/>
            </a:prstGeom>
          </p:spPr>
        </p:pic>
        <p:sp>
          <p:nvSpPr>
            <p:cNvPr id="83" name="TextBox 57">
              <a:extLst>
                <a:ext uri="{FF2B5EF4-FFF2-40B4-BE49-F238E27FC236}">
                  <a16:creationId xmlns:a16="http://schemas.microsoft.com/office/drawing/2014/main" id="{1A96A033-3886-D9AA-2067-7E9F55A1439F}"/>
                </a:ext>
              </a:extLst>
            </p:cNvPr>
            <p:cNvSpPr txBox="1"/>
            <p:nvPr/>
          </p:nvSpPr>
          <p:spPr>
            <a:xfrm>
              <a:off x="7034932" y="6722999"/>
              <a:ext cx="2387288" cy="1220847"/>
            </a:xfrm>
            <a:prstGeom prst="rect">
              <a:avLst/>
            </a:prstGeom>
            <a:noFill/>
          </p:spPr>
          <p:txBody>
            <a:bodyPr wrap="square" rtlCol="0">
              <a:spAutoFit/>
            </a:bodyPr>
            <a:lstStyle/>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Analítico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numérico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nSpc>
                  <a:spcPts val="2220"/>
                </a:lnSpc>
                <a:buFont typeface="Arial" panose="020B0604020202020204" pitchFamily="34" charset="0"/>
                <a:buChar char="•"/>
              </a:pP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Subjetivo</a:t>
              </a:r>
              <a:r>
                <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 vs. </a:t>
              </a:r>
              <a:r>
                <a:rPr lang="en-US" sz="2000" dirty="0" err="1">
                  <a:latin typeface="Microsoft Sans Serif" panose="020B0604020202020204" pitchFamily="34" charset="0"/>
                  <a:ea typeface="Microsoft Sans Serif" panose="020B0604020202020204" pitchFamily="34" charset="0"/>
                  <a:cs typeface="Microsoft Sans Serif" panose="020B0604020202020204" pitchFamily="34" charset="0"/>
                </a:rPr>
                <a:t>objetivo</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4" name="Rectangle 58">
              <a:extLst>
                <a:ext uri="{FF2B5EF4-FFF2-40B4-BE49-F238E27FC236}">
                  <a16:creationId xmlns:a16="http://schemas.microsoft.com/office/drawing/2014/main" id="{FBDB3B8D-AF54-C9D8-640A-2A004C58DEE0}"/>
                </a:ext>
              </a:extLst>
            </p:cNvPr>
            <p:cNvSpPr/>
            <p:nvPr/>
          </p:nvSpPr>
          <p:spPr>
            <a:xfrm>
              <a:off x="7159523" y="6021333"/>
              <a:ext cx="2013693" cy="707886"/>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Cuantitativo</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vs. </a:t>
              </a:r>
            </a:p>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Cualitativo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85" name="object 2">
              <a:extLst>
                <a:ext uri="{FF2B5EF4-FFF2-40B4-BE49-F238E27FC236}">
                  <a16:creationId xmlns:a16="http://schemas.microsoft.com/office/drawing/2014/main" id="{60A20428-C5AC-B742-EA84-67B91F011E8D}"/>
                </a:ext>
              </a:extLst>
            </p:cNvPr>
            <p:cNvPicPr/>
            <p:nvPr/>
          </p:nvPicPr>
          <p:blipFill>
            <a:blip r:embed="rId2" cstate="print"/>
            <a:stretch>
              <a:fillRect/>
            </a:stretch>
          </p:blipFill>
          <p:spPr>
            <a:xfrm>
              <a:off x="6549923" y="6125533"/>
              <a:ext cx="435185" cy="510356"/>
            </a:xfrm>
            <a:prstGeom prst="rect">
              <a:avLst/>
            </a:prstGeom>
          </p:spPr>
        </p:pic>
        <p:sp>
          <p:nvSpPr>
            <p:cNvPr id="89" name="Rectangle 58">
              <a:extLst>
                <a:ext uri="{FF2B5EF4-FFF2-40B4-BE49-F238E27FC236}">
                  <a16:creationId xmlns:a16="http://schemas.microsoft.com/office/drawing/2014/main" id="{1F37EB3E-DA2E-0F4C-92C8-A5712BAD198C}"/>
                </a:ext>
              </a:extLst>
            </p:cNvPr>
            <p:cNvSpPr/>
            <p:nvPr/>
          </p:nvSpPr>
          <p:spPr>
            <a:xfrm>
              <a:off x="2447564" y="6002422"/>
              <a:ext cx="2396810" cy="707886"/>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cuantitativo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 name="Rectángulo 19">
              <a:extLst>
                <a:ext uri="{FF2B5EF4-FFF2-40B4-BE49-F238E27FC236}">
                  <a16:creationId xmlns:a16="http://schemas.microsoft.com/office/drawing/2014/main" id="{49CD68FB-F67F-66DF-0EC0-C9E1A732679D}"/>
                </a:ext>
              </a:extLst>
            </p:cNvPr>
            <p:cNvSpPr/>
            <p:nvPr/>
          </p:nvSpPr>
          <p:spPr>
            <a:xfrm>
              <a:off x="10926328" y="4278311"/>
              <a:ext cx="3352800" cy="2603376"/>
            </a:xfrm>
            <a:prstGeom prst="rect">
              <a:avLst/>
            </a:prstGeom>
            <a:solidFill>
              <a:srgbClr val="FFECFC"/>
            </a:solidFill>
            <a:ln>
              <a:solidFill>
                <a:srgbClr val="FFE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TextBox 57">
              <a:extLst>
                <a:ext uri="{FF2B5EF4-FFF2-40B4-BE49-F238E27FC236}">
                  <a16:creationId xmlns:a16="http://schemas.microsoft.com/office/drawing/2014/main" id="{8E97CE46-66B1-6012-27FD-5A1675734543}"/>
                </a:ext>
              </a:extLst>
            </p:cNvPr>
            <p:cNvSpPr txBox="1"/>
            <p:nvPr/>
          </p:nvSpPr>
          <p:spPr>
            <a:xfrm>
              <a:off x="11139621" y="5382513"/>
              <a:ext cx="3139508" cy="1502976"/>
            </a:xfrm>
            <a:prstGeom prst="rect">
              <a:avLst/>
            </a:prstGeom>
            <a:noFill/>
          </p:spPr>
          <p:txBody>
            <a:bodyPr wrap="square" rtlCol="0">
              <a:spAutoFit/>
            </a:bodyPr>
            <a:lstStyle/>
            <a:p>
              <a:pPr>
                <a:lnSpc>
                  <a:spcPts val="2220"/>
                </a:lnSpc>
              </a:pPr>
              <a:r>
                <a:rPr lang="es-ES" altLang="es-ES" sz="2000" dirty="0">
                  <a:latin typeface="Microsoft Sans Serif" panose="020B0604020202020204" pitchFamily="34" charset="0"/>
                  <a:ea typeface="Microsoft Sans Serif" panose="020B0604020202020204" pitchFamily="34" charset="0"/>
                  <a:cs typeface="Microsoft Sans Serif" panose="020B0604020202020204" pitchFamily="34" charset="0"/>
                </a:rPr>
                <a:t>Determina el impacto y el valor de probabilidad de cada riesgo en una escala o matriz de riesgos.</a:t>
              </a:r>
              <a:endParaRPr lang="en-U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 name="Rectangle 58">
              <a:extLst>
                <a:ext uri="{FF2B5EF4-FFF2-40B4-BE49-F238E27FC236}">
                  <a16:creationId xmlns:a16="http://schemas.microsoft.com/office/drawing/2014/main" id="{7E6BC154-FB74-A326-FFDC-1125B8874620}"/>
                </a:ext>
              </a:extLst>
            </p:cNvPr>
            <p:cNvSpPr/>
            <p:nvPr/>
          </p:nvSpPr>
          <p:spPr>
            <a:xfrm>
              <a:off x="11722944" y="4678429"/>
              <a:ext cx="2396810" cy="707886"/>
            </a:xfrm>
            <a:prstGeom prst="rect">
              <a:avLst/>
            </a:prstGeom>
          </p:spPr>
          <p:txBody>
            <a:bodyPr wrap="none">
              <a:spAutoFit/>
            </a:bodyPr>
            <a:lstStyle/>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Análisis</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de </a:t>
              </a:r>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riesgos</a:t>
              </a:r>
              <a:r>
                <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a:p>
              <a:r>
                <a:rPr lang="en-US" sz="2000" b="1" dirty="0" err="1">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rPr>
                <a:t>cualitativo</a:t>
              </a:r>
              <a:endParaRPr lang="en-US" sz="2000" b="1" dirty="0">
                <a:solidFill>
                  <a:srgbClr val="B05894"/>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object 2">
              <a:extLst>
                <a:ext uri="{FF2B5EF4-FFF2-40B4-BE49-F238E27FC236}">
                  <a16:creationId xmlns:a16="http://schemas.microsoft.com/office/drawing/2014/main" id="{3F97933F-EEC7-C6E3-BB56-D03CB0D98623}"/>
                </a:ext>
              </a:extLst>
            </p:cNvPr>
            <p:cNvPicPr/>
            <p:nvPr/>
          </p:nvPicPr>
          <p:blipFill>
            <a:blip r:embed="rId2" cstate="print"/>
            <a:stretch>
              <a:fillRect/>
            </a:stretch>
          </p:blipFill>
          <p:spPr>
            <a:xfrm>
              <a:off x="11139620" y="4808822"/>
              <a:ext cx="435185" cy="510356"/>
            </a:xfrm>
            <a:prstGeom prst="rect">
              <a:avLst/>
            </a:prstGeom>
          </p:spPr>
        </p:pic>
      </p:grpSp>
    </p:spTree>
    <p:extLst>
      <p:ext uri="{BB962C8B-B14F-4D97-AF65-F5344CB8AC3E}">
        <p14:creationId xmlns:p14="http://schemas.microsoft.com/office/powerpoint/2010/main" val="3324569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869</TotalTime>
  <Words>1303</Words>
  <Application>Microsoft Office PowerPoint</Application>
  <PresentationFormat>Personalizado</PresentationFormat>
  <Paragraphs>153</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16</vt:i4>
      </vt:variant>
    </vt:vector>
  </HeadingPairs>
  <TitlesOfParts>
    <vt:vector size="22" baseType="lpstr">
      <vt:lpstr>Arial</vt:lpstr>
      <vt:lpstr>Calibri</vt:lpstr>
      <vt:lpstr>Courier New</vt:lpstr>
      <vt:lpstr>Microsoft Sans Serif</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E4F PPT TEMPLATE</dc:title>
  <dc:creator>Monia Coppola</dc:creator>
  <cp:keywords>DAE5WsvJFTY,BAEXurJiHZU</cp:keywords>
  <cp:lastModifiedBy>Javier Serón Molina</cp:lastModifiedBy>
  <cp:revision>79</cp:revision>
  <dcterms:created xsi:type="dcterms:W3CDTF">2022-02-25T10:54:18Z</dcterms:created>
  <dcterms:modified xsi:type="dcterms:W3CDTF">2022-12-29T10:28:46Z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2022-02-25T00:00:00Z</vt:filetime>
  </property>
  <property fmtid="{D5CDD505-2E9C-101B-9397-08002B2CF9AE}" pid="3" name="Creator">
    <vt:lpwstr>Canva</vt:lpwstr>
  </property>
  <property fmtid="{D5CDD505-2E9C-101B-9397-08002B2CF9AE}" pid="4" name="LastSaved">
    <vt:filetime>2022-02-25T00:00:00Z</vt:filetime>
  </property>
</Properties>
</file>