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6"/>
  </p:notesMasterIdLst>
  <p:sldIdLst>
    <p:sldId id="256" r:id="rId3"/>
    <p:sldId id="277" r:id="rId4"/>
    <p:sldId id="257" r:id="rId5"/>
    <p:sldId id="258" r:id="rId6"/>
    <p:sldId id="260" r:id="rId7"/>
    <p:sldId id="261" r:id="rId8"/>
    <p:sldId id="281" r:id="rId9"/>
    <p:sldId id="262" r:id="rId10"/>
    <p:sldId id="263" r:id="rId11"/>
    <p:sldId id="264" r:id="rId12"/>
    <p:sldId id="265" r:id="rId13"/>
    <p:sldId id="266" r:id="rId14"/>
    <p:sldId id="282" r:id="rId15"/>
    <p:sldId id="267" r:id="rId16"/>
    <p:sldId id="269" r:id="rId17"/>
    <p:sldId id="270" r:id="rId18"/>
    <p:sldId id="271" r:id="rId19"/>
    <p:sldId id="283" r:id="rId20"/>
    <p:sldId id="275" r:id="rId21"/>
    <p:sldId id="276" r:id="rId22"/>
    <p:sldId id="273" r:id="rId23"/>
    <p:sldId id="284" r:id="rId24"/>
    <p:sldId id="259" r:id="rId25"/>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894"/>
    <a:srgbClr val="FEB1A6"/>
    <a:srgbClr val="C6EEA9"/>
    <a:srgbClr val="FE270F"/>
    <a:srgbClr val="FF270E"/>
    <a:srgbClr val="5CC90B"/>
    <a:srgbClr val="645F63"/>
    <a:srgbClr val="582A4A"/>
    <a:srgbClr val="994980"/>
    <a:srgbClr val="C88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654"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C64A4-E48F-4639-B0BF-AA76E9B8527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S"/>
        </a:p>
      </dgm:t>
    </dgm:pt>
    <dgm:pt modelId="{7B80BBCE-6DEA-44B3-9CCD-83CE96B7DCCA}">
      <dgm:prSet phldrT="[Texto]" custT="1"/>
      <dgm:spPr>
        <a:solidFill>
          <a:srgbClr val="994980"/>
        </a:solidFill>
      </dgm:spPr>
      <dgm:t>
        <a:bodyPr/>
        <a:lstStyle/>
        <a:p>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Tienda física</a:t>
          </a:r>
        </a:p>
      </dgm:t>
    </dgm:pt>
    <dgm:pt modelId="{95C4D7AA-CA34-423C-B57F-42990DE79D76}">
      <dgm:prSet phldrT="[Texto]" custT="1"/>
      <dgm:spPr>
        <a:solidFill>
          <a:srgbClr val="DFBBD4"/>
        </a:solidFill>
      </dgm:spPr>
      <dgm:t>
        <a:bodyPr/>
        <a:lstStyle/>
        <a:p>
          <a:r>
            <a:rPr lang="es-ES" sz="2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Móvil</a:t>
          </a:r>
          <a:endParaRPr lang="es-ES" sz="16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2B7F45B2-A026-4A36-8E12-14414415C640}">
      <dgm:prSet phldrT="[Texto]" custT="1"/>
      <dgm:spPr>
        <a:solidFill>
          <a:srgbClr val="C88AB5"/>
        </a:solidFill>
      </dgm:spPr>
      <dgm:t>
        <a:bodyPr/>
        <a:lstStyle/>
        <a:p>
          <a:r>
            <a:rPr lang="es-ES" sz="1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Tienda Online</a:t>
          </a:r>
        </a:p>
      </dgm:t>
    </dgm:pt>
    <dgm:pt modelId="{B8117EF5-FBA7-4865-A4C1-1C2F94FFE42F}">
      <dgm:prSet phldrT="[Texto]" custT="1"/>
      <dgm:spPr>
        <a:solidFill>
          <a:srgbClr val="582A4A"/>
        </a:solidFill>
      </dgm:spPr>
      <dgm:t>
        <a:bodyPr/>
        <a:lstStyle/>
        <a:p>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Comercio electrónico</a:t>
          </a:r>
          <a:endParaRPr lang="es-ES" sz="17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34DC2FE7-9CCB-4EB5-AC5F-1979471D0EA4}">
      <dgm:prSet phldrT="[Texto]" custT="1"/>
      <dgm:spPr>
        <a:solidFill>
          <a:srgbClr val="645F63"/>
        </a:solidFill>
      </dgm:spPr>
      <dgm:t>
        <a:bodyPr/>
        <a:lstStyle/>
        <a:p>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Usuario</a:t>
          </a:r>
        </a:p>
      </dgm:t>
    </dgm:pt>
    <dgm:pt modelId="{9EEB4FAE-F94A-4B0E-B3F3-179C81764013}" type="sibTrans" cxnId="{95AE142A-F22B-4669-8AF3-6D7EE416AC57}">
      <dgm:prSet/>
      <dgm:spPr/>
      <dgm:t>
        <a:bodyPr/>
        <a:lstStyle/>
        <a:p>
          <a:endParaRPr lang="es-ES" sz="1800"/>
        </a:p>
      </dgm:t>
    </dgm:pt>
    <dgm:pt modelId="{61BE50FD-350B-458B-82E8-E40E6D9270A6}" type="parTrans" cxnId="{95AE142A-F22B-4669-8AF3-6D7EE416AC57}">
      <dgm:prSet/>
      <dgm:spPr/>
      <dgm:t>
        <a:bodyPr/>
        <a:lstStyle/>
        <a:p>
          <a:endParaRPr lang="es-ES" sz="1800"/>
        </a:p>
      </dgm:t>
    </dgm:pt>
    <dgm:pt modelId="{C6BE92C5-1085-4649-B62C-5786BBDE0B11}" type="sibTrans" cxnId="{9B9BD6D2-0CD1-4623-9433-8080039F6231}">
      <dgm:prSet/>
      <dgm:spPr/>
      <dgm:t>
        <a:bodyPr/>
        <a:lstStyle/>
        <a:p>
          <a:endParaRPr lang="es-ES" sz="1800"/>
        </a:p>
      </dgm:t>
    </dgm:pt>
    <dgm:pt modelId="{11FBC355-6E6C-45B1-A946-5D49C6C3E629}" type="parTrans" cxnId="{9B9BD6D2-0CD1-4623-9433-8080039F6231}">
      <dgm:prSet custT="1"/>
      <dgm:spPr>
        <a:ln>
          <a:solidFill>
            <a:srgbClr val="645F63"/>
          </a:solidFill>
        </a:ln>
      </dgm:spPr>
      <dgm:t>
        <a:bodyPr/>
        <a:lstStyle/>
        <a:p>
          <a:endParaRPr lang="es-ES" sz="500"/>
        </a:p>
      </dgm:t>
    </dgm:pt>
    <dgm:pt modelId="{125DFCE4-CBCC-4B66-B887-5432D80AAB28}" type="sibTrans" cxnId="{F0FE22CE-5E58-4A7C-BD05-3E96B0CEA18E}">
      <dgm:prSet/>
      <dgm:spPr/>
      <dgm:t>
        <a:bodyPr/>
        <a:lstStyle/>
        <a:p>
          <a:endParaRPr lang="es-ES" sz="1800"/>
        </a:p>
      </dgm:t>
    </dgm:pt>
    <dgm:pt modelId="{41FCFBD6-55B9-48E2-992F-1EF238B3211D}" type="parTrans" cxnId="{F0FE22CE-5E58-4A7C-BD05-3E96B0CEA18E}">
      <dgm:prSet custT="1"/>
      <dgm:spPr>
        <a:ln>
          <a:solidFill>
            <a:srgbClr val="645F63"/>
          </a:solidFill>
        </a:ln>
      </dgm:spPr>
      <dgm:t>
        <a:bodyPr/>
        <a:lstStyle/>
        <a:p>
          <a:endParaRPr lang="es-ES" sz="500"/>
        </a:p>
      </dgm:t>
    </dgm:pt>
    <dgm:pt modelId="{7EF1E8BB-D5CD-4745-AF56-C33E4D61A0AC}" type="sibTrans" cxnId="{D423C707-9F12-46F9-A6C1-CA2443FB3C58}">
      <dgm:prSet/>
      <dgm:spPr/>
      <dgm:t>
        <a:bodyPr/>
        <a:lstStyle/>
        <a:p>
          <a:endParaRPr lang="es-ES" sz="1800"/>
        </a:p>
      </dgm:t>
    </dgm:pt>
    <dgm:pt modelId="{6AA3B1BC-F8F8-4D0D-A6F5-3266128AD525}" type="parTrans" cxnId="{D423C707-9F12-46F9-A6C1-CA2443FB3C58}">
      <dgm:prSet custT="1"/>
      <dgm:spPr>
        <a:ln>
          <a:solidFill>
            <a:srgbClr val="645F63"/>
          </a:solidFill>
        </a:ln>
      </dgm:spPr>
      <dgm:t>
        <a:bodyPr/>
        <a:lstStyle/>
        <a:p>
          <a:endParaRPr lang="es-ES" sz="500"/>
        </a:p>
      </dgm:t>
    </dgm:pt>
    <dgm:pt modelId="{8F575AEA-FD05-42CC-8846-6BF919761A8B}" type="sibTrans" cxnId="{4E405E37-6402-4ED9-91E8-6FEB3B4DD8EF}">
      <dgm:prSet/>
      <dgm:spPr/>
      <dgm:t>
        <a:bodyPr/>
        <a:lstStyle/>
        <a:p>
          <a:endParaRPr lang="es-ES" sz="1800"/>
        </a:p>
      </dgm:t>
    </dgm:pt>
    <dgm:pt modelId="{A3B42E83-5202-4A22-BAED-B204526FF35A}" type="parTrans" cxnId="{4E405E37-6402-4ED9-91E8-6FEB3B4DD8EF}">
      <dgm:prSet custT="1"/>
      <dgm:spPr>
        <a:ln>
          <a:solidFill>
            <a:srgbClr val="645F63"/>
          </a:solidFill>
        </a:ln>
      </dgm:spPr>
      <dgm:t>
        <a:bodyPr/>
        <a:lstStyle/>
        <a:p>
          <a:endParaRPr lang="es-ES" sz="500"/>
        </a:p>
      </dgm:t>
    </dgm:pt>
    <dgm:pt modelId="{4C45955F-B665-4949-8D93-49D5B59C9BAA}" type="pres">
      <dgm:prSet presAssocID="{ACEC64A4-E48F-4639-B0BF-AA76E9B85274}" presName="cycle" presStyleCnt="0">
        <dgm:presLayoutVars>
          <dgm:chMax val="1"/>
          <dgm:dir/>
          <dgm:animLvl val="ctr"/>
          <dgm:resizeHandles val="exact"/>
        </dgm:presLayoutVars>
      </dgm:prSet>
      <dgm:spPr/>
    </dgm:pt>
    <dgm:pt modelId="{E10F6076-5F29-410E-8E8C-E39627A9F72A}" type="pres">
      <dgm:prSet presAssocID="{34DC2FE7-9CCB-4EB5-AC5F-1979471D0EA4}" presName="centerShape" presStyleLbl="node0" presStyleIdx="0" presStyleCnt="1" custScaleX="116854"/>
      <dgm:spPr/>
    </dgm:pt>
    <dgm:pt modelId="{B911E96E-A3D2-4118-B02E-5DA3D1E7104C}" type="pres">
      <dgm:prSet presAssocID="{A3B42E83-5202-4A22-BAED-B204526FF35A}" presName="Name9" presStyleLbl="parChTrans1D2" presStyleIdx="0" presStyleCnt="4"/>
      <dgm:spPr/>
    </dgm:pt>
    <dgm:pt modelId="{AE38B6F5-CB24-423D-8581-39FE5670BA4D}" type="pres">
      <dgm:prSet presAssocID="{A3B42E83-5202-4A22-BAED-B204526FF35A}" presName="connTx" presStyleLbl="parChTrans1D2" presStyleIdx="0" presStyleCnt="4"/>
      <dgm:spPr/>
    </dgm:pt>
    <dgm:pt modelId="{488D1870-DE31-41BC-9FB7-A11E661E7494}" type="pres">
      <dgm:prSet presAssocID="{B8117EF5-FBA7-4865-A4C1-1C2F94FFE42F}" presName="node" presStyleLbl="node1" presStyleIdx="0" presStyleCnt="4" custScaleX="169588" custScaleY="96071">
        <dgm:presLayoutVars>
          <dgm:bulletEnabled val="1"/>
        </dgm:presLayoutVars>
      </dgm:prSet>
      <dgm:spPr/>
    </dgm:pt>
    <dgm:pt modelId="{71040B3C-56A4-4CBB-8FEA-6C83879E69CA}" type="pres">
      <dgm:prSet presAssocID="{6AA3B1BC-F8F8-4D0D-A6F5-3266128AD525}" presName="Name9" presStyleLbl="parChTrans1D2" presStyleIdx="1" presStyleCnt="4"/>
      <dgm:spPr/>
    </dgm:pt>
    <dgm:pt modelId="{30A51764-C060-4943-8DB5-B107B2F7792E}" type="pres">
      <dgm:prSet presAssocID="{6AA3B1BC-F8F8-4D0D-A6F5-3266128AD525}" presName="connTx" presStyleLbl="parChTrans1D2" presStyleIdx="1" presStyleCnt="4"/>
      <dgm:spPr/>
    </dgm:pt>
    <dgm:pt modelId="{C402ECF3-2E49-487F-94E5-8A038F06A662}" type="pres">
      <dgm:prSet presAssocID="{2B7F45B2-A026-4A36-8E12-14414415C640}" presName="node" presStyleLbl="node1" presStyleIdx="1" presStyleCnt="4" custScaleX="157474" custScaleY="109347" custRadScaleRad="107888" custRadScaleInc="-1191">
        <dgm:presLayoutVars>
          <dgm:bulletEnabled val="1"/>
        </dgm:presLayoutVars>
      </dgm:prSet>
      <dgm:spPr/>
    </dgm:pt>
    <dgm:pt modelId="{3E4F558C-504B-443A-847B-41ABA957D25D}" type="pres">
      <dgm:prSet presAssocID="{41FCFBD6-55B9-48E2-992F-1EF238B3211D}" presName="Name9" presStyleLbl="parChTrans1D2" presStyleIdx="2" presStyleCnt="4"/>
      <dgm:spPr/>
    </dgm:pt>
    <dgm:pt modelId="{1AE18F38-25FE-4DE1-8768-CCE7758E3870}" type="pres">
      <dgm:prSet presAssocID="{41FCFBD6-55B9-48E2-992F-1EF238B3211D}" presName="connTx" presStyleLbl="parChTrans1D2" presStyleIdx="2" presStyleCnt="4"/>
      <dgm:spPr/>
    </dgm:pt>
    <dgm:pt modelId="{76B192D7-745E-446A-ABC2-9DFE97769869}" type="pres">
      <dgm:prSet presAssocID="{95C4D7AA-CA34-423C-B57F-42990DE79D76}" presName="node" presStyleLbl="node1" presStyleIdx="2" presStyleCnt="4" custScaleX="136396" custScaleY="111508">
        <dgm:presLayoutVars>
          <dgm:bulletEnabled val="1"/>
        </dgm:presLayoutVars>
      </dgm:prSet>
      <dgm:spPr/>
    </dgm:pt>
    <dgm:pt modelId="{8EE5EFDB-BB84-4D23-A5BD-3C4D5EFA995A}" type="pres">
      <dgm:prSet presAssocID="{11FBC355-6E6C-45B1-A946-5D49C6C3E629}" presName="Name9" presStyleLbl="parChTrans1D2" presStyleIdx="3" presStyleCnt="4"/>
      <dgm:spPr/>
    </dgm:pt>
    <dgm:pt modelId="{A514E8E1-FC0F-4197-B288-805FD8E242FA}" type="pres">
      <dgm:prSet presAssocID="{11FBC355-6E6C-45B1-A946-5D49C6C3E629}" presName="connTx" presStyleLbl="parChTrans1D2" presStyleIdx="3" presStyleCnt="4"/>
      <dgm:spPr/>
    </dgm:pt>
    <dgm:pt modelId="{304DC816-1DBC-4C20-80C6-B6D22E7719C1}" type="pres">
      <dgm:prSet presAssocID="{7B80BBCE-6DEA-44B3-9CCD-83CE96B7DCCA}" presName="node" presStyleLbl="node1" presStyleIdx="3" presStyleCnt="4" custScaleX="140621" custScaleY="103575" custRadScaleRad="107386" custRadScaleInc="1196">
        <dgm:presLayoutVars>
          <dgm:bulletEnabled val="1"/>
        </dgm:presLayoutVars>
      </dgm:prSet>
      <dgm:spPr/>
    </dgm:pt>
  </dgm:ptLst>
  <dgm:cxnLst>
    <dgm:cxn modelId="{34806903-E270-4253-A98E-3C654EBD21D7}" type="presOf" srcId="{2B7F45B2-A026-4A36-8E12-14414415C640}" destId="{C402ECF3-2E49-487F-94E5-8A038F06A662}" srcOrd="0" destOrd="0" presId="urn:microsoft.com/office/officeart/2005/8/layout/radial1"/>
    <dgm:cxn modelId="{D423C707-9F12-46F9-A6C1-CA2443FB3C58}" srcId="{34DC2FE7-9CCB-4EB5-AC5F-1979471D0EA4}" destId="{2B7F45B2-A026-4A36-8E12-14414415C640}" srcOrd="1" destOrd="0" parTransId="{6AA3B1BC-F8F8-4D0D-A6F5-3266128AD525}" sibTransId="{7EF1E8BB-D5CD-4745-AF56-C33E4D61A0AC}"/>
    <dgm:cxn modelId="{1D416709-0339-4669-80E4-1039FA17ACC8}" type="presOf" srcId="{34DC2FE7-9CCB-4EB5-AC5F-1979471D0EA4}" destId="{E10F6076-5F29-410E-8E8C-E39627A9F72A}" srcOrd="0" destOrd="0" presId="urn:microsoft.com/office/officeart/2005/8/layout/radial1"/>
    <dgm:cxn modelId="{751A3822-C7F6-42B7-ABD2-DC681EBC9D48}" type="presOf" srcId="{ACEC64A4-E48F-4639-B0BF-AA76E9B85274}" destId="{4C45955F-B665-4949-8D93-49D5B59C9BAA}" srcOrd="0" destOrd="0" presId="urn:microsoft.com/office/officeart/2005/8/layout/radial1"/>
    <dgm:cxn modelId="{95AE142A-F22B-4669-8AF3-6D7EE416AC57}" srcId="{ACEC64A4-E48F-4639-B0BF-AA76E9B85274}" destId="{34DC2FE7-9CCB-4EB5-AC5F-1979471D0EA4}" srcOrd="0" destOrd="0" parTransId="{61BE50FD-350B-458B-82E8-E40E6D9270A6}" sibTransId="{9EEB4FAE-F94A-4B0E-B3F3-179C81764013}"/>
    <dgm:cxn modelId="{C091292A-00C1-4534-861B-B81ED7F70B88}" type="presOf" srcId="{11FBC355-6E6C-45B1-A946-5D49C6C3E629}" destId="{8EE5EFDB-BB84-4D23-A5BD-3C4D5EFA995A}" srcOrd="0" destOrd="0" presId="urn:microsoft.com/office/officeart/2005/8/layout/radial1"/>
    <dgm:cxn modelId="{4E405E37-6402-4ED9-91E8-6FEB3B4DD8EF}" srcId="{34DC2FE7-9CCB-4EB5-AC5F-1979471D0EA4}" destId="{B8117EF5-FBA7-4865-A4C1-1C2F94FFE42F}" srcOrd="0" destOrd="0" parTransId="{A3B42E83-5202-4A22-BAED-B204526FF35A}" sibTransId="{8F575AEA-FD05-42CC-8846-6BF919761A8B}"/>
    <dgm:cxn modelId="{A8BD695E-B9EC-43B6-AC24-789C467A47F7}" type="presOf" srcId="{95C4D7AA-CA34-423C-B57F-42990DE79D76}" destId="{76B192D7-745E-446A-ABC2-9DFE97769869}" srcOrd="0" destOrd="0" presId="urn:microsoft.com/office/officeart/2005/8/layout/radial1"/>
    <dgm:cxn modelId="{1E3AFC8B-D335-465A-A78B-80BDC932404D}" type="presOf" srcId="{6AA3B1BC-F8F8-4D0D-A6F5-3266128AD525}" destId="{71040B3C-56A4-4CBB-8FEA-6C83879E69CA}" srcOrd="0" destOrd="0" presId="urn:microsoft.com/office/officeart/2005/8/layout/radial1"/>
    <dgm:cxn modelId="{B6DCF0A6-AFF8-413B-86D5-D2F740B5DBF8}" type="presOf" srcId="{6AA3B1BC-F8F8-4D0D-A6F5-3266128AD525}" destId="{30A51764-C060-4943-8DB5-B107B2F7792E}" srcOrd="1" destOrd="0" presId="urn:microsoft.com/office/officeart/2005/8/layout/radial1"/>
    <dgm:cxn modelId="{0F3CBDAB-602C-4989-ABDC-E2A4AA312927}" type="presOf" srcId="{41FCFBD6-55B9-48E2-992F-1EF238B3211D}" destId="{3E4F558C-504B-443A-847B-41ABA957D25D}" srcOrd="0" destOrd="0" presId="urn:microsoft.com/office/officeart/2005/8/layout/radial1"/>
    <dgm:cxn modelId="{094D5CB0-113E-441C-B16D-E999B801D850}" type="presOf" srcId="{41FCFBD6-55B9-48E2-992F-1EF238B3211D}" destId="{1AE18F38-25FE-4DE1-8768-CCE7758E3870}" srcOrd="1" destOrd="0" presId="urn:microsoft.com/office/officeart/2005/8/layout/radial1"/>
    <dgm:cxn modelId="{1AD9A1BA-3859-4416-912A-ED47328B3C93}" type="presOf" srcId="{A3B42E83-5202-4A22-BAED-B204526FF35A}" destId="{AE38B6F5-CB24-423D-8581-39FE5670BA4D}" srcOrd="1" destOrd="0" presId="urn:microsoft.com/office/officeart/2005/8/layout/radial1"/>
    <dgm:cxn modelId="{F0FE22CE-5E58-4A7C-BD05-3E96B0CEA18E}" srcId="{34DC2FE7-9CCB-4EB5-AC5F-1979471D0EA4}" destId="{95C4D7AA-CA34-423C-B57F-42990DE79D76}" srcOrd="2" destOrd="0" parTransId="{41FCFBD6-55B9-48E2-992F-1EF238B3211D}" sibTransId="{125DFCE4-CBCC-4B66-B887-5432D80AAB28}"/>
    <dgm:cxn modelId="{9B9BD6D2-0CD1-4623-9433-8080039F6231}" srcId="{34DC2FE7-9CCB-4EB5-AC5F-1979471D0EA4}" destId="{7B80BBCE-6DEA-44B3-9CCD-83CE96B7DCCA}" srcOrd="3" destOrd="0" parTransId="{11FBC355-6E6C-45B1-A946-5D49C6C3E629}" sibTransId="{C6BE92C5-1085-4649-B62C-5786BBDE0B11}"/>
    <dgm:cxn modelId="{7BE86ADB-E3D2-423C-9166-545EAC10C6B7}" type="presOf" srcId="{B8117EF5-FBA7-4865-A4C1-1C2F94FFE42F}" destId="{488D1870-DE31-41BC-9FB7-A11E661E7494}" srcOrd="0" destOrd="0" presId="urn:microsoft.com/office/officeart/2005/8/layout/radial1"/>
    <dgm:cxn modelId="{E772B6DE-42C5-4CC3-8218-15AFE1BF543D}" type="presOf" srcId="{11FBC355-6E6C-45B1-A946-5D49C6C3E629}" destId="{A514E8E1-FC0F-4197-B288-805FD8E242FA}" srcOrd="1" destOrd="0" presId="urn:microsoft.com/office/officeart/2005/8/layout/radial1"/>
    <dgm:cxn modelId="{1C3643E9-933B-4907-9900-26BFABBD1383}" type="presOf" srcId="{A3B42E83-5202-4A22-BAED-B204526FF35A}" destId="{B911E96E-A3D2-4118-B02E-5DA3D1E7104C}" srcOrd="0" destOrd="0" presId="urn:microsoft.com/office/officeart/2005/8/layout/radial1"/>
    <dgm:cxn modelId="{A8ECA1FD-447B-41D1-A5F7-8FDC70CE4FF0}" type="presOf" srcId="{7B80BBCE-6DEA-44B3-9CCD-83CE96B7DCCA}" destId="{304DC816-1DBC-4C20-80C6-B6D22E7719C1}" srcOrd="0" destOrd="0" presId="urn:microsoft.com/office/officeart/2005/8/layout/radial1"/>
    <dgm:cxn modelId="{D811F398-7079-4253-82AA-42F6D6627E73}" type="presParOf" srcId="{4C45955F-B665-4949-8D93-49D5B59C9BAA}" destId="{E10F6076-5F29-410E-8E8C-E39627A9F72A}" srcOrd="0" destOrd="0" presId="urn:microsoft.com/office/officeart/2005/8/layout/radial1"/>
    <dgm:cxn modelId="{88A4B1E2-0CA2-41ED-BD4C-DE3677A1E3BA}" type="presParOf" srcId="{4C45955F-B665-4949-8D93-49D5B59C9BAA}" destId="{B911E96E-A3D2-4118-B02E-5DA3D1E7104C}" srcOrd="1" destOrd="0" presId="urn:microsoft.com/office/officeart/2005/8/layout/radial1"/>
    <dgm:cxn modelId="{5D87E28D-6D82-4E7F-B8B4-1E17F5CD0F87}" type="presParOf" srcId="{B911E96E-A3D2-4118-B02E-5DA3D1E7104C}" destId="{AE38B6F5-CB24-423D-8581-39FE5670BA4D}" srcOrd="0" destOrd="0" presId="urn:microsoft.com/office/officeart/2005/8/layout/radial1"/>
    <dgm:cxn modelId="{D2AC2DF8-6FBC-47F8-B565-36A96BF14A89}" type="presParOf" srcId="{4C45955F-B665-4949-8D93-49D5B59C9BAA}" destId="{488D1870-DE31-41BC-9FB7-A11E661E7494}" srcOrd="2" destOrd="0" presId="urn:microsoft.com/office/officeart/2005/8/layout/radial1"/>
    <dgm:cxn modelId="{A6ADD8CB-2A0E-4A60-AB5F-7A3EB16B80F8}" type="presParOf" srcId="{4C45955F-B665-4949-8D93-49D5B59C9BAA}" destId="{71040B3C-56A4-4CBB-8FEA-6C83879E69CA}" srcOrd="3" destOrd="0" presId="urn:microsoft.com/office/officeart/2005/8/layout/radial1"/>
    <dgm:cxn modelId="{DD4D1B67-E5F5-4C0C-8C23-A3FD46B5BFAC}" type="presParOf" srcId="{71040B3C-56A4-4CBB-8FEA-6C83879E69CA}" destId="{30A51764-C060-4943-8DB5-B107B2F7792E}" srcOrd="0" destOrd="0" presId="urn:microsoft.com/office/officeart/2005/8/layout/radial1"/>
    <dgm:cxn modelId="{1A4C333E-CFC0-4EC4-AF14-654CD0B67048}" type="presParOf" srcId="{4C45955F-B665-4949-8D93-49D5B59C9BAA}" destId="{C402ECF3-2E49-487F-94E5-8A038F06A662}" srcOrd="4" destOrd="0" presId="urn:microsoft.com/office/officeart/2005/8/layout/radial1"/>
    <dgm:cxn modelId="{8CA77589-F612-466E-AB67-6FBCA4248FA4}" type="presParOf" srcId="{4C45955F-B665-4949-8D93-49D5B59C9BAA}" destId="{3E4F558C-504B-443A-847B-41ABA957D25D}" srcOrd="5" destOrd="0" presId="urn:microsoft.com/office/officeart/2005/8/layout/radial1"/>
    <dgm:cxn modelId="{73E9E0E6-8E07-4031-AA99-692A52268ADF}" type="presParOf" srcId="{3E4F558C-504B-443A-847B-41ABA957D25D}" destId="{1AE18F38-25FE-4DE1-8768-CCE7758E3870}" srcOrd="0" destOrd="0" presId="urn:microsoft.com/office/officeart/2005/8/layout/radial1"/>
    <dgm:cxn modelId="{9F203EA9-BAB4-4A8C-99E4-1C45508499E9}" type="presParOf" srcId="{4C45955F-B665-4949-8D93-49D5B59C9BAA}" destId="{76B192D7-745E-446A-ABC2-9DFE97769869}" srcOrd="6" destOrd="0" presId="urn:microsoft.com/office/officeart/2005/8/layout/radial1"/>
    <dgm:cxn modelId="{95F0FEE4-B2BB-45B2-9F4A-663A2E1A69EA}" type="presParOf" srcId="{4C45955F-B665-4949-8D93-49D5B59C9BAA}" destId="{8EE5EFDB-BB84-4D23-A5BD-3C4D5EFA995A}" srcOrd="7" destOrd="0" presId="urn:microsoft.com/office/officeart/2005/8/layout/radial1"/>
    <dgm:cxn modelId="{A9F5E541-B75C-446B-B854-D46BB2DB35C2}" type="presParOf" srcId="{8EE5EFDB-BB84-4D23-A5BD-3C4D5EFA995A}" destId="{A514E8E1-FC0F-4197-B288-805FD8E242FA}" srcOrd="0" destOrd="0" presId="urn:microsoft.com/office/officeart/2005/8/layout/radial1"/>
    <dgm:cxn modelId="{298C8D29-304C-42BF-9D62-B9CF7AF48000}" type="presParOf" srcId="{4C45955F-B665-4949-8D93-49D5B59C9BAA}" destId="{304DC816-1DBC-4C20-80C6-B6D22E7719C1}"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EDAEF-EC29-410F-8A08-433B8CAE3DE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83D58302-C782-4640-9898-3B5E6336E02E}">
      <dgm:prSet phldrT="[Texto]" custT="1"/>
      <dgm:spPr>
        <a:solidFill>
          <a:srgbClr val="582A4A"/>
        </a:solidFill>
      </dgm:spPr>
      <dgm:t>
        <a:bodyPr/>
        <a:lstStyle/>
        <a:p>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Comercio electrónico</a:t>
          </a:r>
        </a:p>
      </dgm:t>
    </dgm:pt>
    <dgm:pt modelId="{38085C1B-6963-46B3-A464-5C0E820E9A2E}" type="parTrans" cxnId="{49DBAC05-96B7-4E7B-909B-0E5FB53371A7}">
      <dgm:prSet/>
      <dgm:spPr/>
      <dgm:t>
        <a:bodyPr/>
        <a:lstStyle/>
        <a:p>
          <a:endParaRPr lang="es-ES"/>
        </a:p>
      </dgm:t>
    </dgm:pt>
    <dgm:pt modelId="{A0C6B072-CF07-4B7F-9CC2-73770C9BBE6E}" type="sibTrans" cxnId="{49DBAC05-96B7-4E7B-909B-0E5FB53371A7}">
      <dgm:prSet/>
      <dgm:spPr>
        <a:solidFill>
          <a:schemeClr val="bg1">
            <a:lumMod val="75000"/>
          </a:schemeClr>
        </a:solidFill>
      </dgm:spPr>
      <dgm:t>
        <a:bodyPr/>
        <a:lstStyle/>
        <a:p>
          <a:endParaRPr lang="es-ES"/>
        </a:p>
      </dgm:t>
    </dgm:pt>
    <dgm:pt modelId="{37FAB309-962C-4851-AE5E-16D235F5B6FF}">
      <dgm:prSet phldrT="[Texto]" custT="1"/>
      <dgm:spPr>
        <a:solidFill>
          <a:srgbClr val="C88AB5"/>
        </a:solidFill>
      </dgm:spPr>
      <dgm:t>
        <a:bodyPr/>
        <a:lstStyle/>
        <a:p>
          <a:r>
            <a:rPr lang="es-ES" sz="1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Tienda Online</a:t>
          </a:r>
        </a:p>
      </dgm:t>
    </dgm:pt>
    <dgm:pt modelId="{3960AE6C-FD21-4FFD-B17F-F2A23E474BAB}" type="parTrans" cxnId="{05686F7F-3069-42D0-BF99-C11E39E2503D}">
      <dgm:prSet/>
      <dgm:spPr/>
      <dgm:t>
        <a:bodyPr/>
        <a:lstStyle/>
        <a:p>
          <a:endParaRPr lang="es-ES"/>
        </a:p>
      </dgm:t>
    </dgm:pt>
    <dgm:pt modelId="{9F5D6513-5675-4DF9-820E-440980DE68BB}" type="sibTrans" cxnId="{05686F7F-3069-42D0-BF99-C11E39E2503D}">
      <dgm:prSet/>
      <dgm:spPr>
        <a:solidFill>
          <a:schemeClr val="bg1">
            <a:lumMod val="75000"/>
          </a:schemeClr>
        </a:solidFill>
      </dgm:spPr>
      <dgm:t>
        <a:bodyPr/>
        <a:lstStyle/>
        <a:p>
          <a:endParaRPr lang="es-ES"/>
        </a:p>
      </dgm:t>
    </dgm:pt>
    <dgm:pt modelId="{2A5AC29F-0FDF-4A28-96FF-9239DA13DE94}">
      <dgm:prSet phldrT="[Texto]" custT="1"/>
      <dgm:spPr>
        <a:solidFill>
          <a:srgbClr val="DFBBD4"/>
        </a:solidFill>
      </dgm:spPr>
      <dgm:t>
        <a:bodyPr/>
        <a:lstStyle/>
        <a:p>
          <a:r>
            <a:rPr lang="es-ES" sz="20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Móvil</a:t>
          </a:r>
          <a:endParaRPr lang="es-ES" sz="16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A225955D-782C-46C7-90EC-FADFAB054F84}" type="parTrans" cxnId="{386204BF-0CA1-4A77-9D92-07070C875038}">
      <dgm:prSet/>
      <dgm:spPr/>
      <dgm:t>
        <a:bodyPr/>
        <a:lstStyle/>
        <a:p>
          <a:endParaRPr lang="es-ES"/>
        </a:p>
      </dgm:t>
    </dgm:pt>
    <dgm:pt modelId="{4E67D1A2-5AA2-44F1-B5EC-8377E4906E0B}" type="sibTrans" cxnId="{386204BF-0CA1-4A77-9D92-07070C875038}">
      <dgm:prSet/>
      <dgm:spPr>
        <a:solidFill>
          <a:schemeClr val="bg1">
            <a:lumMod val="75000"/>
          </a:schemeClr>
        </a:solidFill>
      </dgm:spPr>
      <dgm:t>
        <a:bodyPr/>
        <a:lstStyle/>
        <a:p>
          <a:endParaRPr lang="es-ES"/>
        </a:p>
      </dgm:t>
    </dgm:pt>
    <dgm:pt modelId="{B9C96800-E826-446F-867F-BC6178458D5F}">
      <dgm:prSet phldrT="[Texto]" custT="1"/>
      <dgm:spPr>
        <a:solidFill>
          <a:srgbClr val="994980"/>
        </a:solidFill>
      </dgm:spPr>
      <dgm:t>
        <a:bodyPr/>
        <a:lstStyle/>
        <a:p>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Tienda física</a:t>
          </a:r>
        </a:p>
      </dgm:t>
    </dgm:pt>
    <dgm:pt modelId="{4C921A76-D979-465B-B90D-4FAACCD67030}" type="parTrans" cxnId="{02827FEC-1118-4A02-A73C-1187A213F70A}">
      <dgm:prSet/>
      <dgm:spPr/>
      <dgm:t>
        <a:bodyPr/>
        <a:lstStyle/>
        <a:p>
          <a:endParaRPr lang="es-ES"/>
        </a:p>
      </dgm:t>
    </dgm:pt>
    <dgm:pt modelId="{CAC52FCF-8289-4DD0-B250-1B49F3C4A54C}" type="sibTrans" cxnId="{02827FEC-1118-4A02-A73C-1187A213F70A}">
      <dgm:prSet/>
      <dgm:spPr>
        <a:solidFill>
          <a:schemeClr val="bg1">
            <a:lumMod val="75000"/>
          </a:schemeClr>
        </a:solidFill>
        <a:ln>
          <a:solidFill>
            <a:schemeClr val="bg1">
              <a:lumMod val="85000"/>
            </a:schemeClr>
          </a:solidFill>
        </a:ln>
      </dgm:spPr>
      <dgm:t>
        <a:bodyPr/>
        <a:lstStyle/>
        <a:p>
          <a:endParaRPr lang="es-ES"/>
        </a:p>
      </dgm:t>
    </dgm:pt>
    <dgm:pt modelId="{67539B7D-D67E-40E4-B3D6-50CC2E07F867}">
      <dgm:prSet phldrT="[Texto]" custT="1"/>
      <dgm:spPr>
        <a:solidFill>
          <a:srgbClr val="645F63"/>
        </a:solidFill>
      </dgm:spPr>
      <dgm:t>
        <a:bodyPr/>
        <a:lstStyle/>
        <a:p>
          <a:r>
            <a:rPr 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Usuario</a:t>
          </a:r>
        </a:p>
      </dgm:t>
    </dgm:pt>
    <dgm:pt modelId="{C31F32F5-5B15-4AF7-8932-295B3B8769B3}" type="sibTrans" cxnId="{5A8D8E00-A890-4FB7-A699-622BAC2D9A09}">
      <dgm:prSet/>
      <dgm:spPr/>
      <dgm:t>
        <a:bodyPr/>
        <a:lstStyle/>
        <a:p>
          <a:endParaRPr lang="es-ES"/>
        </a:p>
      </dgm:t>
    </dgm:pt>
    <dgm:pt modelId="{A9C41A56-65F5-4207-BD1B-057B2E1438BA}" type="parTrans" cxnId="{5A8D8E00-A890-4FB7-A699-622BAC2D9A09}">
      <dgm:prSet/>
      <dgm:spPr/>
      <dgm:t>
        <a:bodyPr/>
        <a:lstStyle/>
        <a:p>
          <a:endParaRPr lang="es-ES"/>
        </a:p>
      </dgm:t>
    </dgm:pt>
    <dgm:pt modelId="{091027B3-E02A-4A76-B60E-35E1626C563B}" type="pres">
      <dgm:prSet presAssocID="{947EDAEF-EC29-410F-8A08-433B8CAE3DE1}" presName="Name0" presStyleCnt="0">
        <dgm:presLayoutVars>
          <dgm:chMax val="1"/>
          <dgm:dir/>
          <dgm:animLvl val="ctr"/>
          <dgm:resizeHandles val="exact"/>
        </dgm:presLayoutVars>
      </dgm:prSet>
      <dgm:spPr/>
    </dgm:pt>
    <dgm:pt modelId="{97E31E1B-7190-4FC1-BF8B-37DC7DF7AFB6}" type="pres">
      <dgm:prSet presAssocID="{67539B7D-D67E-40E4-B3D6-50CC2E07F867}" presName="centerShape" presStyleLbl="node0" presStyleIdx="0" presStyleCnt="1" custScaleX="86667" custScaleY="87409"/>
      <dgm:spPr/>
    </dgm:pt>
    <dgm:pt modelId="{A91D6418-9EC7-4A36-9561-FFA7B6FAD3CD}" type="pres">
      <dgm:prSet presAssocID="{83D58302-C782-4640-9898-3B5E6336E02E}" presName="node" presStyleLbl="node1" presStyleIdx="0" presStyleCnt="4" custScaleX="191685" custScaleY="106604">
        <dgm:presLayoutVars>
          <dgm:bulletEnabled val="1"/>
        </dgm:presLayoutVars>
      </dgm:prSet>
      <dgm:spPr/>
    </dgm:pt>
    <dgm:pt modelId="{DD526634-1511-4EC7-B3B3-4F9FA74188C8}" type="pres">
      <dgm:prSet presAssocID="{83D58302-C782-4640-9898-3B5E6336E02E}" presName="dummy" presStyleCnt="0"/>
      <dgm:spPr/>
    </dgm:pt>
    <dgm:pt modelId="{FB929B56-2DB0-462A-A31B-39ED6031F8CA}" type="pres">
      <dgm:prSet presAssocID="{A0C6B072-CF07-4B7F-9CC2-73770C9BBE6E}" presName="sibTrans" presStyleLbl="sibTrans2D1" presStyleIdx="0" presStyleCnt="4"/>
      <dgm:spPr/>
    </dgm:pt>
    <dgm:pt modelId="{62869AF2-620A-4D77-8858-446EEAA166A9}" type="pres">
      <dgm:prSet presAssocID="{37FAB309-962C-4851-AE5E-16D235F5B6FF}" presName="node" presStyleLbl="node1" presStyleIdx="1" presStyleCnt="4" custScaleX="174870" custScaleY="116245" custRadScaleRad="100784" custRadScaleInc="464">
        <dgm:presLayoutVars>
          <dgm:bulletEnabled val="1"/>
        </dgm:presLayoutVars>
      </dgm:prSet>
      <dgm:spPr/>
    </dgm:pt>
    <dgm:pt modelId="{6A6D76B0-FED8-45B2-8481-D26A10CD5F56}" type="pres">
      <dgm:prSet presAssocID="{37FAB309-962C-4851-AE5E-16D235F5B6FF}" presName="dummy" presStyleCnt="0"/>
      <dgm:spPr/>
    </dgm:pt>
    <dgm:pt modelId="{2CDA8852-FB26-48A3-ACF4-085290911D39}" type="pres">
      <dgm:prSet presAssocID="{9F5D6513-5675-4DF9-820E-440980DE68BB}" presName="sibTrans" presStyleLbl="sibTrans2D1" presStyleIdx="1" presStyleCnt="4"/>
      <dgm:spPr/>
    </dgm:pt>
    <dgm:pt modelId="{32E6144D-F8C4-44A9-BA1B-29D48AB3E0C2}" type="pres">
      <dgm:prSet presAssocID="{2A5AC29F-0FDF-4A28-96FF-9239DA13DE94}" presName="node" presStyleLbl="node1" presStyleIdx="2" presStyleCnt="4" custScaleX="146640" custScaleY="123084">
        <dgm:presLayoutVars>
          <dgm:bulletEnabled val="1"/>
        </dgm:presLayoutVars>
      </dgm:prSet>
      <dgm:spPr/>
    </dgm:pt>
    <dgm:pt modelId="{AA58FBE5-88A2-4FD7-A08C-E2A83921EEA0}" type="pres">
      <dgm:prSet presAssocID="{2A5AC29F-0FDF-4A28-96FF-9239DA13DE94}" presName="dummy" presStyleCnt="0"/>
      <dgm:spPr/>
    </dgm:pt>
    <dgm:pt modelId="{68BB3E0E-9786-4A14-88FD-309A467FA781}" type="pres">
      <dgm:prSet presAssocID="{4E67D1A2-5AA2-44F1-B5EC-8377E4906E0B}" presName="sibTrans" presStyleLbl="sibTrans2D1" presStyleIdx="2" presStyleCnt="4"/>
      <dgm:spPr/>
    </dgm:pt>
    <dgm:pt modelId="{0F6B9D69-7796-4C31-994B-8ACC24753B93}" type="pres">
      <dgm:prSet presAssocID="{B9C96800-E826-446F-867F-BC6178458D5F}" presName="node" presStyleLbl="node1" presStyleIdx="3" presStyleCnt="4" custScaleX="146664" custScaleY="114142">
        <dgm:presLayoutVars>
          <dgm:bulletEnabled val="1"/>
        </dgm:presLayoutVars>
      </dgm:prSet>
      <dgm:spPr/>
    </dgm:pt>
    <dgm:pt modelId="{3CADA0B9-F403-4F33-9E26-BDDC86E0A0AD}" type="pres">
      <dgm:prSet presAssocID="{B9C96800-E826-446F-867F-BC6178458D5F}" presName="dummy" presStyleCnt="0"/>
      <dgm:spPr/>
    </dgm:pt>
    <dgm:pt modelId="{2366A8D3-9D85-4C37-B50F-66982062CC5F}" type="pres">
      <dgm:prSet presAssocID="{CAC52FCF-8289-4DD0-B250-1B49F3C4A54C}" presName="sibTrans" presStyleLbl="sibTrans2D1" presStyleIdx="3" presStyleCnt="4"/>
      <dgm:spPr/>
    </dgm:pt>
  </dgm:ptLst>
  <dgm:cxnLst>
    <dgm:cxn modelId="{5A8D8E00-A890-4FB7-A699-622BAC2D9A09}" srcId="{947EDAEF-EC29-410F-8A08-433B8CAE3DE1}" destId="{67539B7D-D67E-40E4-B3D6-50CC2E07F867}" srcOrd="0" destOrd="0" parTransId="{A9C41A56-65F5-4207-BD1B-057B2E1438BA}" sibTransId="{C31F32F5-5B15-4AF7-8932-295B3B8769B3}"/>
    <dgm:cxn modelId="{49DBAC05-96B7-4E7B-909B-0E5FB53371A7}" srcId="{67539B7D-D67E-40E4-B3D6-50CC2E07F867}" destId="{83D58302-C782-4640-9898-3B5E6336E02E}" srcOrd="0" destOrd="0" parTransId="{38085C1B-6963-46B3-A464-5C0E820E9A2E}" sibTransId="{A0C6B072-CF07-4B7F-9CC2-73770C9BBE6E}"/>
    <dgm:cxn modelId="{22195740-AB21-4F5C-8A35-CE424A849A43}" type="presOf" srcId="{2A5AC29F-0FDF-4A28-96FF-9239DA13DE94}" destId="{32E6144D-F8C4-44A9-BA1B-29D48AB3E0C2}" srcOrd="0" destOrd="0" presId="urn:microsoft.com/office/officeart/2005/8/layout/radial6"/>
    <dgm:cxn modelId="{8F951141-843B-4506-BCBE-3648FD0EEC34}" type="presOf" srcId="{83D58302-C782-4640-9898-3B5E6336E02E}" destId="{A91D6418-9EC7-4A36-9561-FFA7B6FAD3CD}" srcOrd="0" destOrd="0" presId="urn:microsoft.com/office/officeart/2005/8/layout/radial6"/>
    <dgm:cxn modelId="{7F22A67B-84D8-4136-A38E-5806B67AECB8}" type="presOf" srcId="{947EDAEF-EC29-410F-8A08-433B8CAE3DE1}" destId="{091027B3-E02A-4A76-B60E-35E1626C563B}" srcOrd="0" destOrd="0" presId="urn:microsoft.com/office/officeart/2005/8/layout/radial6"/>
    <dgm:cxn modelId="{B202657C-7513-43F2-993A-E1408764BC01}" type="presOf" srcId="{CAC52FCF-8289-4DD0-B250-1B49F3C4A54C}" destId="{2366A8D3-9D85-4C37-B50F-66982062CC5F}" srcOrd="0" destOrd="0" presId="urn:microsoft.com/office/officeart/2005/8/layout/radial6"/>
    <dgm:cxn modelId="{05686F7F-3069-42D0-BF99-C11E39E2503D}" srcId="{67539B7D-D67E-40E4-B3D6-50CC2E07F867}" destId="{37FAB309-962C-4851-AE5E-16D235F5B6FF}" srcOrd="1" destOrd="0" parTransId="{3960AE6C-FD21-4FFD-B17F-F2A23E474BAB}" sibTransId="{9F5D6513-5675-4DF9-820E-440980DE68BB}"/>
    <dgm:cxn modelId="{8FBE3086-6236-4C7C-9FAD-595AE81ACD1B}" type="presOf" srcId="{9F5D6513-5675-4DF9-820E-440980DE68BB}" destId="{2CDA8852-FB26-48A3-ACF4-085290911D39}" srcOrd="0" destOrd="0" presId="urn:microsoft.com/office/officeart/2005/8/layout/radial6"/>
    <dgm:cxn modelId="{3A4D1E9A-AED0-44FC-9A84-4FB24796138E}" type="presOf" srcId="{B9C96800-E826-446F-867F-BC6178458D5F}" destId="{0F6B9D69-7796-4C31-994B-8ACC24753B93}" srcOrd="0" destOrd="0" presId="urn:microsoft.com/office/officeart/2005/8/layout/radial6"/>
    <dgm:cxn modelId="{BD325BA6-036A-4013-8D68-6D3518D45F19}" type="presOf" srcId="{67539B7D-D67E-40E4-B3D6-50CC2E07F867}" destId="{97E31E1B-7190-4FC1-BF8B-37DC7DF7AFB6}" srcOrd="0" destOrd="0" presId="urn:microsoft.com/office/officeart/2005/8/layout/radial6"/>
    <dgm:cxn modelId="{386204BF-0CA1-4A77-9D92-07070C875038}" srcId="{67539B7D-D67E-40E4-B3D6-50CC2E07F867}" destId="{2A5AC29F-0FDF-4A28-96FF-9239DA13DE94}" srcOrd="2" destOrd="0" parTransId="{A225955D-782C-46C7-90EC-FADFAB054F84}" sibTransId="{4E67D1A2-5AA2-44F1-B5EC-8377E4906E0B}"/>
    <dgm:cxn modelId="{4AF95FC2-ED00-4F30-B54F-9F83E31D51AD}" type="presOf" srcId="{4E67D1A2-5AA2-44F1-B5EC-8377E4906E0B}" destId="{68BB3E0E-9786-4A14-88FD-309A467FA781}" srcOrd="0" destOrd="0" presId="urn:microsoft.com/office/officeart/2005/8/layout/radial6"/>
    <dgm:cxn modelId="{8CF3A9E4-2375-4B1B-B14D-3DC306937784}" type="presOf" srcId="{A0C6B072-CF07-4B7F-9CC2-73770C9BBE6E}" destId="{FB929B56-2DB0-462A-A31B-39ED6031F8CA}" srcOrd="0" destOrd="0" presId="urn:microsoft.com/office/officeart/2005/8/layout/radial6"/>
    <dgm:cxn modelId="{08F668E9-C8D9-4DA0-A232-35569BFB3733}" type="presOf" srcId="{37FAB309-962C-4851-AE5E-16D235F5B6FF}" destId="{62869AF2-620A-4D77-8858-446EEAA166A9}" srcOrd="0" destOrd="0" presId="urn:microsoft.com/office/officeart/2005/8/layout/radial6"/>
    <dgm:cxn modelId="{02827FEC-1118-4A02-A73C-1187A213F70A}" srcId="{67539B7D-D67E-40E4-B3D6-50CC2E07F867}" destId="{B9C96800-E826-446F-867F-BC6178458D5F}" srcOrd="3" destOrd="0" parTransId="{4C921A76-D979-465B-B90D-4FAACCD67030}" sibTransId="{CAC52FCF-8289-4DD0-B250-1B49F3C4A54C}"/>
    <dgm:cxn modelId="{2A2B01E8-DCDA-44B7-85D0-2E7658486703}" type="presParOf" srcId="{091027B3-E02A-4A76-B60E-35E1626C563B}" destId="{97E31E1B-7190-4FC1-BF8B-37DC7DF7AFB6}" srcOrd="0" destOrd="0" presId="urn:microsoft.com/office/officeart/2005/8/layout/radial6"/>
    <dgm:cxn modelId="{FC6A3454-6859-447E-9E30-432FD57F8DD1}" type="presParOf" srcId="{091027B3-E02A-4A76-B60E-35E1626C563B}" destId="{A91D6418-9EC7-4A36-9561-FFA7B6FAD3CD}" srcOrd="1" destOrd="0" presId="urn:microsoft.com/office/officeart/2005/8/layout/radial6"/>
    <dgm:cxn modelId="{0FA1958E-81A2-42C2-B487-99A96F7264BC}" type="presParOf" srcId="{091027B3-E02A-4A76-B60E-35E1626C563B}" destId="{DD526634-1511-4EC7-B3B3-4F9FA74188C8}" srcOrd="2" destOrd="0" presId="urn:microsoft.com/office/officeart/2005/8/layout/radial6"/>
    <dgm:cxn modelId="{4705662A-760C-4F8F-8B73-7DB264C3CCC7}" type="presParOf" srcId="{091027B3-E02A-4A76-B60E-35E1626C563B}" destId="{FB929B56-2DB0-462A-A31B-39ED6031F8CA}" srcOrd="3" destOrd="0" presId="urn:microsoft.com/office/officeart/2005/8/layout/radial6"/>
    <dgm:cxn modelId="{6132C668-A6E5-472A-AC14-3014AD63B0E1}" type="presParOf" srcId="{091027B3-E02A-4A76-B60E-35E1626C563B}" destId="{62869AF2-620A-4D77-8858-446EEAA166A9}" srcOrd="4" destOrd="0" presId="urn:microsoft.com/office/officeart/2005/8/layout/radial6"/>
    <dgm:cxn modelId="{9D7F8485-48C7-4291-A682-16A89D98DAA6}" type="presParOf" srcId="{091027B3-E02A-4A76-B60E-35E1626C563B}" destId="{6A6D76B0-FED8-45B2-8481-D26A10CD5F56}" srcOrd="5" destOrd="0" presId="urn:microsoft.com/office/officeart/2005/8/layout/radial6"/>
    <dgm:cxn modelId="{5A259EEE-DA0E-4E71-BF2E-D1255B01710B}" type="presParOf" srcId="{091027B3-E02A-4A76-B60E-35E1626C563B}" destId="{2CDA8852-FB26-48A3-ACF4-085290911D39}" srcOrd="6" destOrd="0" presId="urn:microsoft.com/office/officeart/2005/8/layout/radial6"/>
    <dgm:cxn modelId="{723B8A52-FC7D-41D7-82CE-F8B562715FE7}" type="presParOf" srcId="{091027B3-E02A-4A76-B60E-35E1626C563B}" destId="{32E6144D-F8C4-44A9-BA1B-29D48AB3E0C2}" srcOrd="7" destOrd="0" presId="urn:microsoft.com/office/officeart/2005/8/layout/radial6"/>
    <dgm:cxn modelId="{D8286632-A50E-48C8-945E-C77A57B21B46}" type="presParOf" srcId="{091027B3-E02A-4A76-B60E-35E1626C563B}" destId="{AA58FBE5-88A2-4FD7-A08C-E2A83921EEA0}" srcOrd="8" destOrd="0" presId="urn:microsoft.com/office/officeart/2005/8/layout/radial6"/>
    <dgm:cxn modelId="{07524511-5AA1-4D70-9469-D65AA9A49419}" type="presParOf" srcId="{091027B3-E02A-4A76-B60E-35E1626C563B}" destId="{68BB3E0E-9786-4A14-88FD-309A467FA781}" srcOrd="9" destOrd="0" presId="urn:microsoft.com/office/officeart/2005/8/layout/radial6"/>
    <dgm:cxn modelId="{994C5AD1-FFD4-4FE3-92C5-B987B5DA75A4}" type="presParOf" srcId="{091027B3-E02A-4A76-B60E-35E1626C563B}" destId="{0F6B9D69-7796-4C31-994B-8ACC24753B93}" srcOrd="10" destOrd="0" presId="urn:microsoft.com/office/officeart/2005/8/layout/radial6"/>
    <dgm:cxn modelId="{EC0E3FFB-914B-40C4-9025-0FE66765969B}" type="presParOf" srcId="{091027B3-E02A-4A76-B60E-35E1626C563B}" destId="{3CADA0B9-F403-4F33-9E26-BDDC86E0A0AD}" srcOrd="11" destOrd="0" presId="urn:microsoft.com/office/officeart/2005/8/layout/radial6"/>
    <dgm:cxn modelId="{C65C8395-DB61-4414-9841-67B0834B0ECD}" type="presParOf" srcId="{091027B3-E02A-4A76-B60E-35E1626C563B}" destId="{2366A8D3-9D85-4C37-B50F-66982062CC5F}"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F6076-5F29-410E-8E8C-E39627A9F72A}">
      <dsp:nvSpPr>
        <dsp:cNvPr id="0" name=""/>
        <dsp:cNvSpPr/>
      </dsp:nvSpPr>
      <dsp:spPr>
        <a:xfrm>
          <a:off x="1415354" y="1879740"/>
          <a:ext cx="1389119" cy="1188764"/>
        </a:xfrm>
        <a:prstGeom prst="ellipse">
          <a:avLst/>
        </a:prstGeom>
        <a:solidFill>
          <a:srgbClr val="645F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icrosoft Sans Serif" panose="020B0604020202020204" pitchFamily="34" charset="0"/>
              <a:ea typeface="Microsoft Sans Serif" panose="020B0604020202020204" pitchFamily="34" charset="0"/>
              <a:cs typeface="Microsoft Sans Serif" panose="020B0604020202020204" pitchFamily="34" charset="0"/>
            </a:rPr>
            <a:t>Usuario</a:t>
          </a:r>
        </a:p>
      </dsp:txBody>
      <dsp:txXfrm>
        <a:off x="1618786" y="2053830"/>
        <a:ext cx="982255" cy="840584"/>
      </dsp:txXfrm>
    </dsp:sp>
    <dsp:sp modelId="{B911E96E-A3D2-4118-B02E-5DA3D1E7104C}">
      <dsp:nvSpPr>
        <dsp:cNvPr id="0" name=""/>
        <dsp:cNvSpPr/>
      </dsp:nvSpPr>
      <dsp:spPr>
        <a:xfrm rot="16200000">
          <a:off x="1918440" y="1663500"/>
          <a:ext cx="382948" cy="49531"/>
        </a:xfrm>
        <a:custGeom>
          <a:avLst/>
          <a:gdLst/>
          <a:ahLst/>
          <a:cxnLst/>
          <a:rect l="0" t="0" r="0" b="0"/>
          <a:pathLst>
            <a:path>
              <a:moveTo>
                <a:pt x="0" y="24765"/>
              </a:moveTo>
              <a:lnTo>
                <a:pt x="382948" y="24765"/>
              </a:lnTo>
            </a:path>
          </a:pathLst>
        </a:custGeom>
        <a:noFill/>
        <a:ln w="12700" cap="flat" cmpd="sng" algn="ctr">
          <a:solidFill>
            <a:srgbClr val="645F6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100340" y="1678692"/>
        <a:ext cx="19147" cy="19147"/>
      </dsp:txXfrm>
    </dsp:sp>
    <dsp:sp modelId="{488D1870-DE31-41BC-9FB7-A11E661E7494}">
      <dsp:nvSpPr>
        <dsp:cNvPr id="0" name=""/>
        <dsp:cNvSpPr/>
      </dsp:nvSpPr>
      <dsp:spPr>
        <a:xfrm>
          <a:off x="1101913" y="354733"/>
          <a:ext cx="2016002" cy="1142058"/>
        </a:xfrm>
        <a:prstGeom prst="ellipse">
          <a:avLst/>
        </a:prstGeom>
        <a:solidFill>
          <a:srgbClr val="582A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icrosoft Sans Serif" panose="020B0604020202020204" pitchFamily="34" charset="0"/>
              <a:ea typeface="Microsoft Sans Serif" panose="020B0604020202020204" pitchFamily="34" charset="0"/>
              <a:cs typeface="Microsoft Sans Serif" panose="020B0604020202020204" pitchFamily="34" charset="0"/>
            </a:rPr>
            <a:t>Comercio electrónico</a:t>
          </a:r>
          <a:endParaRPr lang="es-ES" sz="17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397150" y="521984"/>
        <a:ext cx="1425528" cy="807556"/>
      </dsp:txXfrm>
    </dsp:sp>
    <dsp:sp modelId="{71040B3C-56A4-4CBB-8FEA-6C83879E69CA}">
      <dsp:nvSpPr>
        <dsp:cNvPr id="0" name=""/>
        <dsp:cNvSpPr/>
      </dsp:nvSpPr>
      <dsp:spPr>
        <a:xfrm rot="10765308">
          <a:off x="2722373" y="2442761"/>
          <a:ext cx="82054" cy="49531"/>
        </a:xfrm>
        <a:custGeom>
          <a:avLst/>
          <a:gdLst/>
          <a:ahLst/>
          <a:cxnLst/>
          <a:rect l="0" t="0" r="0" b="0"/>
          <a:pathLst>
            <a:path>
              <a:moveTo>
                <a:pt x="0" y="24765"/>
              </a:moveTo>
              <a:lnTo>
                <a:pt x="82054" y="24765"/>
              </a:lnTo>
            </a:path>
          </a:pathLst>
        </a:custGeom>
        <a:noFill/>
        <a:ln w="12700" cap="flat" cmpd="sng" algn="ctr">
          <a:solidFill>
            <a:srgbClr val="645F6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rot="10800000">
        <a:off x="2761349" y="2465476"/>
        <a:ext cx="4102" cy="4102"/>
      </dsp:txXfrm>
    </dsp:sp>
    <dsp:sp modelId="{C402ECF3-2E49-487F-94E5-8A038F06A662}">
      <dsp:nvSpPr>
        <dsp:cNvPr id="0" name=""/>
        <dsp:cNvSpPr/>
      </dsp:nvSpPr>
      <dsp:spPr>
        <a:xfrm>
          <a:off x="2722276" y="1808557"/>
          <a:ext cx="1871995" cy="1299878"/>
        </a:xfrm>
        <a:prstGeom prst="ellipse">
          <a:avLst/>
        </a:prstGeom>
        <a:solidFill>
          <a:srgbClr val="C88A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Tienda Online</a:t>
          </a:r>
        </a:p>
      </dsp:txBody>
      <dsp:txXfrm>
        <a:off x="2996423" y="1998920"/>
        <a:ext cx="1323701" cy="919152"/>
      </dsp:txXfrm>
    </dsp:sp>
    <dsp:sp modelId="{3E4F558C-504B-443A-847B-41ABA957D25D}">
      <dsp:nvSpPr>
        <dsp:cNvPr id="0" name=""/>
        <dsp:cNvSpPr/>
      </dsp:nvSpPr>
      <dsp:spPr>
        <a:xfrm rot="5400000">
          <a:off x="1964317" y="3189335"/>
          <a:ext cx="291193" cy="49531"/>
        </a:xfrm>
        <a:custGeom>
          <a:avLst/>
          <a:gdLst/>
          <a:ahLst/>
          <a:cxnLst/>
          <a:rect l="0" t="0" r="0" b="0"/>
          <a:pathLst>
            <a:path>
              <a:moveTo>
                <a:pt x="0" y="24765"/>
              </a:moveTo>
              <a:lnTo>
                <a:pt x="291193" y="24765"/>
              </a:lnTo>
            </a:path>
          </a:pathLst>
        </a:custGeom>
        <a:noFill/>
        <a:ln w="12700" cap="flat" cmpd="sng" algn="ctr">
          <a:solidFill>
            <a:srgbClr val="645F6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102634" y="3206821"/>
        <a:ext cx="14559" cy="14559"/>
      </dsp:txXfrm>
    </dsp:sp>
    <dsp:sp modelId="{76B192D7-745E-446A-ABC2-9DFE97769869}">
      <dsp:nvSpPr>
        <dsp:cNvPr id="0" name=""/>
        <dsp:cNvSpPr/>
      </dsp:nvSpPr>
      <dsp:spPr>
        <a:xfrm>
          <a:off x="1299200" y="3359698"/>
          <a:ext cx="1621427" cy="1325567"/>
        </a:xfrm>
        <a:prstGeom prst="ellipse">
          <a:avLst/>
        </a:prstGeom>
        <a:solidFill>
          <a:srgbClr val="DFBB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Móvil</a:t>
          </a:r>
          <a:endParaRPr lang="es-ES" sz="16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536652" y="3553823"/>
        <a:ext cx="1146523" cy="937317"/>
      </dsp:txXfrm>
    </dsp:sp>
    <dsp:sp modelId="{8EE5EFDB-BB84-4D23-A5BD-3C4D5EFA995A}">
      <dsp:nvSpPr>
        <dsp:cNvPr id="0" name=""/>
        <dsp:cNvSpPr/>
      </dsp:nvSpPr>
      <dsp:spPr>
        <a:xfrm rot="10834675">
          <a:off x="1397302" y="2442259"/>
          <a:ext cx="18101" cy="49531"/>
        </a:xfrm>
        <a:custGeom>
          <a:avLst/>
          <a:gdLst/>
          <a:ahLst/>
          <a:cxnLst/>
          <a:rect l="0" t="0" r="0" b="0"/>
          <a:pathLst>
            <a:path>
              <a:moveTo>
                <a:pt x="0" y="24765"/>
              </a:moveTo>
              <a:lnTo>
                <a:pt x="18101" y="24765"/>
              </a:lnTo>
            </a:path>
          </a:pathLst>
        </a:custGeom>
        <a:noFill/>
        <a:ln w="12700" cap="flat" cmpd="sng" algn="ctr">
          <a:solidFill>
            <a:srgbClr val="645F6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rot="10800000">
        <a:off x="1405900" y="2466573"/>
        <a:ext cx="905" cy="905"/>
      </dsp:txXfrm>
    </dsp:sp>
    <dsp:sp modelId="{304DC816-1DBC-4C20-80C6-B6D22E7719C1}">
      <dsp:nvSpPr>
        <dsp:cNvPr id="0" name=""/>
        <dsp:cNvSpPr/>
      </dsp:nvSpPr>
      <dsp:spPr>
        <a:xfrm>
          <a:off x="-274271" y="1842872"/>
          <a:ext cx="1671652" cy="1231262"/>
        </a:xfrm>
        <a:prstGeom prst="ellipse">
          <a:avLst/>
        </a:prstGeom>
        <a:solidFill>
          <a:srgbClr val="9949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icrosoft Sans Serif" panose="020B0604020202020204" pitchFamily="34" charset="0"/>
              <a:ea typeface="Microsoft Sans Serif" panose="020B0604020202020204" pitchFamily="34" charset="0"/>
              <a:cs typeface="Microsoft Sans Serif" panose="020B0604020202020204" pitchFamily="34" charset="0"/>
            </a:rPr>
            <a:t>Tienda física</a:t>
          </a:r>
        </a:p>
      </dsp:txBody>
      <dsp:txXfrm>
        <a:off x="-29463" y="2023186"/>
        <a:ext cx="1182036" cy="870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6A8D3-9D85-4C37-B50F-66982062CC5F}">
      <dsp:nvSpPr>
        <dsp:cNvPr id="0" name=""/>
        <dsp:cNvSpPr/>
      </dsp:nvSpPr>
      <dsp:spPr>
        <a:xfrm>
          <a:off x="423272" y="814654"/>
          <a:ext cx="3322480" cy="3322480"/>
        </a:xfrm>
        <a:prstGeom prst="blockArc">
          <a:avLst>
            <a:gd name="adj1" fmla="val 10800000"/>
            <a:gd name="adj2" fmla="val 16200000"/>
            <a:gd name="adj3" fmla="val 4640"/>
          </a:avLst>
        </a:prstGeom>
        <a:solidFill>
          <a:schemeClr val="bg1">
            <a:lumMod val="75000"/>
          </a:schemeClr>
        </a:solidFill>
        <a:ln>
          <a:solidFill>
            <a:schemeClr val="bg1">
              <a:lumMod val="85000"/>
            </a:schemeClr>
          </a:solidFill>
        </a:ln>
        <a:effectLst/>
      </dsp:spPr>
      <dsp:style>
        <a:lnRef idx="0">
          <a:scrgbClr r="0" g="0" b="0"/>
        </a:lnRef>
        <a:fillRef idx="1">
          <a:scrgbClr r="0" g="0" b="0"/>
        </a:fillRef>
        <a:effectRef idx="0">
          <a:scrgbClr r="0" g="0" b="0"/>
        </a:effectRef>
        <a:fontRef idx="minor">
          <a:schemeClr val="lt1"/>
        </a:fontRef>
      </dsp:style>
    </dsp:sp>
    <dsp:sp modelId="{68BB3E0E-9786-4A14-88FD-309A467FA781}">
      <dsp:nvSpPr>
        <dsp:cNvPr id="0" name=""/>
        <dsp:cNvSpPr/>
      </dsp:nvSpPr>
      <dsp:spPr>
        <a:xfrm>
          <a:off x="423272" y="814654"/>
          <a:ext cx="3322480" cy="3322480"/>
        </a:xfrm>
        <a:prstGeom prst="blockArc">
          <a:avLst>
            <a:gd name="adj1" fmla="val 5400000"/>
            <a:gd name="adj2" fmla="val 10800000"/>
            <a:gd name="adj3" fmla="val 464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CDA8852-FB26-48A3-ACF4-085290911D39}">
      <dsp:nvSpPr>
        <dsp:cNvPr id="0" name=""/>
        <dsp:cNvSpPr/>
      </dsp:nvSpPr>
      <dsp:spPr>
        <a:xfrm>
          <a:off x="423277" y="814654"/>
          <a:ext cx="3322480" cy="3322480"/>
        </a:xfrm>
        <a:prstGeom prst="blockArc">
          <a:avLst>
            <a:gd name="adj1" fmla="val 8417"/>
            <a:gd name="adj2" fmla="val 5400010"/>
            <a:gd name="adj3" fmla="val 464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B929B56-2DB0-462A-A31B-39ED6031F8CA}">
      <dsp:nvSpPr>
        <dsp:cNvPr id="0" name=""/>
        <dsp:cNvSpPr/>
      </dsp:nvSpPr>
      <dsp:spPr>
        <a:xfrm>
          <a:off x="423277" y="814654"/>
          <a:ext cx="3322480" cy="3322480"/>
        </a:xfrm>
        <a:prstGeom prst="blockArc">
          <a:avLst>
            <a:gd name="adj1" fmla="val 16199990"/>
            <a:gd name="adj2" fmla="val 8417"/>
            <a:gd name="adj3" fmla="val 464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7E31E1B-7190-4FC1-BF8B-37DC7DF7AFB6}">
      <dsp:nvSpPr>
        <dsp:cNvPr id="0" name=""/>
        <dsp:cNvSpPr/>
      </dsp:nvSpPr>
      <dsp:spPr>
        <a:xfrm>
          <a:off x="1421815" y="1807523"/>
          <a:ext cx="1325395" cy="1336743"/>
        </a:xfrm>
        <a:prstGeom prst="ellipse">
          <a:avLst/>
        </a:prstGeom>
        <a:solidFill>
          <a:srgbClr val="645F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icrosoft Sans Serif" panose="020B0604020202020204" pitchFamily="34" charset="0"/>
              <a:ea typeface="Microsoft Sans Serif" panose="020B0604020202020204" pitchFamily="34" charset="0"/>
              <a:cs typeface="Microsoft Sans Serif" panose="020B0604020202020204" pitchFamily="34" charset="0"/>
            </a:rPr>
            <a:t>Usuario</a:t>
          </a:r>
        </a:p>
      </dsp:txBody>
      <dsp:txXfrm>
        <a:off x="1615915" y="2003284"/>
        <a:ext cx="937195" cy="945221"/>
      </dsp:txXfrm>
    </dsp:sp>
    <dsp:sp modelId="{A91D6418-9EC7-4A36-9561-FFA7B6FAD3CD}">
      <dsp:nvSpPr>
        <dsp:cNvPr id="0" name=""/>
        <dsp:cNvSpPr/>
      </dsp:nvSpPr>
      <dsp:spPr>
        <a:xfrm>
          <a:off x="1058511" y="282591"/>
          <a:ext cx="2052002" cy="1141204"/>
        </a:xfrm>
        <a:prstGeom prst="ellipse">
          <a:avLst/>
        </a:prstGeom>
        <a:solidFill>
          <a:srgbClr val="582A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icrosoft Sans Serif" panose="020B0604020202020204" pitchFamily="34" charset="0"/>
              <a:ea typeface="Microsoft Sans Serif" panose="020B0604020202020204" pitchFamily="34" charset="0"/>
              <a:cs typeface="Microsoft Sans Serif" panose="020B0604020202020204" pitchFamily="34" charset="0"/>
            </a:rPr>
            <a:t>Comercio electrónico</a:t>
          </a:r>
        </a:p>
      </dsp:txBody>
      <dsp:txXfrm>
        <a:off x="1359020" y="449716"/>
        <a:ext cx="1450984" cy="806954"/>
      </dsp:txXfrm>
    </dsp:sp>
    <dsp:sp modelId="{62869AF2-620A-4D77-8858-446EEAA166A9}">
      <dsp:nvSpPr>
        <dsp:cNvPr id="0" name=""/>
        <dsp:cNvSpPr/>
      </dsp:nvSpPr>
      <dsp:spPr>
        <a:xfrm>
          <a:off x="2771216" y="1857662"/>
          <a:ext cx="1871997" cy="1244411"/>
        </a:xfrm>
        <a:prstGeom prst="ellipse">
          <a:avLst/>
        </a:prstGeom>
        <a:solidFill>
          <a:srgbClr val="C88A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Tienda Online</a:t>
          </a:r>
        </a:p>
      </dsp:txBody>
      <dsp:txXfrm>
        <a:off x="3045364" y="2039902"/>
        <a:ext cx="1323701" cy="879931"/>
      </dsp:txXfrm>
    </dsp:sp>
    <dsp:sp modelId="{32E6144D-F8C4-44A9-BA1B-29D48AB3E0C2}">
      <dsp:nvSpPr>
        <dsp:cNvPr id="0" name=""/>
        <dsp:cNvSpPr/>
      </dsp:nvSpPr>
      <dsp:spPr>
        <a:xfrm>
          <a:off x="1299616" y="3439785"/>
          <a:ext cx="1569792" cy="1317623"/>
        </a:xfrm>
        <a:prstGeom prst="ellipse">
          <a:avLst/>
        </a:prstGeom>
        <a:solidFill>
          <a:srgbClr val="DFBBD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Móvil</a:t>
          </a:r>
          <a:endParaRPr lang="es-ES" sz="16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529507" y="3632746"/>
        <a:ext cx="1110010" cy="931701"/>
      </dsp:txXfrm>
    </dsp:sp>
    <dsp:sp modelId="{0F6B9D69-7796-4C31-994B-8ACC24753B93}">
      <dsp:nvSpPr>
        <dsp:cNvPr id="0" name=""/>
        <dsp:cNvSpPr/>
      </dsp:nvSpPr>
      <dsp:spPr>
        <a:xfrm>
          <a:off x="-323213" y="1864945"/>
          <a:ext cx="1570049" cy="1221899"/>
        </a:xfrm>
        <a:prstGeom prst="ellipse">
          <a:avLst/>
        </a:prstGeom>
        <a:solidFill>
          <a:srgbClr val="9949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icrosoft Sans Serif" panose="020B0604020202020204" pitchFamily="34" charset="0"/>
              <a:ea typeface="Microsoft Sans Serif" panose="020B0604020202020204" pitchFamily="34" charset="0"/>
              <a:cs typeface="Microsoft Sans Serif" panose="020B0604020202020204" pitchFamily="34" charset="0"/>
            </a:rPr>
            <a:t>Tienda física</a:t>
          </a:r>
        </a:p>
      </dsp:txBody>
      <dsp:txXfrm>
        <a:off x="-93285" y="2043888"/>
        <a:ext cx="1110193" cy="86401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DD6ED3C7-8D43-4A4D-8C00-928126EBCBDF}" type="datetimeFigureOut">
              <a:rPr lang="en-US" smtClean="0"/>
              <a:t>1/3/2023</a:t>
            </a:fld>
            <a:endParaRPr lang="en-U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645D69BA-BBC1-4916-B865-956AC045D46E}" type="slidenum">
              <a:rPr lang="en-US" smtClean="0"/>
              <a:t>‹Nº›</a:t>
            </a:fld>
            <a:endParaRPr lang="en-US"/>
          </a:p>
        </p:txBody>
      </p:sp>
    </p:spTree>
    <p:extLst>
      <p:ext uri="{BB962C8B-B14F-4D97-AF65-F5344CB8AC3E}">
        <p14:creationId xmlns:p14="http://schemas.microsoft.com/office/powerpoint/2010/main" val="1080019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645D69BA-BBC1-4916-B865-956AC045D46E}" type="slidenum">
              <a:rPr lang="en-US" smtClean="0"/>
              <a:t>10</a:t>
            </a:fld>
            <a:endParaRPr lang="en-US"/>
          </a:p>
        </p:txBody>
      </p:sp>
    </p:spTree>
    <p:extLst>
      <p:ext uri="{BB962C8B-B14F-4D97-AF65-F5344CB8AC3E}">
        <p14:creationId xmlns:p14="http://schemas.microsoft.com/office/powerpoint/2010/main" val="344886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03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17" name="bg object 17"/>
          <p:cNvPicPr/>
          <p:nvPr userDrawn="1"/>
        </p:nvPicPr>
        <p:blipFill>
          <a:blip r:embed="rId3" cstate="print"/>
          <a:stretch>
            <a:fillRect/>
          </a:stretch>
        </p:blipFill>
        <p:spPr>
          <a:xfrm>
            <a:off x="2045793" y="9240624"/>
            <a:ext cx="3152774" cy="666749"/>
          </a:xfrm>
          <a:prstGeom prst="rect">
            <a:avLst/>
          </a:prstGeom>
        </p:spPr>
      </p:pic>
      <p:sp>
        <p:nvSpPr>
          <p:cNvPr id="18" name="bg object 18"/>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25" name="object 2">
            <a:extLst>
              <a:ext uri="{FF2B5EF4-FFF2-40B4-BE49-F238E27FC236}">
                <a16:creationId xmlns:a16="http://schemas.microsoft.com/office/drawing/2014/main" id="{3B8A40FF-BCCA-4458-BE33-0DE6267D64E8}"/>
              </a:ext>
            </a:extLst>
          </p:cNvPr>
          <p:cNvGrpSpPr/>
          <p:nvPr userDrawn="1"/>
        </p:nvGrpSpPr>
        <p:grpSpPr>
          <a:xfrm>
            <a:off x="379" y="8813666"/>
            <a:ext cx="18287365" cy="1474470"/>
            <a:chOff x="379" y="8813666"/>
            <a:chExt cx="18287365" cy="1474470"/>
          </a:xfrm>
        </p:grpSpPr>
        <p:sp>
          <p:nvSpPr>
            <p:cNvPr id="26" name="object 3">
              <a:extLst>
                <a:ext uri="{FF2B5EF4-FFF2-40B4-BE49-F238E27FC236}">
                  <a16:creationId xmlns:a16="http://schemas.microsoft.com/office/drawing/2014/main" id="{0E4C1E87-1514-4CA3-BDDE-558D9D270F89}"/>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27" name="object 4">
              <a:extLst>
                <a:ext uri="{FF2B5EF4-FFF2-40B4-BE49-F238E27FC236}">
                  <a16:creationId xmlns:a16="http://schemas.microsoft.com/office/drawing/2014/main" id="{94FA3A65-A307-4ADB-BA2E-7FD2EACD1261}"/>
                </a:ext>
              </a:extLst>
            </p:cNvPr>
            <p:cNvPicPr/>
            <p:nvPr/>
          </p:nvPicPr>
          <p:blipFill>
            <a:blip r:embed="rId4" cstate="print"/>
            <a:stretch>
              <a:fillRect/>
            </a:stretch>
          </p:blipFill>
          <p:spPr>
            <a:xfrm>
              <a:off x="596934" y="9689613"/>
              <a:ext cx="435459" cy="254960"/>
            </a:xfrm>
            <a:prstGeom prst="rect">
              <a:avLst/>
            </a:prstGeom>
          </p:spPr>
        </p:pic>
        <p:sp>
          <p:nvSpPr>
            <p:cNvPr id="28" name="object 5">
              <a:extLst>
                <a:ext uri="{FF2B5EF4-FFF2-40B4-BE49-F238E27FC236}">
                  <a16:creationId xmlns:a16="http://schemas.microsoft.com/office/drawing/2014/main" id="{326D29DB-FC6D-447F-BCA1-BAEB3C10C957}"/>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29" name="object 6">
              <a:extLst>
                <a:ext uri="{FF2B5EF4-FFF2-40B4-BE49-F238E27FC236}">
                  <a16:creationId xmlns:a16="http://schemas.microsoft.com/office/drawing/2014/main" id="{432897F3-8DC0-4BA4-896A-9DD05ACCAE7C}"/>
                </a:ext>
              </a:extLst>
            </p:cNvPr>
            <p:cNvPicPr/>
            <p:nvPr/>
          </p:nvPicPr>
          <p:blipFill>
            <a:blip r:embed="rId5" cstate="print"/>
            <a:stretch>
              <a:fillRect/>
            </a:stretch>
          </p:blipFill>
          <p:spPr>
            <a:xfrm>
              <a:off x="809897" y="9339661"/>
              <a:ext cx="435459" cy="254959"/>
            </a:xfrm>
            <a:prstGeom prst="rect">
              <a:avLst/>
            </a:prstGeom>
          </p:spPr>
        </p:pic>
        <p:sp>
          <p:nvSpPr>
            <p:cNvPr id="30" name="object 7">
              <a:extLst>
                <a:ext uri="{FF2B5EF4-FFF2-40B4-BE49-F238E27FC236}">
                  <a16:creationId xmlns:a16="http://schemas.microsoft.com/office/drawing/2014/main" id="{9BAFE55B-7408-4744-9BC5-461DF6568996}"/>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31" name="object 8">
              <a:extLst>
                <a:ext uri="{FF2B5EF4-FFF2-40B4-BE49-F238E27FC236}">
                  <a16:creationId xmlns:a16="http://schemas.microsoft.com/office/drawing/2014/main" id="{0DF0045C-60C2-4FAF-B4AC-8012DA50A29C}"/>
                </a:ext>
              </a:extLst>
            </p:cNvPr>
            <p:cNvPicPr/>
            <p:nvPr/>
          </p:nvPicPr>
          <p:blipFill>
            <a:blip r:embed="rId5" cstate="print"/>
            <a:stretch>
              <a:fillRect/>
            </a:stretch>
          </p:blipFill>
          <p:spPr>
            <a:xfrm>
              <a:off x="1022853" y="9701048"/>
              <a:ext cx="435459" cy="254959"/>
            </a:xfrm>
            <a:prstGeom prst="rect">
              <a:avLst/>
            </a:prstGeom>
          </p:spPr>
        </p:pic>
      </p:grpSp>
      <p:sp>
        <p:nvSpPr>
          <p:cNvPr id="37" name="CuadroTexto 36">
            <a:extLst>
              <a:ext uri="{FF2B5EF4-FFF2-40B4-BE49-F238E27FC236}">
                <a16:creationId xmlns:a16="http://schemas.microsoft.com/office/drawing/2014/main" id="{521C10D7-2AAC-4F4D-A7C0-605FC39B7E80}"/>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sp>
        <p:nvSpPr>
          <p:cNvPr id="38" name="CuadroTexto 37">
            <a:extLst>
              <a:ext uri="{FF2B5EF4-FFF2-40B4-BE49-F238E27FC236}">
                <a16:creationId xmlns:a16="http://schemas.microsoft.com/office/drawing/2014/main" id="{675D9B00-34CB-424A-B0AB-383501E55D16}"/>
              </a:ext>
            </a:extLst>
          </p:cNvPr>
          <p:cNvSpPr txBox="1"/>
          <p:nvPr userDrawn="1"/>
        </p:nvSpPr>
        <p:spPr>
          <a:xfrm>
            <a:off x="4174398" y="5599283"/>
            <a:ext cx="9144000" cy="369332"/>
          </a:xfrm>
          <a:prstGeom prst="rect">
            <a:avLst/>
          </a:prstGeom>
          <a:noFill/>
        </p:spPr>
        <p:txBody>
          <a:bodyPr wrap="square">
            <a:spAutoFit/>
          </a:bodyPr>
          <a:lstStyle/>
          <a:p>
            <a:pPr marL="2416810" marR="2413635" algn="ctr">
              <a:spcBef>
                <a:spcPts val="415"/>
              </a:spcBef>
              <a:spcAft>
                <a:spcPts val="0"/>
              </a:spcAft>
            </a:pPr>
            <a:r>
              <a:rPr lang="en-US" sz="1800" b="1" dirty="0">
                <a:solidFill>
                  <a:srgbClr val="B05894"/>
                </a:solidFill>
                <a:effectLst/>
                <a:latin typeface="Microsoft Sans Serif" panose="020B0604020202020204" pitchFamily="34" charset="0"/>
                <a:ea typeface="Microsoft Sans Serif" panose="020B0604020202020204" pitchFamily="34" charset="0"/>
              </a:rPr>
              <a:t>e4f-network.eu</a:t>
            </a:r>
            <a:endParaRPr lang="es-ES" sz="1800" dirty="0">
              <a:effectLst/>
              <a:latin typeface="Microsoft Sans Serif" panose="020B0604020202020204" pitchFamily="34" charset="0"/>
              <a:ea typeface="Microsoft Sans Serif" panose="020B0604020202020204" pitchFamily="34" charset="0"/>
            </a:endParaRPr>
          </a:p>
        </p:txBody>
      </p:sp>
      <p:grpSp>
        <p:nvGrpSpPr>
          <p:cNvPr id="19" name="Grupo 18">
            <a:extLst>
              <a:ext uri="{FF2B5EF4-FFF2-40B4-BE49-F238E27FC236}">
                <a16:creationId xmlns:a16="http://schemas.microsoft.com/office/drawing/2014/main" id="{262FFA7B-73B6-441C-A2CC-6EA9F6EE7337}"/>
              </a:ext>
            </a:extLst>
          </p:cNvPr>
          <p:cNvGrpSpPr/>
          <p:nvPr userDrawn="1"/>
        </p:nvGrpSpPr>
        <p:grpSpPr>
          <a:xfrm>
            <a:off x="0" y="1775463"/>
            <a:ext cx="18288000" cy="3595707"/>
            <a:chOff x="-24581" y="1790700"/>
            <a:chExt cx="18288000" cy="3595707"/>
          </a:xfrm>
        </p:grpSpPr>
        <p:sp>
          <p:nvSpPr>
            <p:cNvPr id="20" name="object 10">
              <a:extLst>
                <a:ext uri="{FF2B5EF4-FFF2-40B4-BE49-F238E27FC236}">
                  <a16:creationId xmlns:a16="http://schemas.microsoft.com/office/drawing/2014/main" id="{11F37E96-FE8D-476B-BFB0-28ED7F39709E}"/>
                </a:ext>
              </a:extLst>
            </p:cNvPr>
            <p:cNvSpPr/>
            <p:nvPr/>
          </p:nvSpPr>
          <p:spPr>
            <a:xfrm>
              <a:off x="-24581" y="3473853"/>
              <a:ext cx="18288000" cy="514350"/>
            </a:xfrm>
            <a:custGeom>
              <a:avLst/>
              <a:gdLst/>
              <a:ahLst/>
              <a:cxnLst/>
              <a:rect l="l" t="t" r="r" b="b"/>
              <a:pathLst>
                <a:path w="18288000" h="514350">
                  <a:moveTo>
                    <a:pt x="0" y="514349"/>
                  </a:moveTo>
                  <a:lnTo>
                    <a:pt x="0" y="0"/>
                  </a:lnTo>
                  <a:lnTo>
                    <a:pt x="18288000" y="0"/>
                  </a:lnTo>
                  <a:lnTo>
                    <a:pt x="18288000" y="514349"/>
                  </a:lnTo>
                  <a:lnTo>
                    <a:pt x="0" y="514349"/>
                  </a:lnTo>
                  <a:close/>
                </a:path>
              </a:pathLst>
            </a:custGeom>
            <a:solidFill>
              <a:srgbClr val="B05894"/>
            </a:solidFill>
          </p:spPr>
          <p:txBody>
            <a:bodyPr wrap="square" lIns="0" tIns="0" rIns="0" bIns="0" rtlCol="0"/>
            <a:lstStyle/>
            <a:p>
              <a:endParaRPr/>
            </a:p>
          </p:txBody>
        </p:sp>
        <p:pic>
          <p:nvPicPr>
            <p:cNvPr id="21" name="Imagen 20">
              <a:extLst>
                <a:ext uri="{FF2B5EF4-FFF2-40B4-BE49-F238E27FC236}">
                  <a16:creationId xmlns:a16="http://schemas.microsoft.com/office/drawing/2014/main" id="{EB0E2C8F-4A84-4AD4-8BC1-F61351B59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790700"/>
              <a:ext cx="3876674" cy="3595707"/>
            </a:xfrm>
            <a:prstGeom prst="rect">
              <a:avLst/>
            </a:prstGeom>
          </p:spPr>
        </p:pic>
      </p:gr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95E46FD-F467-4ADE-ABD0-E6A4A9FE2A87}"/>
              </a:ext>
            </a:extLst>
          </p:cNvPr>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8" name="bg object 17">
            <a:extLst>
              <a:ext uri="{FF2B5EF4-FFF2-40B4-BE49-F238E27FC236}">
                <a16:creationId xmlns:a16="http://schemas.microsoft.com/office/drawing/2014/main" id="{D778CF7E-9520-4B30-8263-3DF7E2FD8C1A}"/>
              </a:ext>
            </a:extLst>
          </p:cNvPr>
          <p:cNvPicPr/>
          <p:nvPr userDrawn="1"/>
        </p:nvPicPr>
        <p:blipFill>
          <a:blip r:embed="rId3" cstate="print"/>
          <a:stretch>
            <a:fillRect/>
          </a:stretch>
        </p:blipFill>
        <p:spPr>
          <a:xfrm>
            <a:off x="2045793" y="9240624"/>
            <a:ext cx="3152774" cy="666749"/>
          </a:xfrm>
          <a:prstGeom prst="rect">
            <a:avLst/>
          </a:prstGeom>
        </p:spPr>
      </p:pic>
      <p:sp>
        <p:nvSpPr>
          <p:cNvPr id="9" name="bg object 18">
            <a:extLst>
              <a:ext uri="{FF2B5EF4-FFF2-40B4-BE49-F238E27FC236}">
                <a16:creationId xmlns:a16="http://schemas.microsoft.com/office/drawing/2014/main" id="{596AACBD-3C44-44F7-A794-D07294759216}"/>
              </a:ext>
            </a:extLst>
          </p:cNvPr>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10" name="object 2">
            <a:extLst>
              <a:ext uri="{FF2B5EF4-FFF2-40B4-BE49-F238E27FC236}">
                <a16:creationId xmlns:a16="http://schemas.microsoft.com/office/drawing/2014/main" id="{DC67AE64-9ED4-47FE-8345-37E800B47F7D}"/>
              </a:ext>
            </a:extLst>
          </p:cNvPr>
          <p:cNvGrpSpPr/>
          <p:nvPr userDrawn="1"/>
        </p:nvGrpSpPr>
        <p:grpSpPr>
          <a:xfrm>
            <a:off x="379" y="8813666"/>
            <a:ext cx="18287365" cy="1474470"/>
            <a:chOff x="379" y="8813666"/>
            <a:chExt cx="18287365" cy="1474470"/>
          </a:xfrm>
        </p:grpSpPr>
        <p:sp>
          <p:nvSpPr>
            <p:cNvPr id="11" name="object 3">
              <a:extLst>
                <a:ext uri="{FF2B5EF4-FFF2-40B4-BE49-F238E27FC236}">
                  <a16:creationId xmlns:a16="http://schemas.microsoft.com/office/drawing/2014/main" id="{ACB47688-E4F5-4E94-9C96-F9D5A61FA187}"/>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2" name="object 4">
              <a:extLst>
                <a:ext uri="{FF2B5EF4-FFF2-40B4-BE49-F238E27FC236}">
                  <a16:creationId xmlns:a16="http://schemas.microsoft.com/office/drawing/2014/main" id="{E5F35078-FC84-46BA-8493-4689CDB1AA6E}"/>
                </a:ext>
              </a:extLst>
            </p:cNvPr>
            <p:cNvPicPr/>
            <p:nvPr/>
          </p:nvPicPr>
          <p:blipFill>
            <a:blip r:embed="rId4" cstate="print"/>
            <a:stretch>
              <a:fillRect/>
            </a:stretch>
          </p:blipFill>
          <p:spPr>
            <a:xfrm>
              <a:off x="596934" y="9689613"/>
              <a:ext cx="435459" cy="254960"/>
            </a:xfrm>
            <a:prstGeom prst="rect">
              <a:avLst/>
            </a:prstGeom>
          </p:spPr>
        </p:pic>
        <p:sp>
          <p:nvSpPr>
            <p:cNvPr id="13" name="object 5">
              <a:extLst>
                <a:ext uri="{FF2B5EF4-FFF2-40B4-BE49-F238E27FC236}">
                  <a16:creationId xmlns:a16="http://schemas.microsoft.com/office/drawing/2014/main" id="{9201DC64-4478-4EB9-9025-51D6079FF496}"/>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14" name="object 6">
              <a:extLst>
                <a:ext uri="{FF2B5EF4-FFF2-40B4-BE49-F238E27FC236}">
                  <a16:creationId xmlns:a16="http://schemas.microsoft.com/office/drawing/2014/main" id="{5C346AD7-BE02-4237-8C03-A128D4DB66D4}"/>
                </a:ext>
              </a:extLst>
            </p:cNvPr>
            <p:cNvPicPr/>
            <p:nvPr/>
          </p:nvPicPr>
          <p:blipFill>
            <a:blip r:embed="rId5" cstate="print"/>
            <a:stretch>
              <a:fillRect/>
            </a:stretch>
          </p:blipFill>
          <p:spPr>
            <a:xfrm>
              <a:off x="809897" y="9339661"/>
              <a:ext cx="435459" cy="254959"/>
            </a:xfrm>
            <a:prstGeom prst="rect">
              <a:avLst/>
            </a:prstGeom>
          </p:spPr>
        </p:pic>
        <p:sp>
          <p:nvSpPr>
            <p:cNvPr id="15" name="object 7">
              <a:extLst>
                <a:ext uri="{FF2B5EF4-FFF2-40B4-BE49-F238E27FC236}">
                  <a16:creationId xmlns:a16="http://schemas.microsoft.com/office/drawing/2014/main" id="{675C40D4-E192-496A-B2DE-5B4634DF9FD1}"/>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6" name="object 8">
              <a:extLst>
                <a:ext uri="{FF2B5EF4-FFF2-40B4-BE49-F238E27FC236}">
                  <a16:creationId xmlns:a16="http://schemas.microsoft.com/office/drawing/2014/main" id="{492B8A7E-0267-433F-BD96-9BA3EC33D5D3}"/>
                </a:ext>
              </a:extLst>
            </p:cNvPr>
            <p:cNvPicPr/>
            <p:nvPr/>
          </p:nvPicPr>
          <p:blipFill>
            <a:blip r:embed="rId5" cstate="print"/>
            <a:stretch>
              <a:fillRect/>
            </a:stretch>
          </p:blipFill>
          <p:spPr>
            <a:xfrm>
              <a:off x="1022853" y="9701048"/>
              <a:ext cx="435459" cy="254959"/>
            </a:xfrm>
            <a:prstGeom prst="rect">
              <a:avLst/>
            </a:prstGeom>
          </p:spPr>
        </p:pic>
      </p:grpSp>
      <p:sp>
        <p:nvSpPr>
          <p:cNvPr id="23" name="CuadroTexto 22">
            <a:extLst>
              <a:ext uri="{FF2B5EF4-FFF2-40B4-BE49-F238E27FC236}">
                <a16:creationId xmlns:a16="http://schemas.microsoft.com/office/drawing/2014/main" id="{1D54CE27-4B34-4A2D-BBA3-5AAF26A98167}"/>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pic>
        <p:nvPicPr>
          <p:cNvPr id="3" name="Imagen 2">
            <a:extLst>
              <a:ext uri="{FF2B5EF4-FFF2-40B4-BE49-F238E27FC236}">
                <a16:creationId xmlns:a16="http://schemas.microsoft.com/office/drawing/2014/main" id="{B39E953B-CAA4-449F-ACCE-41955DA3CD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0" y="453887"/>
            <a:ext cx="1711842" cy="1587774"/>
          </a:xfrm>
          <a:prstGeom prst="rect">
            <a:avLst/>
          </a:prstGeom>
        </p:spPr>
      </p:pic>
    </p:spTree>
    <p:extLst>
      <p:ext uri="{BB962C8B-B14F-4D97-AF65-F5344CB8AC3E}">
        <p14:creationId xmlns:p14="http://schemas.microsoft.com/office/powerpoint/2010/main" val="401378068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oomly.com/" TargetMode="External"/><Relationship Id="rId7" Type="http://schemas.openxmlformats.org/officeDocument/2006/relationships/image" Target="../media/image11.png"/><Relationship Id="rId2" Type="http://schemas.openxmlformats.org/officeDocument/2006/relationships/hyperlink" Target="https://sproutsocial.com/"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audiense.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learscope.io/" TargetMode="External"/><Relationship Id="rId7" Type="http://schemas.openxmlformats.org/officeDocument/2006/relationships/image" Target="../media/image14.png"/><Relationship Id="rId2" Type="http://schemas.openxmlformats.org/officeDocument/2006/relationships/hyperlink" Target="https://ahrefs.com/" TargetMode="Externa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hyperlink" Target="https://www.semrush.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optimizely.com/" TargetMode="External"/><Relationship Id="rId7" Type="http://schemas.openxmlformats.org/officeDocument/2006/relationships/image" Target="../media/image17.png"/><Relationship Id="rId2" Type="http://schemas.openxmlformats.org/officeDocument/2006/relationships/hyperlink" Target="https://unbounce.com/"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hotjar.co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typeform.com/" TargetMode="External"/><Relationship Id="rId7" Type="http://schemas.openxmlformats.org/officeDocument/2006/relationships/image" Target="../media/image19.png"/><Relationship Id="rId2" Type="http://schemas.openxmlformats.org/officeDocument/2006/relationships/hyperlink" Target="https://sendgrid.com/"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powtoon.com/" TargetMode="External"/><Relationship Id="rId4" Type="http://schemas.openxmlformats.org/officeDocument/2006/relationships/hyperlink" Target="https://www.canva.com/" TargetMode="Externa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9" y="8813666"/>
            <a:ext cx="18287365" cy="1474470"/>
            <a:chOff x="379" y="8813666"/>
            <a:chExt cx="18287365" cy="1474470"/>
          </a:xfrm>
        </p:grpSpPr>
        <p:sp>
          <p:nvSpPr>
            <p:cNvPr id="3" name="object 3"/>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4" name="object 4"/>
            <p:cNvPicPr/>
            <p:nvPr/>
          </p:nvPicPr>
          <p:blipFill>
            <a:blip r:embed="rId2" cstate="print"/>
            <a:stretch>
              <a:fillRect/>
            </a:stretch>
          </p:blipFill>
          <p:spPr>
            <a:xfrm>
              <a:off x="596934" y="9689613"/>
              <a:ext cx="435459" cy="254960"/>
            </a:xfrm>
            <a:prstGeom prst="rect">
              <a:avLst/>
            </a:prstGeom>
          </p:spPr>
        </p:pic>
        <p:sp>
          <p:nvSpPr>
            <p:cNvPr id="5" name="object 5"/>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6" name="object 6"/>
            <p:cNvPicPr/>
            <p:nvPr/>
          </p:nvPicPr>
          <p:blipFill>
            <a:blip r:embed="rId3" cstate="print"/>
            <a:stretch>
              <a:fillRect/>
            </a:stretch>
          </p:blipFill>
          <p:spPr>
            <a:xfrm>
              <a:off x="809897" y="9339661"/>
              <a:ext cx="435459" cy="254959"/>
            </a:xfrm>
            <a:prstGeom prst="rect">
              <a:avLst/>
            </a:prstGeom>
          </p:spPr>
        </p:pic>
        <p:sp>
          <p:nvSpPr>
            <p:cNvPr id="7" name="object 7"/>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8" name="object 8"/>
            <p:cNvPicPr/>
            <p:nvPr/>
          </p:nvPicPr>
          <p:blipFill>
            <a:blip r:embed="rId3" cstate="print"/>
            <a:stretch>
              <a:fillRect/>
            </a:stretch>
          </p:blipFill>
          <p:spPr>
            <a:xfrm>
              <a:off x="1022853" y="9701048"/>
              <a:ext cx="435459" cy="254959"/>
            </a:xfrm>
            <a:prstGeom prst="rect">
              <a:avLst/>
            </a:prstGeom>
          </p:spPr>
        </p:pic>
      </p:grpSp>
      <p:sp>
        <p:nvSpPr>
          <p:cNvPr id="14" name="CuadroTexto 13">
            <a:extLst>
              <a:ext uri="{FF2B5EF4-FFF2-40B4-BE49-F238E27FC236}">
                <a16:creationId xmlns:a16="http://schemas.microsoft.com/office/drawing/2014/main" id="{8B22E22E-102D-4F39-871D-A47062F5E08F}"/>
              </a:ext>
            </a:extLst>
          </p:cNvPr>
          <p:cNvSpPr txBox="1"/>
          <p:nvPr/>
        </p:nvSpPr>
        <p:spPr>
          <a:xfrm>
            <a:off x="3657600" y="6446627"/>
            <a:ext cx="10629900" cy="1446550"/>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es-ES" sz="4400" b="1" spc="-114" dirty="0">
                <a:latin typeface="Microsoft Sans Serif" panose="020B0604020202020204" pitchFamily="34" charset="0"/>
                <a:ea typeface="Microsoft Sans Serif" panose="020B0604020202020204" pitchFamily="34" charset="0"/>
                <a:cs typeface="Microsoft Sans Serif" panose="020B0604020202020204" pitchFamily="34" charset="0"/>
              </a:rPr>
              <a:t>Marketing digital internacional:</a:t>
            </a:r>
          </a:p>
          <a:p>
            <a:pPr lvl="0" algn="ctr">
              <a:spcBef>
                <a:spcPts val="5"/>
              </a:spcBef>
              <a:tabLst>
                <a:tab pos="1205230" algn="l"/>
                <a:tab pos="1926589" algn="l"/>
                <a:tab pos="2915920" algn="l"/>
                <a:tab pos="3444875" algn="l"/>
                <a:tab pos="4383405" algn="l"/>
                <a:tab pos="6796405" algn="l"/>
              </a:tabLst>
              <a:defRPr/>
            </a:pPr>
            <a:r>
              <a:rPr lang="es-ES" sz="4400" b="1" spc="-114" dirty="0">
                <a:latin typeface="Microsoft Sans Serif" panose="020B0604020202020204" pitchFamily="34" charset="0"/>
                <a:ea typeface="Microsoft Sans Serif" panose="020B0604020202020204" pitchFamily="34" charset="0"/>
                <a:cs typeface="Microsoft Sans Serif" panose="020B0604020202020204" pitchFamily="34" charset="0"/>
              </a:rPr>
              <a:t>estrategias y herramientas</a:t>
            </a:r>
            <a:endParaRPr kumimoji="0" lang="pt-BR" sz="4400" b="1" i="0" u="none" strike="noStrike" kern="1200" cap="none" spc="0" normalizeH="0" baseline="0" noProof="0" dirty="0">
              <a:ln>
                <a:noFill/>
              </a:ln>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2.3 R</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CE: Act - ACTUAR</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3998" y="3367802"/>
            <a:ext cx="10709401" cy="1815882"/>
          </a:xfrm>
          <a:prstGeom prst="rect">
            <a:avLst/>
          </a:prstGeom>
          <a:noFill/>
        </p:spPr>
        <p:txBody>
          <a:bodyPr wrap="square" rtlCol="0">
            <a:spAutoFit/>
          </a:bodyPr>
          <a:lstStyle/>
          <a:p>
            <a:pPr>
              <a:spcAft>
                <a:spcPts val="1200"/>
              </a:spcAft>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Esta es la fase para generar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acciones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interacciones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en los canales propios (sitio web, redes sociales, etc.). Tenga en cuenta que el objetivo ahora es influir en el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comportamiento</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y los próximos pasos de la audiencia alcanzada en la fase anterior.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6" name="CasellaDiTesto 5"/>
          <p:cNvSpPr txBox="1"/>
          <p:nvPr/>
        </p:nvSpPr>
        <p:spPr>
          <a:xfrm>
            <a:off x="1523997" y="5254253"/>
            <a:ext cx="11587057" cy="2246769"/>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Los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objetivos específicos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que deben fijarse dependen del tipo de empresa. Sin duda, el primero es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generar clientes potenciales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Los otros pueden ir desde interesarse y averiguar más sobre la empresa y sus productos, leer el blog de la empresa, buscar productos y mucho más.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5" name="CasellaDiTesto 4"/>
          <p:cNvSpPr txBox="1"/>
          <p:nvPr/>
        </p:nvSpPr>
        <p:spPr>
          <a:xfrm>
            <a:off x="1523996" y="7505700"/>
            <a:ext cx="11786669" cy="1384995"/>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En esta etapa, el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marketing de contenidos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puede ser muy útil para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entretener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formar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inspirar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y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convencer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 los potenciales clientes alcanzados.</a:t>
            </a:r>
            <a:endPar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0" name="CuadroTexto 19">
            <a:extLst>
              <a:ext uri="{FF2B5EF4-FFF2-40B4-BE49-F238E27FC236}">
                <a16:creationId xmlns:a16="http://schemas.microsoft.com/office/drawing/2014/main" id="{162A7185-420B-4B3D-9ECC-EE753E4788B4}"/>
              </a:ext>
            </a:extLst>
          </p:cNvPr>
          <p:cNvSpPr txBox="1"/>
          <p:nvPr/>
        </p:nvSpPr>
        <p:spPr>
          <a:xfrm>
            <a:off x="1447800" y="1573291"/>
            <a:ext cx="143256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Estrategias de éxito para tu campaña de marketing digital.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4" name="Trapezio 12">
            <a:extLst>
              <a:ext uri="{FF2B5EF4-FFF2-40B4-BE49-F238E27FC236}">
                <a16:creationId xmlns:a16="http://schemas.microsoft.com/office/drawing/2014/main" id="{2DD44A9B-1D52-4134-A8AA-FF9193CB74D6}"/>
              </a:ext>
            </a:extLst>
          </p:cNvPr>
          <p:cNvSpPr/>
          <p:nvPr/>
        </p:nvSpPr>
        <p:spPr>
          <a:xfrm rot="10800000">
            <a:off x="11766000"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Trapezio 13">
            <a:extLst>
              <a:ext uri="{FF2B5EF4-FFF2-40B4-BE49-F238E27FC236}">
                <a16:creationId xmlns:a16="http://schemas.microsoft.com/office/drawing/2014/main" id="{DFDEE5A6-673B-47B9-B01B-EC156F7E8A78}"/>
              </a:ext>
            </a:extLst>
          </p:cNvPr>
          <p:cNvSpPr/>
          <p:nvPr/>
        </p:nvSpPr>
        <p:spPr>
          <a:xfrm rot="10800000">
            <a:off x="12178186"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Trapezio 14">
            <a:extLst>
              <a:ext uri="{FF2B5EF4-FFF2-40B4-BE49-F238E27FC236}">
                <a16:creationId xmlns:a16="http://schemas.microsoft.com/office/drawing/2014/main" id="{B888C701-6D57-44FE-A92F-2FC8B4F43EA2}"/>
              </a:ext>
            </a:extLst>
          </p:cNvPr>
          <p:cNvSpPr/>
          <p:nvPr/>
        </p:nvSpPr>
        <p:spPr>
          <a:xfrm rot="10800000">
            <a:off x="12973051"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Trapezio 15">
            <a:extLst>
              <a:ext uri="{FF2B5EF4-FFF2-40B4-BE49-F238E27FC236}">
                <a16:creationId xmlns:a16="http://schemas.microsoft.com/office/drawing/2014/main" id="{D39ABDDB-047A-455A-B67D-54B0846B2693}"/>
              </a:ext>
            </a:extLst>
          </p:cNvPr>
          <p:cNvSpPr/>
          <p:nvPr/>
        </p:nvSpPr>
        <p:spPr>
          <a:xfrm rot="10800000">
            <a:off x="13370851"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Trapezio 16">
            <a:extLst>
              <a:ext uri="{FF2B5EF4-FFF2-40B4-BE49-F238E27FC236}">
                <a16:creationId xmlns:a16="http://schemas.microsoft.com/office/drawing/2014/main" id="{0E5E2F82-1583-46AA-8352-660A037FE707}"/>
              </a:ext>
            </a:extLst>
          </p:cNvPr>
          <p:cNvSpPr/>
          <p:nvPr/>
        </p:nvSpPr>
        <p:spPr>
          <a:xfrm rot="10800000">
            <a:off x="12579451"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17">
            <a:extLst>
              <a:ext uri="{FF2B5EF4-FFF2-40B4-BE49-F238E27FC236}">
                <a16:creationId xmlns:a16="http://schemas.microsoft.com/office/drawing/2014/main" id="{A67953ED-78AF-45F8-9D2A-D9E83C56D376}"/>
              </a:ext>
            </a:extLst>
          </p:cNvPr>
          <p:cNvSpPr txBox="1"/>
          <p:nvPr/>
        </p:nvSpPr>
        <p:spPr>
          <a:xfrm>
            <a:off x="13983383" y="2952927"/>
            <a:ext cx="1314134"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PLAN</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1" name="CasellaDiTesto 18">
            <a:extLst>
              <a:ext uri="{FF2B5EF4-FFF2-40B4-BE49-F238E27FC236}">
                <a16:creationId xmlns:a16="http://schemas.microsoft.com/office/drawing/2014/main" id="{7E4CD3D3-8E92-42A3-BA26-EA8EDB5FE8AE}"/>
              </a:ext>
            </a:extLst>
          </p:cNvPr>
          <p:cNvSpPr txBox="1"/>
          <p:nvPr/>
        </p:nvSpPr>
        <p:spPr>
          <a:xfrm>
            <a:off x="13452451" y="7581900"/>
            <a:ext cx="2397751" cy="646331"/>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ENGAGE  </a:t>
            </a:r>
            <a:r>
              <a:rPr lang="it-IT" sz="24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INVOLUCRAR</a:t>
            </a:r>
          </a:p>
        </p:txBody>
      </p:sp>
      <p:sp>
        <p:nvSpPr>
          <p:cNvPr id="32" name="CasellaDiTesto 20">
            <a:extLst>
              <a:ext uri="{FF2B5EF4-FFF2-40B4-BE49-F238E27FC236}">
                <a16:creationId xmlns:a16="http://schemas.microsoft.com/office/drawing/2014/main" id="{65FFF619-CFBD-40AE-8046-D4C45CA10CBD}"/>
              </a:ext>
            </a:extLst>
          </p:cNvPr>
          <p:cNvSpPr txBox="1"/>
          <p:nvPr/>
        </p:nvSpPr>
        <p:spPr>
          <a:xfrm>
            <a:off x="13054051" y="6438900"/>
            <a:ext cx="3294000" cy="646331"/>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 </a:t>
            </a:r>
          </a:p>
          <a:p>
            <a:pPr algn="ctr"/>
            <a:r>
              <a:rPr lang="it-IT" sz="24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CONVERTIR</a:t>
            </a:r>
          </a:p>
        </p:txBody>
      </p:sp>
      <p:sp>
        <p:nvSpPr>
          <p:cNvPr id="33" name="CasellaDiTesto 21">
            <a:extLst>
              <a:ext uri="{FF2B5EF4-FFF2-40B4-BE49-F238E27FC236}">
                <a16:creationId xmlns:a16="http://schemas.microsoft.com/office/drawing/2014/main" id="{0650B4A5-5763-48B4-B327-B90D61BE14CE}"/>
              </a:ext>
            </a:extLst>
          </p:cNvPr>
          <p:cNvSpPr txBox="1"/>
          <p:nvPr/>
        </p:nvSpPr>
        <p:spPr>
          <a:xfrm>
            <a:off x="12981850" y="3848100"/>
            <a:ext cx="3137601" cy="892552"/>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REACH</a:t>
            </a:r>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ctr"/>
            <a:r>
              <a:rPr lang="it-IT" sz="24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ALCANZAR</a:t>
            </a:r>
          </a:p>
        </p:txBody>
      </p:sp>
      <p:sp>
        <p:nvSpPr>
          <p:cNvPr id="34" name="CasellaDiTesto 22">
            <a:extLst>
              <a:ext uri="{FF2B5EF4-FFF2-40B4-BE49-F238E27FC236}">
                <a16:creationId xmlns:a16="http://schemas.microsoft.com/office/drawing/2014/main" id="{4206A0B7-2EF3-4A77-87AC-40A0C8FB837E}"/>
              </a:ext>
            </a:extLst>
          </p:cNvPr>
          <p:cNvSpPr txBox="1"/>
          <p:nvPr/>
        </p:nvSpPr>
        <p:spPr>
          <a:xfrm>
            <a:off x="13452451" y="5219700"/>
            <a:ext cx="2447823" cy="646331"/>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ACT</a:t>
            </a:r>
            <a:endPar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it-IT" sz="24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ACTUAR</a:t>
            </a:r>
          </a:p>
        </p:txBody>
      </p:sp>
      <p:cxnSp>
        <p:nvCxnSpPr>
          <p:cNvPr id="35" name="Connettore 2 24">
            <a:extLst>
              <a:ext uri="{FF2B5EF4-FFF2-40B4-BE49-F238E27FC236}">
                <a16:creationId xmlns:a16="http://schemas.microsoft.com/office/drawing/2014/main" id="{EF58F4DE-2583-406A-8978-F7435215F464}"/>
              </a:ext>
            </a:extLst>
          </p:cNvPr>
          <p:cNvCxnSpPr/>
          <p:nvPr/>
        </p:nvCxnSpPr>
        <p:spPr>
          <a:xfrm flipH="1">
            <a:off x="15823793"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497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C042FF-D434-4A38-93CB-0832511D99F8}"/>
              </a:ext>
            </a:extLst>
          </p:cNvPr>
          <p:cNvSpPr txBox="1"/>
          <p:nvPr/>
        </p:nvSpPr>
        <p:spPr>
          <a:xfrm>
            <a:off x="1524000" y="240030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2.4 RA</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E: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Convertir</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3998" y="2923520"/>
            <a:ext cx="10709401" cy="1384995"/>
          </a:xfrm>
          <a:prstGeom prst="rect">
            <a:avLst/>
          </a:prstGeom>
          <a:noFill/>
        </p:spPr>
        <p:txBody>
          <a:bodyPr wrap="square" rtlCol="0">
            <a:spAutoFit/>
          </a:bodyPr>
          <a:lstStyle/>
          <a:p>
            <a:pPr>
              <a:spcAft>
                <a:spcPts val="1200"/>
              </a:spcAft>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Aquí es donde tiene lugar el paso crucial: la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conversión de acción en venta</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(tanto online como offline) y de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cliente potencial en cliente de pago.</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1523998" y="4305300"/>
            <a:ext cx="11851651" cy="5047536"/>
          </a:xfrm>
          <a:prstGeom prst="rect">
            <a:avLst/>
          </a:prstGeom>
          <a:noFill/>
        </p:spPr>
        <p:txBody>
          <a:bodyPr wrap="square" rtlCol="0">
            <a:spAutoFit/>
          </a:bodyPr>
          <a:lstStyle/>
          <a:p>
            <a:pPr>
              <a:spcAft>
                <a:spcPts val="1200"/>
              </a:spcAft>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Es un buen momento para explotar técnicas de marketing como:</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Ø"/>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Retargeting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reorientación</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 remarketing).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Llegar</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visitantes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anteriores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457200" indent="-457200">
              <a:buClr>
                <a:srgbClr val="B05894"/>
              </a:buClr>
              <a:buFont typeface="Wingdings" panose="05000000000000000000" pitchFamily="2" charset="2"/>
              <a:buChar char="Ø"/>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Fidelización</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de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clientes</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potenciales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Conjunto de actividades, acciones o prácticas destinadas a crear una relación con contactos potencialmente interesados en un producto o servicio, mediante la entrega de contenidos relevantes y personalizados;</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Ø"/>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Personalización</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de la web</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Crear experiencias personalizadas para los visitantes de un sitio web adaptadas a sus necesidades y deseos;</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Ø"/>
            </a:pP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Optimización de la tasa de conversión</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(CRO).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Proceso de averiguar qué buscan los visitantes cuando llegan a su sitio web y asegurarse de que lo encuentran.</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buClr>
                <a:srgbClr val="B05894"/>
              </a:buClr>
              <a:buFont typeface="Wingdings" panose="05000000000000000000" pitchFamily="2" charset="2"/>
              <a:buChar char="Ø"/>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0" name="CuadroTexto 19">
            <a:extLst>
              <a:ext uri="{FF2B5EF4-FFF2-40B4-BE49-F238E27FC236}">
                <a16:creationId xmlns:a16="http://schemas.microsoft.com/office/drawing/2014/main" id="{2EF583FD-A7EB-4720-843A-7A7F1897F5B8}"/>
              </a:ext>
            </a:extLst>
          </p:cNvPr>
          <p:cNvSpPr txBox="1"/>
          <p:nvPr/>
        </p:nvSpPr>
        <p:spPr>
          <a:xfrm>
            <a:off x="1447800" y="1573291"/>
            <a:ext cx="143256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Estrategias de éxito para tu campaña de marketing digital.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4" name="Trapezio 12">
            <a:extLst>
              <a:ext uri="{FF2B5EF4-FFF2-40B4-BE49-F238E27FC236}">
                <a16:creationId xmlns:a16="http://schemas.microsoft.com/office/drawing/2014/main" id="{E7DE4901-E0D6-4ACB-B834-298E06746F00}"/>
              </a:ext>
            </a:extLst>
          </p:cNvPr>
          <p:cNvSpPr/>
          <p:nvPr/>
        </p:nvSpPr>
        <p:spPr>
          <a:xfrm rot="10800000">
            <a:off x="12070800"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Trapezio 13">
            <a:extLst>
              <a:ext uri="{FF2B5EF4-FFF2-40B4-BE49-F238E27FC236}">
                <a16:creationId xmlns:a16="http://schemas.microsoft.com/office/drawing/2014/main" id="{E1127B89-2134-44D2-BF9A-A965786A3DF0}"/>
              </a:ext>
            </a:extLst>
          </p:cNvPr>
          <p:cNvSpPr/>
          <p:nvPr/>
        </p:nvSpPr>
        <p:spPr>
          <a:xfrm rot="10800000">
            <a:off x="12482986"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Trapezio 14">
            <a:extLst>
              <a:ext uri="{FF2B5EF4-FFF2-40B4-BE49-F238E27FC236}">
                <a16:creationId xmlns:a16="http://schemas.microsoft.com/office/drawing/2014/main" id="{4FB0CDA8-5053-47D6-9CCE-6758E521EE48}"/>
              </a:ext>
            </a:extLst>
          </p:cNvPr>
          <p:cNvSpPr/>
          <p:nvPr/>
        </p:nvSpPr>
        <p:spPr>
          <a:xfrm rot="10800000">
            <a:off x="13277851"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Trapezio 15">
            <a:extLst>
              <a:ext uri="{FF2B5EF4-FFF2-40B4-BE49-F238E27FC236}">
                <a16:creationId xmlns:a16="http://schemas.microsoft.com/office/drawing/2014/main" id="{CA7D2D89-CFE2-4C5A-BFC6-7C654CB97A6D}"/>
              </a:ext>
            </a:extLst>
          </p:cNvPr>
          <p:cNvSpPr/>
          <p:nvPr/>
        </p:nvSpPr>
        <p:spPr>
          <a:xfrm rot="10800000">
            <a:off x="13675651"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Trapezio 16">
            <a:extLst>
              <a:ext uri="{FF2B5EF4-FFF2-40B4-BE49-F238E27FC236}">
                <a16:creationId xmlns:a16="http://schemas.microsoft.com/office/drawing/2014/main" id="{145CB3E7-0317-4046-A1C0-C17938B17D3C}"/>
              </a:ext>
            </a:extLst>
          </p:cNvPr>
          <p:cNvSpPr/>
          <p:nvPr/>
        </p:nvSpPr>
        <p:spPr>
          <a:xfrm rot="10800000">
            <a:off x="12884251"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17">
            <a:extLst>
              <a:ext uri="{FF2B5EF4-FFF2-40B4-BE49-F238E27FC236}">
                <a16:creationId xmlns:a16="http://schemas.microsoft.com/office/drawing/2014/main" id="{D78A7B23-7EA6-41E9-A32E-0A3352A48FC4}"/>
              </a:ext>
            </a:extLst>
          </p:cNvPr>
          <p:cNvSpPr txBox="1"/>
          <p:nvPr/>
        </p:nvSpPr>
        <p:spPr>
          <a:xfrm>
            <a:off x="14288183" y="2952927"/>
            <a:ext cx="1314134"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PLAN</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1" name="CasellaDiTesto 18">
            <a:extLst>
              <a:ext uri="{FF2B5EF4-FFF2-40B4-BE49-F238E27FC236}">
                <a16:creationId xmlns:a16="http://schemas.microsoft.com/office/drawing/2014/main" id="{EE41700D-AF80-49CF-8F4E-B2C200F3F48D}"/>
              </a:ext>
            </a:extLst>
          </p:cNvPr>
          <p:cNvSpPr txBox="1"/>
          <p:nvPr/>
        </p:nvSpPr>
        <p:spPr>
          <a:xfrm>
            <a:off x="13757251" y="7581900"/>
            <a:ext cx="2397751" cy="646331"/>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ENGAGE  </a:t>
            </a:r>
            <a:r>
              <a:rPr lang="it-IT" sz="24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INVOLUCRAR</a:t>
            </a:r>
          </a:p>
        </p:txBody>
      </p:sp>
      <p:sp>
        <p:nvSpPr>
          <p:cNvPr id="32" name="CasellaDiTesto 20">
            <a:extLst>
              <a:ext uri="{FF2B5EF4-FFF2-40B4-BE49-F238E27FC236}">
                <a16:creationId xmlns:a16="http://schemas.microsoft.com/office/drawing/2014/main" id="{E83AAF68-117D-4F90-9591-E889B94F2011}"/>
              </a:ext>
            </a:extLst>
          </p:cNvPr>
          <p:cNvSpPr txBox="1"/>
          <p:nvPr/>
        </p:nvSpPr>
        <p:spPr>
          <a:xfrm>
            <a:off x="13358851" y="6438900"/>
            <a:ext cx="3294000" cy="646331"/>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 </a:t>
            </a:r>
          </a:p>
          <a:p>
            <a:pPr algn="ctr"/>
            <a:r>
              <a:rPr lang="it-IT" sz="24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CONVERTIR</a:t>
            </a:r>
          </a:p>
        </p:txBody>
      </p:sp>
      <p:sp>
        <p:nvSpPr>
          <p:cNvPr id="33" name="CasellaDiTesto 21">
            <a:extLst>
              <a:ext uri="{FF2B5EF4-FFF2-40B4-BE49-F238E27FC236}">
                <a16:creationId xmlns:a16="http://schemas.microsoft.com/office/drawing/2014/main" id="{E8BF4B43-6302-444B-9CCB-D2443BDC22C7}"/>
              </a:ext>
            </a:extLst>
          </p:cNvPr>
          <p:cNvSpPr txBox="1"/>
          <p:nvPr/>
        </p:nvSpPr>
        <p:spPr>
          <a:xfrm>
            <a:off x="13286650" y="3848100"/>
            <a:ext cx="3137601" cy="892552"/>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REACH</a:t>
            </a:r>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ctr"/>
            <a:r>
              <a:rPr lang="it-IT" sz="24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ALCANZAR</a:t>
            </a:r>
          </a:p>
        </p:txBody>
      </p:sp>
      <p:sp>
        <p:nvSpPr>
          <p:cNvPr id="34" name="CasellaDiTesto 22">
            <a:extLst>
              <a:ext uri="{FF2B5EF4-FFF2-40B4-BE49-F238E27FC236}">
                <a16:creationId xmlns:a16="http://schemas.microsoft.com/office/drawing/2014/main" id="{6A1BCAF7-22A4-4996-A3AE-7B37407983FD}"/>
              </a:ext>
            </a:extLst>
          </p:cNvPr>
          <p:cNvSpPr txBox="1"/>
          <p:nvPr/>
        </p:nvSpPr>
        <p:spPr>
          <a:xfrm>
            <a:off x="13757251" y="5219700"/>
            <a:ext cx="2447823" cy="646331"/>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ACT</a:t>
            </a:r>
            <a:endPar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it-IT" sz="24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ACTUAR</a:t>
            </a:r>
          </a:p>
        </p:txBody>
      </p:sp>
      <p:cxnSp>
        <p:nvCxnSpPr>
          <p:cNvPr id="35" name="Connettore 2 24">
            <a:extLst>
              <a:ext uri="{FF2B5EF4-FFF2-40B4-BE49-F238E27FC236}">
                <a16:creationId xmlns:a16="http://schemas.microsoft.com/office/drawing/2014/main" id="{CB6DA659-AD4A-4A72-BE90-CAF3ECACA67F}"/>
              </a:ext>
            </a:extLst>
          </p:cNvPr>
          <p:cNvCxnSpPr/>
          <p:nvPr/>
        </p:nvCxnSpPr>
        <p:spPr>
          <a:xfrm flipH="1">
            <a:off x="16128593"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72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2.5 RAC</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Involucrar</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3998" y="3367802"/>
            <a:ext cx="10308137" cy="1384995"/>
          </a:xfrm>
          <a:prstGeom prst="rect">
            <a:avLst/>
          </a:prstGeom>
          <a:noFill/>
        </p:spPr>
        <p:txBody>
          <a:bodyPr wrap="square" rtlCol="0">
            <a:spAutoFit/>
          </a:bodyPr>
          <a:lstStyle/>
          <a:p>
            <a:pPr>
              <a:spcAft>
                <a:spcPts val="1200"/>
              </a:spcAft>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Tras la primera compra de un nuevo cliente, hay que trabajar en la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fidelización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El objetivo es desarrollar la implicación, el compromiso y la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relación a largo plazo con el cliente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1523997" y="4899029"/>
            <a:ext cx="11103004" cy="2246769"/>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En esta fase ya hemos recopilado suficientes datos sobre el comportamiento del nuevo cliente. Estos datos pueden explotarse para crear campañas y comunicaciones de marketing </a:t>
            </a:r>
            <a:r>
              <a:rPr lang="es-E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hiperpersonalizadas</a:t>
            </a:r>
            <a:endPar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asellaDiTesto 4"/>
          <p:cNvSpPr txBox="1"/>
          <p:nvPr/>
        </p:nvSpPr>
        <p:spPr>
          <a:xfrm>
            <a:off x="1523997" y="7008793"/>
            <a:ext cx="10709404" cy="954107"/>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También es el momento adecuado para medir el porcentaje de clientes activos y su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nivel de satisfacción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0" name="CuadroTexto 19">
            <a:extLst>
              <a:ext uri="{FF2B5EF4-FFF2-40B4-BE49-F238E27FC236}">
                <a16:creationId xmlns:a16="http://schemas.microsoft.com/office/drawing/2014/main" id="{7299C9F5-18E4-49C4-B864-13EBA6A7E6C0}"/>
              </a:ext>
            </a:extLst>
          </p:cNvPr>
          <p:cNvSpPr txBox="1"/>
          <p:nvPr/>
        </p:nvSpPr>
        <p:spPr>
          <a:xfrm>
            <a:off x="1447800" y="1573291"/>
            <a:ext cx="143256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Estrategias de éxito para tu campaña de marketing digital.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4" name="Trapezio 12">
            <a:extLst>
              <a:ext uri="{FF2B5EF4-FFF2-40B4-BE49-F238E27FC236}">
                <a16:creationId xmlns:a16="http://schemas.microsoft.com/office/drawing/2014/main" id="{4E8F044D-E1E5-4C08-866A-5CDB1EDE9BA4}"/>
              </a:ext>
            </a:extLst>
          </p:cNvPr>
          <p:cNvSpPr/>
          <p:nvPr/>
        </p:nvSpPr>
        <p:spPr>
          <a:xfrm rot="10800000">
            <a:off x="11766000"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Trapezio 13">
            <a:extLst>
              <a:ext uri="{FF2B5EF4-FFF2-40B4-BE49-F238E27FC236}">
                <a16:creationId xmlns:a16="http://schemas.microsoft.com/office/drawing/2014/main" id="{4C7C773C-0736-4D66-B9C4-6665617D8813}"/>
              </a:ext>
            </a:extLst>
          </p:cNvPr>
          <p:cNvSpPr/>
          <p:nvPr/>
        </p:nvSpPr>
        <p:spPr>
          <a:xfrm rot="10800000">
            <a:off x="12178186"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Trapezio 14">
            <a:extLst>
              <a:ext uri="{FF2B5EF4-FFF2-40B4-BE49-F238E27FC236}">
                <a16:creationId xmlns:a16="http://schemas.microsoft.com/office/drawing/2014/main" id="{6DCEDE6C-B1F2-46A7-88B7-A389C9C6E5A2}"/>
              </a:ext>
            </a:extLst>
          </p:cNvPr>
          <p:cNvSpPr/>
          <p:nvPr/>
        </p:nvSpPr>
        <p:spPr>
          <a:xfrm rot="10800000">
            <a:off x="12973051"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Trapezio 15">
            <a:extLst>
              <a:ext uri="{FF2B5EF4-FFF2-40B4-BE49-F238E27FC236}">
                <a16:creationId xmlns:a16="http://schemas.microsoft.com/office/drawing/2014/main" id="{9FA04610-2E24-428D-B0CC-9326FF5CCC0D}"/>
              </a:ext>
            </a:extLst>
          </p:cNvPr>
          <p:cNvSpPr/>
          <p:nvPr/>
        </p:nvSpPr>
        <p:spPr>
          <a:xfrm rot="10800000">
            <a:off x="13370851"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Trapezio 16">
            <a:extLst>
              <a:ext uri="{FF2B5EF4-FFF2-40B4-BE49-F238E27FC236}">
                <a16:creationId xmlns:a16="http://schemas.microsoft.com/office/drawing/2014/main" id="{54A17D69-FDED-47B5-AFE7-4F04C0CE4F4A}"/>
              </a:ext>
            </a:extLst>
          </p:cNvPr>
          <p:cNvSpPr/>
          <p:nvPr/>
        </p:nvSpPr>
        <p:spPr>
          <a:xfrm rot="10800000">
            <a:off x="12579451"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17">
            <a:extLst>
              <a:ext uri="{FF2B5EF4-FFF2-40B4-BE49-F238E27FC236}">
                <a16:creationId xmlns:a16="http://schemas.microsoft.com/office/drawing/2014/main" id="{97330093-1EDB-4E0C-81A6-83C6D38CE65D}"/>
              </a:ext>
            </a:extLst>
          </p:cNvPr>
          <p:cNvSpPr txBox="1"/>
          <p:nvPr/>
        </p:nvSpPr>
        <p:spPr>
          <a:xfrm>
            <a:off x="13983383" y="2952927"/>
            <a:ext cx="1314134"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PLAN</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1" name="CasellaDiTesto 18">
            <a:extLst>
              <a:ext uri="{FF2B5EF4-FFF2-40B4-BE49-F238E27FC236}">
                <a16:creationId xmlns:a16="http://schemas.microsoft.com/office/drawing/2014/main" id="{A0F369BB-12F5-47B6-9D62-9DE20DDD453E}"/>
              </a:ext>
            </a:extLst>
          </p:cNvPr>
          <p:cNvSpPr txBox="1"/>
          <p:nvPr/>
        </p:nvSpPr>
        <p:spPr>
          <a:xfrm>
            <a:off x="13452451" y="7581900"/>
            <a:ext cx="2397751" cy="646331"/>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ENGAGE  </a:t>
            </a:r>
            <a:r>
              <a:rPr lang="it-IT" sz="24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INVOLUCRAR</a:t>
            </a:r>
          </a:p>
        </p:txBody>
      </p:sp>
      <p:sp>
        <p:nvSpPr>
          <p:cNvPr id="32" name="CasellaDiTesto 20">
            <a:extLst>
              <a:ext uri="{FF2B5EF4-FFF2-40B4-BE49-F238E27FC236}">
                <a16:creationId xmlns:a16="http://schemas.microsoft.com/office/drawing/2014/main" id="{CDA8D714-E2D3-49A8-9B97-A4E3B8D73821}"/>
              </a:ext>
            </a:extLst>
          </p:cNvPr>
          <p:cNvSpPr txBox="1"/>
          <p:nvPr/>
        </p:nvSpPr>
        <p:spPr>
          <a:xfrm>
            <a:off x="13054051" y="6438900"/>
            <a:ext cx="3294000" cy="646331"/>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 </a:t>
            </a:r>
          </a:p>
          <a:p>
            <a:pPr algn="ctr"/>
            <a:r>
              <a:rPr lang="it-IT" sz="24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CONVERTIR</a:t>
            </a:r>
          </a:p>
        </p:txBody>
      </p:sp>
      <p:sp>
        <p:nvSpPr>
          <p:cNvPr id="33" name="CasellaDiTesto 21">
            <a:extLst>
              <a:ext uri="{FF2B5EF4-FFF2-40B4-BE49-F238E27FC236}">
                <a16:creationId xmlns:a16="http://schemas.microsoft.com/office/drawing/2014/main" id="{ADB773D8-3532-4E11-85EE-1F7B3A637396}"/>
              </a:ext>
            </a:extLst>
          </p:cNvPr>
          <p:cNvSpPr txBox="1"/>
          <p:nvPr/>
        </p:nvSpPr>
        <p:spPr>
          <a:xfrm>
            <a:off x="12981850" y="3848100"/>
            <a:ext cx="3137601" cy="892552"/>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REACH</a:t>
            </a:r>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ctr"/>
            <a:r>
              <a:rPr lang="it-IT" sz="24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ALCANZAR</a:t>
            </a:r>
          </a:p>
        </p:txBody>
      </p:sp>
      <p:sp>
        <p:nvSpPr>
          <p:cNvPr id="34" name="CasellaDiTesto 22">
            <a:extLst>
              <a:ext uri="{FF2B5EF4-FFF2-40B4-BE49-F238E27FC236}">
                <a16:creationId xmlns:a16="http://schemas.microsoft.com/office/drawing/2014/main" id="{17F00AFC-228D-4010-A782-41DAB192EAC0}"/>
              </a:ext>
            </a:extLst>
          </p:cNvPr>
          <p:cNvSpPr txBox="1"/>
          <p:nvPr/>
        </p:nvSpPr>
        <p:spPr>
          <a:xfrm>
            <a:off x="13452451" y="5219700"/>
            <a:ext cx="2447823" cy="646331"/>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ACT</a:t>
            </a:r>
            <a:endPar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it-IT" sz="24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ACTUAR</a:t>
            </a:r>
          </a:p>
        </p:txBody>
      </p:sp>
      <p:cxnSp>
        <p:nvCxnSpPr>
          <p:cNvPr id="35" name="Connettore 2 24">
            <a:extLst>
              <a:ext uri="{FF2B5EF4-FFF2-40B4-BE49-F238E27FC236}">
                <a16:creationId xmlns:a16="http://schemas.microsoft.com/office/drawing/2014/main" id="{9E9FED51-BCC0-442F-A902-AA1F3EB62AFC}"/>
              </a:ext>
            </a:extLst>
          </p:cNvPr>
          <p:cNvCxnSpPr/>
          <p:nvPr/>
        </p:nvCxnSpPr>
        <p:spPr>
          <a:xfrm flipH="1">
            <a:off x="15823793"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05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Resumen</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58">
            <a:extLst>
              <a:ext uri="{FF2B5EF4-FFF2-40B4-BE49-F238E27FC236}">
                <a16:creationId xmlns:a16="http://schemas.microsoft.com/office/drawing/2014/main" id="{C19CE81B-88B7-56D0-835C-580EF1D39AEA}"/>
              </a:ext>
            </a:extLst>
          </p:cNvPr>
          <p:cNvSpPr/>
          <p:nvPr/>
        </p:nvSpPr>
        <p:spPr>
          <a:xfrm>
            <a:off x="2331155" y="2835176"/>
            <a:ext cx="2774245" cy="2308324"/>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RACE es un marco que puede ayudar a planificar y gestionar las estrategias de marketing digital</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62671" y="2835176"/>
            <a:ext cx="2726965" cy="2308324"/>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Este marco consta de un momento inicial de planificación, seguido de 4 fases estratégicas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569551" y="2835176"/>
            <a:ext cx="2371366" cy="1938992"/>
          </a:xfrm>
          <a:prstGeom prst="rect">
            <a:avLst/>
          </a:prstGeom>
        </p:spPr>
        <p:txBody>
          <a:bodyPr wrap="square">
            <a:spAutoFit/>
          </a:bodyPr>
          <a:lstStyle/>
          <a:p>
            <a:pPr algn="ct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RACE son las </a:t>
            </a:r>
            <a:r>
              <a:rPr lang="en-U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siglas</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de: Reach Act Convert Engage</a:t>
            </a: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309705" y="5750140"/>
            <a:ext cx="2267209" cy="2308324"/>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 aconsejable adoptar un enfoque basado en datos a la hora de planificar</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181388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Principales</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herramientas</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3.1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Herramientas</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de marketing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en</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redes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sociales</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3172214" y="3375718"/>
            <a:ext cx="14734785" cy="5570756"/>
          </a:xfrm>
          <a:prstGeom prst="rect">
            <a:avLst/>
          </a:prstGeom>
          <a:noFill/>
        </p:spPr>
        <p:txBody>
          <a:bodyPr wrap="square" rtlCol="0">
            <a:spAutoFit/>
          </a:bodyPr>
          <a:lstStyle/>
          <a:p>
            <a:pPr marL="514350" indent="-514350">
              <a:spcAft>
                <a:spcPts val="1200"/>
              </a:spcAft>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Sprout Social</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una plataforma de gestión de redes sociales que ayuda a las empresas a organizar su calendario de contenidos, publicar y programar contenidos en múltiples plataformas y en función del momento en que los seguidores son más activos, y simplificar la colaboración con colegas y clientes.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14350" indent="-514350">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Loomly</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esta "plataforma de éxito de marca" es ideal para colaborar eficazmente dentro de los equipos de marketing. Cuenta con una gran variedad de funciones, como calendarios integrados, biblioteca de contenidos, guía y consejos de optimización, ideas de publicaciones basadas en temas de tendencia, análisis y mucho más.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14350" indent="-514350">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Audiense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esta plataforma puede ayudar a las empresas en los procesos de segmentación y captación de audiencias, y de publicidad al situar la escucha social, la segmentación de los consumidores y la comprensión cultural en el centro de la estrategia de marketing.</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9" name="Immagine 8"/>
          <p:cNvPicPr>
            <a:picLocks noChangeAspect="1"/>
          </p:cNvPicPr>
          <p:nvPr/>
        </p:nvPicPr>
        <p:blipFill rotWithShape="1">
          <a:blip r:embed="rId5">
            <a:extLst>
              <a:ext uri="{28A0092B-C50C-407E-A947-70E740481C1C}">
                <a14:useLocalDpi xmlns:a14="http://schemas.microsoft.com/office/drawing/2010/main" val="0"/>
              </a:ext>
            </a:extLst>
          </a:blip>
          <a:srcRect l="13994" t="18255" r="16035" b="24191"/>
          <a:stretch/>
        </p:blipFill>
        <p:spPr>
          <a:xfrm>
            <a:off x="217726" y="7333164"/>
            <a:ext cx="2808936" cy="936312"/>
          </a:xfrm>
          <a:prstGeom prst="rect">
            <a:avLst/>
          </a:prstGeom>
        </p:spPr>
      </p:pic>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5305630"/>
            <a:ext cx="2791215" cy="1781424"/>
          </a:xfrm>
          <a:prstGeom prst="rect">
            <a:avLst/>
          </a:prstGeom>
        </p:spPr>
      </p:pic>
      <p:pic>
        <p:nvPicPr>
          <p:cNvPr id="11" name="Immagin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3344706"/>
            <a:ext cx="2482388" cy="1732898"/>
          </a:xfrm>
          <a:prstGeom prst="rect">
            <a:avLst/>
          </a:prstGeom>
        </p:spPr>
      </p:pic>
    </p:spTree>
    <p:extLst>
      <p:ext uri="{BB962C8B-B14F-4D97-AF65-F5344CB8AC3E}">
        <p14:creationId xmlns:p14="http://schemas.microsoft.com/office/powerpoint/2010/main" val="117611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257300"/>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Principales</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herramientas</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246889"/>
            <a:ext cx="10515600"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3.2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Herramientas</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SEO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optimización de motores de búsqueda</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3172215" y="3086100"/>
            <a:ext cx="13487400" cy="5878532"/>
          </a:xfrm>
          <a:prstGeom prst="rect">
            <a:avLst/>
          </a:prstGeom>
          <a:noFill/>
        </p:spPr>
        <p:txBody>
          <a:bodyPr wrap="square" rtlCol="0">
            <a:spAutoFit/>
          </a:bodyPr>
          <a:lstStyle/>
          <a:p>
            <a:pPr marL="514350" indent="-514350">
              <a:spcAft>
                <a:spcPts val="24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Ahrefs</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un conjunto de herramientas SEO todo en uno: dispone de un panel de proyecto, un explorador de sitios, un explorador de palabras clave, una auditoría de sitios, un rastreador de clasificaciones y un explorador de contenidos.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14350" indent="-514350">
              <a:spcAft>
                <a:spcPts val="24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Clearscope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una plataforma que proporciona un editor detallado para recomendar palabras clave, encabezados y legibilidad para ayudarle a escribir (o reescribir) entradas de blog de alto rango y bien equilibradas y optimizar sus contenidos existentes.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14350" indent="-514350">
              <a:spcAft>
                <a:spcPts val="1200"/>
              </a:spcAft>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SEMrush</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Esta plataforma contiene herramientas para marketing en redes sociales, marketing de contenidos y mucho más. En particular, también es una gran herramienta para SEO, ya que le permite realizar un seguimiento de la posición de sus palabras clave prioritarias y, del mismo modo, explorar nuevos términos para los que posicionarse.</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39" y="3009900"/>
            <a:ext cx="3477065" cy="760608"/>
          </a:xfrm>
          <a:prstGeom prst="rect">
            <a:avLst/>
          </a:prstGeom>
        </p:spPr>
      </p:pic>
      <p:pic>
        <p:nvPicPr>
          <p:cNvPr id="6" name="Immagine 5"/>
          <p:cNvPicPr>
            <a:picLocks noChangeAspect="1"/>
          </p:cNvPicPr>
          <p:nvPr/>
        </p:nvPicPr>
        <p:blipFill rotWithShape="1">
          <a:blip r:embed="rId6">
            <a:extLst>
              <a:ext uri="{28A0092B-C50C-407E-A947-70E740481C1C}">
                <a14:useLocalDpi xmlns:a14="http://schemas.microsoft.com/office/drawing/2010/main" val="0"/>
              </a:ext>
            </a:extLst>
          </a:blip>
          <a:srcRect t="32062" b="39493"/>
          <a:stretch/>
        </p:blipFill>
        <p:spPr>
          <a:xfrm>
            <a:off x="237218" y="4307125"/>
            <a:ext cx="2836037" cy="806695"/>
          </a:xfrm>
          <a:prstGeom prst="rect">
            <a:avLst/>
          </a:prstGeom>
        </p:spPr>
      </p:pic>
      <p:pic>
        <p:nvPicPr>
          <p:cNvPr id="7" name="Immagin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739" y="5650438"/>
            <a:ext cx="2934996" cy="1649095"/>
          </a:xfrm>
          <a:prstGeom prst="rect">
            <a:avLst/>
          </a:prstGeom>
        </p:spPr>
      </p:pic>
    </p:spTree>
    <p:extLst>
      <p:ext uri="{BB962C8B-B14F-4D97-AF65-F5344CB8AC3E}">
        <p14:creationId xmlns:p14="http://schemas.microsoft.com/office/powerpoint/2010/main" val="2001465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952500"/>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Principales</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herramientas</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1942089"/>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3.3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Herramientas de optimización de la conversión</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3172215" y="2754927"/>
            <a:ext cx="13487400" cy="6001643"/>
          </a:xfrm>
          <a:prstGeom prst="rect">
            <a:avLst/>
          </a:prstGeom>
          <a:noFill/>
        </p:spPr>
        <p:txBody>
          <a:bodyPr wrap="square" rtlCol="0">
            <a:spAutoFit/>
          </a:bodyPr>
          <a:lstStyle/>
          <a:p>
            <a:pPr marL="514350" indent="-514350">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Unbounce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un creador de páginas de destino basado en IA con funciones inteligentes que le permiten crear campañas de marketing de alto rendimiento en tan solo unos minutos para convertir a más visitantes en clientes.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14350" indent="-514350">
              <a:spcAft>
                <a:spcPts val="1200"/>
              </a:spcAft>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Optimizely</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La Plataforma de Experiencia Digital de </a:t>
            </a:r>
            <a:r>
              <a:rPr lang="es-E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Optimizely</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combina herramientas de creación visual y de segmentación de audiencias para ejecutar rápidamente pruebas en diferentes segmentos de su audiencia. También le permite probar modificaciones mayores y menores en sus páginas y ajustar el rendimiento de su sitio web.</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14350" indent="-514350">
              <a:spcAft>
                <a:spcPts val="1200"/>
              </a:spcAft>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Hotjar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una plataforma con potentes herramientas de marketing como: mapas de calor que representan visualmente dónde hacen clic, se mueven y se desplazan los usuarios en su sitio; grabaciones de vídeo reales del recorrido de sus visitantes (desplazamiento, movimiento, giro en U y clics de rabia) en su sitio; comentarios en directo y mucho más.</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726" y="2992707"/>
            <a:ext cx="2931268" cy="716676"/>
          </a:xfrm>
          <a:prstGeom prst="rect">
            <a:avLst/>
          </a:prstGeom>
        </p:spPr>
      </p:pic>
      <p:pic>
        <p:nvPicPr>
          <p:cNvPr id="6" name="Immagine 5"/>
          <p:cNvPicPr>
            <a:picLocks noChangeAspect="1"/>
          </p:cNvPicPr>
          <p:nvPr/>
        </p:nvPicPr>
        <p:blipFill rotWithShape="1">
          <a:blip r:embed="rId6" cstate="print">
            <a:extLst>
              <a:ext uri="{28A0092B-C50C-407E-A947-70E740481C1C}">
                <a14:useLocalDpi xmlns:a14="http://schemas.microsoft.com/office/drawing/2010/main" val="0"/>
              </a:ext>
            </a:extLst>
          </a:blip>
          <a:srcRect t="19473" b="17918"/>
          <a:stretch/>
        </p:blipFill>
        <p:spPr>
          <a:xfrm>
            <a:off x="81944" y="4398755"/>
            <a:ext cx="3067050" cy="1066800"/>
          </a:xfrm>
          <a:prstGeom prst="rect">
            <a:avLst/>
          </a:prstGeom>
        </p:spPr>
      </p:pic>
      <p:pic>
        <p:nvPicPr>
          <p:cNvPr id="7" name="Immagin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586" y="6439150"/>
            <a:ext cx="2825877" cy="727201"/>
          </a:xfrm>
          <a:prstGeom prst="rect">
            <a:avLst/>
          </a:prstGeom>
        </p:spPr>
      </p:pic>
    </p:spTree>
    <p:extLst>
      <p:ext uri="{BB962C8B-B14F-4D97-AF65-F5344CB8AC3E}">
        <p14:creationId xmlns:p14="http://schemas.microsoft.com/office/powerpoint/2010/main" val="4235280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952500"/>
            <a:ext cx="10820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Principales</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herramientas</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1942089"/>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3.4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Otras</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herramientas</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útiles</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3172215" y="2754927"/>
            <a:ext cx="13487400" cy="6155531"/>
          </a:xfrm>
          <a:prstGeom prst="rect">
            <a:avLst/>
          </a:prstGeom>
          <a:noFill/>
        </p:spPr>
        <p:txBody>
          <a:bodyPr wrap="square" rtlCol="0">
            <a:spAutoFit/>
          </a:bodyPr>
          <a:lstStyle/>
          <a:p>
            <a:pPr marL="514350" indent="-514350">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Sendgrid</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un conjunto de herramientas para crear campañas de correo electrónico atractivas.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14350" indent="-514350">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3"/>
              </a:rPr>
              <a:t>Typeform</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una plataforma que te permite crear formularios, encuestas y cuestionarios que la gente disfruta contestando. Te ayuda a mantener el interés de tu audiencia y a obtener respuestas más meditadas y mayores tasas de finalización.</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14350" indent="-514350">
              <a:spcAft>
                <a:spcPts val="1200"/>
              </a:spcAft>
              <a:buFont typeface="+mj-lt"/>
              <a:buAutoNum type="arabicParenR"/>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4"/>
              </a:rPr>
              <a:t>Canva</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es una herramienta que le permite crear contenidos visuales con los que captar la atención de su público y desarrollar su marca. es ideal para trabajar en colaboración con otras personas, incluso sin experiencia en diseño gráfico.</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514350" indent="-514350">
              <a:spcAft>
                <a:spcPts val="1200"/>
              </a:spcAft>
              <a:buFont typeface="+mj-lt"/>
              <a:buAutoNum type="arabicParenR"/>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5"/>
              </a:rPr>
              <a:t>Powtoon</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otra herramienta gráfica muy intuitiva que permite crear vídeos y presentaciones con texto, imágenes, personajes y animaciones. Esta plataforma también ofrece la posibilidad de trabajar en proyectos propios en colaboración con otras personas.</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rotWithShape="1">
          <a:blip r:embed="rId6">
            <a:extLst>
              <a:ext uri="{28A0092B-C50C-407E-A947-70E740481C1C}">
                <a14:useLocalDpi xmlns:a14="http://schemas.microsoft.com/office/drawing/2010/main" val="0"/>
              </a:ext>
            </a:extLst>
          </a:blip>
          <a:srcRect t="19162" b="18563"/>
          <a:stretch/>
        </p:blipFill>
        <p:spPr>
          <a:xfrm>
            <a:off x="145460" y="2599698"/>
            <a:ext cx="2867025" cy="990600"/>
          </a:xfrm>
          <a:prstGeom prst="rect">
            <a:avLst/>
          </a:prstGeom>
        </p:spPr>
      </p:pic>
      <p:pic>
        <p:nvPicPr>
          <p:cNvPr id="6" name="Immagine 5"/>
          <p:cNvPicPr>
            <a:picLocks noChangeAspect="1"/>
          </p:cNvPicPr>
          <p:nvPr/>
        </p:nvPicPr>
        <p:blipFill rotWithShape="1">
          <a:blip r:embed="rId7" cstate="print">
            <a:extLst>
              <a:ext uri="{28A0092B-C50C-407E-A947-70E740481C1C}">
                <a14:useLocalDpi xmlns:a14="http://schemas.microsoft.com/office/drawing/2010/main" val="0"/>
              </a:ext>
            </a:extLst>
          </a:blip>
          <a:srcRect l="10169" t="14542" r="10169" b="18459"/>
          <a:stretch/>
        </p:blipFill>
        <p:spPr>
          <a:xfrm>
            <a:off x="234864" y="3724687"/>
            <a:ext cx="2813961" cy="838201"/>
          </a:xfrm>
          <a:prstGeom prst="rect">
            <a:avLst/>
          </a:prstGeom>
        </p:spPr>
      </p:pic>
      <p:pic>
        <p:nvPicPr>
          <p:cNvPr id="7" name="Immagin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581" y="4562888"/>
            <a:ext cx="2514525" cy="1413163"/>
          </a:xfrm>
          <a:prstGeom prst="rect">
            <a:avLst/>
          </a:prstGeom>
        </p:spPr>
      </p:pic>
      <p:pic>
        <p:nvPicPr>
          <p:cNvPr id="8" name="Immagin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9200" y="6170789"/>
            <a:ext cx="1511048" cy="1462071"/>
          </a:xfrm>
          <a:prstGeom prst="rect">
            <a:avLst/>
          </a:prstGeom>
        </p:spPr>
      </p:pic>
    </p:spTree>
    <p:extLst>
      <p:ext uri="{BB962C8B-B14F-4D97-AF65-F5344CB8AC3E}">
        <p14:creationId xmlns:p14="http://schemas.microsoft.com/office/powerpoint/2010/main" val="388579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Resumen</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58">
            <a:extLst>
              <a:ext uri="{FF2B5EF4-FFF2-40B4-BE49-F238E27FC236}">
                <a16:creationId xmlns:a16="http://schemas.microsoft.com/office/drawing/2014/main" id="{C19CE81B-88B7-56D0-835C-580EF1D39AEA}"/>
              </a:ext>
            </a:extLst>
          </p:cNvPr>
          <p:cNvSpPr/>
          <p:nvPr/>
        </p:nvSpPr>
        <p:spPr>
          <a:xfrm>
            <a:off x="2209800" y="2705100"/>
            <a:ext cx="2774245" cy="2677656"/>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Hay varias herramientas que pueden ayudar a planificar y gestionar el marketing digital internacional</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737348" y="2705100"/>
            <a:ext cx="2940052" cy="2677656"/>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Las principales se pueden dividir en: Marketing en redes sociales, SEO y herramientas de optimización de la conversión</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506200" y="2628900"/>
            <a:ext cx="2774244" cy="2677656"/>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También hay herramientas útiles que pueden ayudar con los aspectos gráficos de las campañas de marketing</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Tree>
    <p:extLst>
      <p:ext uri="{BB962C8B-B14F-4D97-AF65-F5344CB8AC3E}">
        <p14:creationId xmlns:p14="http://schemas.microsoft.com/office/powerpoint/2010/main" val="1776771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0970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a:t>
            </a:r>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Recomendaciones y consejos. Qué hacer y qué no hacer</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4.1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Consejos</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generales</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67802"/>
            <a:ext cx="13182600" cy="5416868"/>
          </a:xfrm>
          <a:prstGeom prst="rect">
            <a:avLst/>
          </a:prstGeom>
          <a:noFill/>
        </p:spPr>
        <p:txBody>
          <a:bodyPr wrap="square" rtlCol="0">
            <a:spAutoFit/>
          </a:bodyPr>
          <a:lstStyle/>
          <a:p>
            <a:pPr marL="457200" indent="-457200">
              <a:buClr>
                <a:srgbClr val="B05894"/>
              </a:buClr>
              <a:buFont typeface="Wingdings" panose="05000000000000000000" pitchFamily="2" charset="2"/>
              <a:buChar char="ü"/>
            </a:pP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Conozca a su público objetivo</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spcAft>
                <a:spcPts val="600"/>
              </a:spcAft>
              <a:buClr>
                <a:srgbClr val="B05894"/>
              </a:buClr>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Conozca su comportamiento, sus características demográficas y sus gustos. Pruebe las pruebas A/B y vea qué le gusta y qué no le gusta a su público. Dirija su producto al público adecuado en lugar de al público masivo.</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457200" indent="-457200">
              <a:buClr>
                <a:srgbClr val="B05894"/>
              </a:buClr>
              <a:buFont typeface="Wingdings" panose="05000000000000000000" pitchFamily="2" charset="2"/>
              <a:buChar char="ü"/>
            </a:pP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Conozca su marca y a la competencia</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spcAft>
                <a:spcPts val="600"/>
              </a:spcAft>
              <a:buClr>
                <a:srgbClr val="B05894"/>
              </a:buClr>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Cuando se invierte en marketing digital, es crucial construir una estrategia de marca sólida y vigilar de cerca lo que hacen los competidores es ineludible.</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Encontrar</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los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canales</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adecuados</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spcAft>
                <a:spcPts val="600"/>
              </a:spcAft>
              <a:buClr>
                <a:srgbClr val="B05894"/>
              </a:buClr>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Cuando se tiene un mercado objetivo y hay que llegar a él de forma eficaz, es necesario identificar el canal adecuado para llegar a él con los contenidos.</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13540" t="3514" r="12666" b="5122"/>
          <a:stretch/>
        </p:blipFill>
        <p:spPr>
          <a:xfrm>
            <a:off x="14554200" y="4762500"/>
            <a:ext cx="3124200" cy="3868057"/>
          </a:xfrm>
          <a:prstGeom prst="rect">
            <a:avLst/>
          </a:prstGeom>
        </p:spPr>
      </p:pic>
    </p:spTree>
    <p:extLst>
      <p:ext uri="{BB962C8B-B14F-4D97-AF65-F5344CB8AC3E}">
        <p14:creationId xmlns:p14="http://schemas.microsoft.com/office/powerpoint/2010/main" val="853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08204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Objetivos</a:t>
            </a:r>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y </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metas</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6">
            <a:extLst>
              <a:ext uri="{FF2B5EF4-FFF2-40B4-BE49-F238E27FC236}">
                <a16:creationId xmlns:a16="http://schemas.microsoft.com/office/drawing/2014/main" id="{899353FE-8C02-491A-97E3-0F609EE7C293}"/>
              </a:ext>
            </a:extLst>
          </p:cNvPr>
          <p:cNvSpPr txBox="1"/>
          <p:nvPr/>
        </p:nvSpPr>
        <p:spPr>
          <a:xfrm>
            <a:off x="1447800" y="2705100"/>
            <a:ext cx="16002000" cy="523220"/>
          </a:xfrm>
          <a:prstGeom prst="rect">
            <a:avLst/>
          </a:prstGeom>
          <a:noFill/>
        </p:spPr>
        <p:txBody>
          <a:bodyPr wrap="square" rtlCol="0">
            <a:spAutoFit/>
          </a:bodyPr>
          <a:lstStyle/>
          <a:p>
            <a:pPr>
              <a:spcAft>
                <a:spcPts val="1200"/>
              </a:spcAft>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Al final de este módulo serás capaz de:</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Shape 2782"/>
          <p:cNvSpPr/>
          <p:nvPr/>
        </p:nvSpPr>
        <p:spPr>
          <a:xfrm>
            <a:off x="2647949" y="3924300"/>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7" name="Shape 2782"/>
          <p:cNvSpPr/>
          <p:nvPr/>
        </p:nvSpPr>
        <p:spPr>
          <a:xfrm>
            <a:off x="2647949" y="6319528"/>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8" name="Shape 2782"/>
          <p:cNvSpPr/>
          <p:nvPr/>
        </p:nvSpPr>
        <p:spPr>
          <a:xfrm>
            <a:off x="2647949" y="5121914"/>
            <a:ext cx="609600" cy="5549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xygen" panose="02000503000000090004" pitchFamily="2" charset="77"/>
              <a:ea typeface="Roboto Bold" charset="0"/>
              <a:cs typeface="Roboto Bold" charset="0"/>
            </a:endParaRPr>
          </a:p>
        </p:txBody>
      </p:sp>
      <p:sp>
        <p:nvSpPr>
          <p:cNvPr id="9" name="CuadroTexto 2"/>
          <p:cNvSpPr txBox="1"/>
          <p:nvPr/>
        </p:nvSpPr>
        <p:spPr>
          <a:xfrm>
            <a:off x="3657600" y="3878627"/>
            <a:ext cx="7048500" cy="954107"/>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Conocer los diferentes tipos de marketing digital</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CuadroTexto 2"/>
          <p:cNvSpPr txBox="1"/>
          <p:nvPr/>
        </p:nvSpPr>
        <p:spPr>
          <a:xfrm>
            <a:off x="3638550" y="5137797"/>
            <a:ext cx="7048500" cy="954107"/>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Planificar y gestionar una campaña de marketing digital</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 name="CuadroTexto 2"/>
          <p:cNvSpPr txBox="1"/>
          <p:nvPr/>
        </p:nvSpPr>
        <p:spPr>
          <a:xfrm>
            <a:off x="3619500" y="6335411"/>
            <a:ext cx="7048500" cy="954107"/>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Conocer las principales herramientas de marketing</a:t>
            </a:r>
            <a:endPar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0" y="2718712"/>
            <a:ext cx="5756770" cy="5233084"/>
          </a:xfrm>
          <a:prstGeom prst="rect">
            <a:avLst/>
          </a:prstGeom>
        </p:spPr>
      </p:pic>
    </p:spTree>
    <p:extLst>
      <p:ext uri="{BB962C8B-B14F-4D97-AF65-F5344CB8AC3E}">
        <p14:creationId xmlns:p14="http://schemas.microsoft.com/office/powerpoint/2010/main" val="198657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39446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a:t>
            </a:r>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Recomendaciones y consejos. Qué hacer y qué no hacer</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4.1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Consejos</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generales</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67802"/>
            <a:ext cx="12877800" cy="4909036"/>
          </a:xfrm>
          <a:prstGeom prst="rect">
            <a:avLst/>
          </a:prstGeom>
          <a:noFill/>
        </p:spPr>
        <p:txBody>
          <a:bodyPr wrap="square" rtlCol="0">
            <a:spAutoFit/>
          </a:bodyPr>
          <a:lstStyle/>
          <a:p>
            <a:pPr marL="457200" indent="-457200">
              <a:buClr>
                <a:srgbClr val="B05894"/>
              </a:buClr>
              <a:buFont typeface="Wingdings" panose="05000000000000000000" pitchFamily="2" charset="2"/>
              <a:buChar char="ü"/>
            </a:pP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Crear</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contenidos</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atractivos</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spcAft>
                <a:spcPts val="600"/>
              </a:spcAft>
              <a:buClr>
                <a:srgbClr val="B05894"/>
              </a:buClr>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Asegúrese de utilizar fotos de alta calidad, seleccionar fuentes y colores agradables y hacer que sean útiles para su público.</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Sea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coherente</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buClr>
                <a:srgbClr val="B05894"/>
              </a:buClr>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De este modo, su público podrá encontrar regularmente sus contenidos y participar en ellos, y sus clientes sabrán que usted está activo.</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Ser flexible en el mercado internacional</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buClr>
                <a:srgbClr val="B05894"/>
              </a:buClr>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Investigue e infórmese sobre los valores culturales del país en el que opera. A menudo tendrá que cambiar sus estrategias de marketing (así como su modelo de negocio) en función del país. Lo que funciona en su mercado puede no funcionar en otros contextos.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13540" t="3514" r="12666" b="5122"/>
          <a:stretch/>
        </p:blipFill>
        <p:spPr>
          <a:xfrm>
            <a:off x="14554200" y="4762500"/>
            <a:ext cx="3124200" cy="3868057"/>
          </a:xfrm>
          <a:prstGeom prst="rect">
            <a:avLst/>
          </a:prstGeom>
        </p:spPr>
      </p:pic>
    </p:spTree>
    <p:extLst>
      <p:ext uri="{BB962C8B-B14F-4D97-AF65-F5344CB8AC3E}">
        <p14:creationId xmlns:p14="http://schemas.microsoft.com/office/powerpoint/2010/main" val="3887123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3792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a:t>
            </a:r>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Recomendaciones y consejos. Qué hacer y qué no hacer</a:t>
            </a:r>
            <a:endParaRPr lang="en-US" sz="6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4.2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Qué hacer y qué no hacer</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35400" y="6992678"/>
            <a:ext cx="1752600" cy="1752600"/>
          </a:xfrm>
          <a:prstGeom prst="rect">
            <a:avLst/>
          </a:prstGeom>
        </p:spPr>
      </p:pic>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13540" t="3514" r="12666" b="5122"/>
          <a:stretch/>
        </p:blipFill>
        <p:spPr>
          <a:xfrm>
            <a:off x="0" y="6743699"/>
            <a:ext cx="1616660" cy="2001579"/>
          </a:xfrm>
          <a:prstGeom prst="rect">
            <a:avLst/>
          </a:prstGeom>
        </p:spPr>
      </p:pic>
      <p:graphicFrame>
        <p:nvGraphicFramePr>
          <p:cNvPr id="7" name="Tabella 6"/>
          <p:cNvGraphicFramePr>
            <a:graphicFrameLocks noGrp="1"/>
          </p:cNvGraphicFramePr>
          <p:nvPr>
            <p:extLst>
              <p:ext uri="{D42A27DB-BD31-4B8C-83A1-F6EECF244321}">
                <p14:modId xmlns:p14="http://schemas.microsoft.com/office/powerpoint/2010/main" val="3360471606"/>
              </p:ext>
            </p:extLst>
          </p:nvPr>
        </p:nvGraphicFramePr>
        <p:xfrm>
          <a:off x="1828800" y="3485667"/>
          <a:ext cx="15011400" cy="4695951"/>
        </p:xfrm>
        <a:graphic>
          <a:graphicData uri="http://schemas.openxmlformats.org/drawingml/2006/table">
            <a:tbl>
              <a:tblPr firstRow="1" bandRow="1">
                <a:tableStyleId>{5C22544A-7EE6-4342-B048-85BDC9FD1C3A}</a:tableStyleId>
              </a:tblPr>
              <a:tblGrid>
                <a:gridCol w="7505700">
                  <a:extLst>
                    <a:ext uri="{9D8B030D-6E8A-4147-A177-3AD203B41FA5}">
                      <a16:colId xmlns:a16="http://schemas.microsoft.com/office/drawing/2014/main" val="20000"/>
                    </a:ext>
                  </a:extLst>
                </a:gridCol>
                <a:gridCol w="7505700">
                  <a:extLst>
                    <a:ext uri="{9D8B030D-6E8A-4147-A177-3AD203B41FA5}">
                      <a16:colId xmlns:a16="http://schemas.microsoft.com/office/drawing/2014/main" val="20001"/>
                    </a:ext>
                  </a:extLst>
                </a:gridCol>
              </a:tblGrid>
              <a:tr h="764031">
                <a:tc>
                  <a:txBody>
                    <a:bodyPr/>
                    <a:lstStyle/>
                    <a:p>
                      <a:pPr algn="ctr"/>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QUÉ HACER</a:t>
                      </a:r>
                      <a:endPar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5CC90B"/>
                    </a:solidFill>
                  </a:tcPr>
                </a:tc>
                <a:tc>
                  <a:txBody>
                    <a:bodyPr/>
                    <a:lstStyle/>
                    <a:p>
                      <a:pPr algn="ctr"/>
                      <a:r>
                        <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rPr>
                        <a:t>QUÉ NO HACER</a:t>
                      </a:r>
                      <a:endPar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FE270F"/>
                    </a:solidFill>
                  </a:tcPr>
                </a:tc>
                <a:extLst>
                  <a:ext uri="{0D108BD9-81ED-4DB2-BD59-A6C34878D82A}">
                    <a16:rowId xmlns:a16="http://schemas.microsoft.com/office/drawing/2014/main" val="10000"/>
                  </a:ext>
                </a:extLst>
              </a:tr>
              <a:tr h="3602466">
                <a:tc>
                  <a:txBody>
                    <a:bodyPr/>
                    <a:lstStyle/>
                    <a:p>
                      <a:pPr marL="457200" marR="0" lvl="0" indent="-457200" algn="l" defTabSz="914400" rtl="0" eaLnBrk="1" fontAlgn="auto" latinLnBrk="0" hangingPunct="1">
                        <a:lnSpc>
                          <a:spcPct val="100000"/>
                        </a:lnSpc>
                        <a:spcBef>
                          <a:spcPts val="0"/>
                        </a:spcBef>
                        <a:spcAft>
                          <a:spcPts val="0"/>
                        </a:spcAft>
                        <a:buClr>
                          <a:srgbClr val="B05894"/>
                        </a:buClr>
                        <a:buSzTx/>
                        <a:buFont typeface="Wingdings" panose="05000000000000000000" pitchFamily="2" charset="2"/>
                        <a:buChar char="ü"/>
                        <a:tabLst/>
                        <a:defRPr/>
                      </a:pPr>
                      <a:r>
                        <a:rPr lang="en-US" sz="2800" b="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Establecer</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objetivos</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realistas</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lvl="0" indent="-457200">
                        <a:buClr>
                          <a:srgbClr val="B05894"/>
                        </a:buClr>
                        <a:buFont typeface="Wingdings" panose="05000000000000000000" pitchFamily="2" charset="2"/>
                        <a:buChar char="ü"/>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Llamadas a la acción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claras y concisas</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Invertir en un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blog de empresa</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Optimice su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sitio web para móviles</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Integrar la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personalización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en el recorrido del cliente</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es-E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Mantenga </a:t>
                      </a:r>
                      <a:r>
                        <a:rPr lang="es-E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actualizado su sitio web</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Clr>
                          <a:srgbClr val="B05894"/>
                        </a:buClr>
                        <a:buFont typeface="Wingdings" panose="05000000000000000000" pitchFamily="2" charset="2"/>
                        <a:buChar char="ü"/>
                      </a:pPr>
                      <a:r>
                        <a:rPr lang="en-US" sz="2800" b="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Crear</a:t>
                      </a:r>
                      <a:r>
                        <a:rPr lang="en-U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sitios web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específicos</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para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cada</a:t>
                      </a:r>
                      <a:r>
                        <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país</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C6EEA9"/>
                    </a:solidFill>
                  </a:tcPr>
                </a:tc>
                <a:tc>
                  <a:txBody>
                    <a:bodyPr/>
                    <a:lstStyle/>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Tener miedo de pedir </a:t>
                      </a:r>
                      <a:r>
                        <a:rPr lang="es-E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ayuda profesional</a:t>
                      </a:r>
                      <a:endParaRPr lang="en-U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Anteponer la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cantidad</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a la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calidad</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buClr>
                          <a:srgbClr val="B05894"/>
                        </a:buCl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Spam </a:t>
                      </a:r>
                      <a:r>
                        <a:rPr lang="en-US" sz="2800" b="0" dirty="0">
                          <a:latin typeface="Microsoft Sans Serif" panose="020B0604020202020204" pitchFamily="34" charset="0"/>
                          <a:ea typeface="Microsoft Sans Serif" panose="020B0604020202020204" pitchFamily="34" charset="0"/>
                          <a:cs typeface="Microsoft Sans Serif" panose="020B0604020202020204" pitchFamily="34" charset="0"/>
                        </a:rPr>
                        <a:t>o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sobrecomunicación</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b="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Ignorar o subestimar el </a:t>
                      </a:r>
                      <a:r>
                        <a:rPr lang="es-ES" sz="2800" b="1"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email marketing</a:t>
                      </a:r>
                      <a:endParaRPr lang="en-US" sz="2800" b="1" baseline="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Ser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impaciente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Pasar por alto el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vídeo</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en su marketing</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Olvidar la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optimización</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para la búsqueda local</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B05894"/>
                        </a:buClr>
                        <a:buSzTx/>
                        <a:buFontTx/>
                        <a:buNone/>
                        <a:tabLst/>
                        <a:defRPr/>
                      </a:pPr>
                      <a:r>
                        <a:rPr lang="en-US" sz="2800" b="1" dirty="0">
                          <a:solidFill>
                            <a:srgbClr val="B05894"/>
                          </a:solidFill>
                          <a:latin typeface="Lucida Handwriting" panose="03010101010101010101" pitchFamily="66" charset="0"/>
                          <a:ea typeface="Microsoft Sans Serif" panose="020B0604020202020204" pitchFamily="34" charset="0"/>
                          <a:cs typeface="Microsoft Sans Serif" panose="020B0604020202020204" pitchFamily="34" charset="0"/>
                        </a:rPr>
                        <a:t>X</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dirty="0" err="1">
                          <a:latin typeface="Microsoft Sans Serif" panose="020B0604020202020204" pitchFamily="34" charset="0"/>
                          <a:ea typeface="Microsoft Sans Serif" panose="020B0604020202020204" pitchFamily="34" charset="0"/>
                          <a:cs typeface="Microsoft Sans Serif" panose="020B0604020202020204" pitchFamily="34" charset="0"/>
                        </a:rPr>
                        <a:t>Olvidar</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comprobar</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las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traducciones</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solidFill>
                      <a:srgbClr val="FEB1A6"/>
                    </a:solidFill>
                  </a:tcPr>
                </a:tc>
                <a:extLst>
                  <a:ext uri="{0D108BD9-81ED-4DB2-BD59-A6C34878D82A}">
                    <a16:rowId xmlns:a16="http://schemas.microsoft.com/office/drawing/2014/main" val="10001"/>
                  </a:ext>
                </a:extLst>
              </a:tr>
            </a:tbl>
          </a:graphicData>
        </a:graphic>
      </p:graphicFrame>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582" y="2999135"/>
            <a:ext cx="1468155" cy="1371077"/>
          </a:xfrm>
          <a:prstGeom prst="rect">
            <a:avLst/>
          </a:prstGeom>
        </p:spPr>
      </p:pic>
      <p:pic>
        <p:nvPicPr>
          <p:cNvPr id="12" name="Immagin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48600" y="2940067"/>
            <a:ext cx="1468800" cy="1411095"/>
          </a:xfrm>
          <a:prstGeom prst="rect">
            <a:avLst/>
          </a:prstGeom>
        </p:spPr>
      </p:pic>
    </p:spTree>
    <p:extLst>
      <p:ext uri="{BB962C8B-B14F-4D97-AF65-F5344CB8AC3E}">
        <p14:creationId xmlns:p14="http://schemas.microsoft.com/office/powerpoint/2010/main" val="2913161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Resumen</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58">
            <a:extLst>
              <a:ext uri="{FF2B5EF4-FFF2-40B4-BE49-F238E27FC236}">
                <a16:creationId xmlns:a16="http://schemas.microsoft.com/office/drawing/2014/main" id="{C19CE81B-88B7-56D0-835C-580EF1D39AEA}"/>
              </a:ext>
            </a:extLst>
          </p:cNvPr>
          <p:cNvSpPr/>
          <p:nvPr/>
        </p:nvSpPr>
        <p:spPr>
          <a:xfrm>
            <a:off x="2331155" y="2628900"/>
            <a:ext cx="2774245" cy="2677656"/>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 conveniente conocer la marca, el público objetivo y la competencia, y encontrar los canales adecuados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62671" y="2628900"/>
            <a:ext cx="2726965" cy="2677656"/>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 aconsejable crear contenidos atractivos, para ser coherentes y flexibles en el mercado internacional</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Tree>
    <p:extLst>
      <p:ext uri="{BB962C8B-B14F-4D97-AF65-F5344CB8AC3E}">
        <p14:creationId xmlns:p14="http://schemas.microsoft.com/office/powerpoint/2010/main" val="3715180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EDDD99-298F-41D0-922C-4BD6E66D7434}"/>
              </a:ext>
            </a:extLst>
          </p:cNvPr>
          <p:cNvSpPr txBox="1"/>
          <p:nvPr/>
        </p:nvSpPr>
        <p:spPr>
          <a:xfrm>
            <a:off x="5867400" y="62103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¡Gracias!</a:t>
            </a:r>
            <a:endParaRPr kumimoji="0" lang="en-US" sz="8000" b="1" i="0" u="none" strike="noStrike" kern="1200" cap="none" spc="0" normalizeH="0" baseline="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7989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D79239-ADE2-4DC9-875C-DD0088D1160B}"/>
              </a:ext>
            </a:extLst>
          </p:cNvPr>
          <p:cNvSpPr txBox="1"/>
          <p:nvPr/>
        </p:nvSpPr>
        <p:spPr>
          <a:xfrm>
            <a:off x="1433944" y="1511544"/>
            <a:ext cx="27432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Í</a:t>
            </a:r>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ndice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11" name="Gruppo 10"/>
          <p:cNvGrpSpPr/>
          <p:nvPr/>
        </p:nvGrpSpPr>
        <p:grpSpPr>
          <a:xfrm>
            <a:off x="457200" y="2857500"/>
            <a:ext cx="17297400" cy="5638800"/>
            <a:chOff x="1216351" y="2672094"/>
            <a:chExt cx="15853232" cy="5638800"/>
          </a:xfrm>
        </p:grpSpPr>
        <p:sp>
          <p:nvSpPr>
            <p:cNvPr id="4" name="CuadroTexto 3">
              <a:extLst>
                <a:ext uri="{FF2B5EF4-FFF2-40B4-BE49-F238E27FC236}">
                  <a16:creationId xmlns:a16="http://schemas.microsoft.com/office/drawing/2014/main" id="{C7C9F896-2DB9-4A46-BF95-8A9C26C19FE9}"/>
                </a:ext>
              </a:extLst>
            </p:cNvPr>
            <p:cNvSpPr txBox="1"/>
            <p:nvPr/>
          </p:nvSpPr>
          <p:spPr>
            <a:xfrm>
              <a:off x="1651536" y="2672094"/>
              <a:ext cx="3528164" cy="1815882"/>
            </a:xfrm>
            <a:prstGeom prst="rect">
              <a:avLst/>
            </a:prstGeom>
            <a:noFill/>
          </p:spPr>
          <p:txBody>
            <a:bodyPr wrap="square" rtlCol="0">
              <a:spAutoFit/>
            </a:bodyPr>
            <a:lstStyle/>
            <a:p>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1: </a:t>
              </a:r>
              <a:r>
                <a:rPr lang="es-E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Introducción.¿Qué</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es el marketing digital internacional?</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6383C766-C59A-4336-B14B-5E1B269C5395}"/>
                </a:ext>
              </a:extLst>
            </p:cNvPr>
            <p:cNvSpPr txBox="1"/>
            <p:nvPr/>
          </p:nvSpPr>
          <p:spPr>
            <a:xfrm>
              <a:off x="5614884" y="2672094"/>
              <a:ext cx="4212067" cy="1815882"/>
            </a:xfrm>
            <a:prstGeom prst="rect">
              <a:avLst/>
            </a:prstGeom>
            <a:noFill/>
          </p:spPr>
          <p:txBody>
            <a:bodyPr wrap="square" rtlCol="0">
              <a:spAutoFit/>
            </a:bodyPr>
            <a:lstStyle/>
            <a:p>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2: Estrategias de éxito para tu campaña de marketing digital internacional.</a:t>
              </a:r>
              <a:endParaRPr lang="en-U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F04D45E8-8E2F-44A7-8684-0F0623CFF102}"/>
                </a:ext>
              </a:extLst>
            </p:cNvPr>
            <p:cNvSpPr txBox="1"/>
            <p:nvPr/>
          </p:nvSpPr>
          <p:spPr>
            <a:xfrm>
              <a:off x="10489791" y="2672094"/>
              <a:ext cx="2616609" cy="1384995"/>
            </a:xfrm>
            <a:prstGeom prst="rect">
              <a:avLst/>
            </a:prstGeom>
            <a:noFill/>
          </p:spPr>
          <p:txBody>
            <a:bodyPr wrap="square" rtlCol="0">
              <a:spAutoFit/>
            </a:bodyPr>
            <a:lstStyle/>
            <a:p>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3: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Herramientas</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principales</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7" name="CuadroTexto 6">
              <a:extLst>
                <a:ext uri="{FF2B5EF4-FFF2-40B4-BE49-F238E27FC236}">
                  <a16:creationId xmlns:a16="http://schemas.microsoft.com/office/drawing/2014/main" id="{899353FE-8C02-491A-97E3-0F609EE7C293}"/>
                </a:ext>
              </a:extLst>
            </p:cNvPr>
            <p:cNvSpPr txBox="1"/>
            <p:nvPr/>
          </p:nvSpPr>
          <p:spPr>
            <a:xfrm>
              <a:off x="1651536" y="4783370"/>
              <a:ext cx="3528164" cy="2308324"/>
            </a:xfrm>
            <a:prstGeom prst="rect">
              <a:avLst/>
            </a:prstGeom>
            <a:noFill/>
          </p:spPr>
          <p:txBody>
            <a:bodyPr wrap="square" rtlCol="0">
              <a:spAutoFit/>
            </a:bodyPr>
            <a:lstStyle/>
            <a:p>
              <a:pPr marL="457200" indent="-457200">
                <a:buFont typeface="+mj-lt"/>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Marketing digital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internacional</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Font typeface="+mj-lt"/>
                <a:buAutoNum type="arabicPeriod"/>
              </a:pP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Tipos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de marketing digital</a:t>
              </a:r>
            </a:p>
            <a:p>
              <a:pPr marL="457200" indent="-457200">
                <a:buFont typeface="+mj-lt"/>
                <a:buAutoNum type="arabicPeriod"/>
              </a:pP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Modelos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multicanal</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y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omnicanal</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9AAF9D6F-057A-419A-8258-16F5D0B83874}"/>
                </a:ext>
              </a:extLst>
            </p:cNvPr>
            <p:cNvSpPr txBox="1"/>
            <p:nvPr/>
          </p:nvSpPr>
          <p:spPr>
            <a:xfrm>
              <a:off x="5336795" y="5000302"/>
              <a:ext cx="4439724" cy="1938992"/>
            </a:xfrm>
            <a:prstGeom prst="rect">
              <a:avLst/>
            </a:prstGeom>
            <a:noFill/>
          </p:spPr>
          <p:txBody>
            <a:bodyPr wrap="square" rtlCol="0">
              <a:spAutoFit/>
            </a:bodyPr>
            <a:lstStyle/>
            <a:p>
              <a:pPr marL="457200" indent="-457200">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Marco RACE  </a:t>
              </a:r>
            </a:p>
            <a:p>
              <a:pPr marL="457200" indent="-457200">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RACE: (</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R</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each)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Alcanzar</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RACE: (</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Actuar</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RACE: (</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C</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onvert)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Convertir</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AutoNum type="arabi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RACE: (</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ngage)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Involucrar</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85E2FE64-2B8D-4D64-8B27-C2EB62F25D86}"/>
                </a:ext>
              </a:extLst>
            </p:cNvPr>
            <p:cNvSpPr txBox="1"/>
            <p:nvPr/>
          </p:nvSpPr>
          <p:spPr>
            <a:xfrm>
              <a:off x="9803986" y="4155910"/>
              <a:ext cx="3687157" cy="4154984"/>
            </a:xfrm>
            <a:prstGeom prst="rect">
              <a:avLst/>
            </a:prstGeom>
            <a:noFill/>
          </p:spPr>
          <p:txBody>
            <a:bodyPr wrap="square" rtlCol="0">
              <a:spAutoFit/>
            </a:bodyPr>
            <a:lstStyle/>
            <a:p>
              <a:pPr marL="457200" indent="-457200">
                <a:buFont typeface="+mj-lt"/>
                <a:buAutoNum type="arabicPeriod"/>
              </a:pP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Herramientas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de marketing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en</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redes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sociales</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Font typeface="+mj-lt"/>
                <a:buAutoNum type="arabicPeriod"/>
              </a:pP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Herramientas de SEO (optimización de motores de búsqueda)</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Font typeface="+mj-lt"/>
                <a:buAutoNum type="arabicPeriod"/>
              </a:pP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Herramientas de optimización de la conversión</a:t>
              </a:r>
            </a:p>
            <a:p>
              <a:pPr marL="457200" indent="-457200">
                <a:buFont typeface="+mj-lt"/>
                <a:buAutoNum type="arabicPeriod"/>
              </a:pP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Otras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herramientas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útiles</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5"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1216351" y="2672094"/>
              <a:ext cx="435185" cy="510356"/>
            </a:xfrm>
            <a:prstGeom prst="rect">
              <a:avLst/>
            </a:prstGeom>
          </p:spPr>
        </p:pic>
        <p:pic>
          <p:nvPicPr>
            <p:cNvPr id="16" name="object 2">
              <a:extLst>
                <a:ext uri="{FF2B5EF4-FFF2-40B4-BE49-F238E27FC236}">
                  <a16:creationId xmlns:a16="http://schemas.microsoft.com/office/drawing/2014/main" id="{621B329D-F6F5-4D0C-ADF3-EF47DC304EEA}"/>
                </a:ext>
              </a:extLst>
            </p:cNvPr>
            <p:cNvPicPr/>
            <p:nvPr/>
          </p:nvPicPr>
          <p:blipFill>
            <a:blip r:embed="rId2" cstate="print"/>
            <a:stretch>
              <a:fillRect/>
            </a:stretch>
          </p:blipFill>
          <p:spPr>
            <a:xfrm>
              <a:off x="5179701" y="2672094"/>
              <a:ext cx="435185" cy="510356"/>
            </a:xfrm>
            <a:prstGeom prst="rect">
              <a:avLst/>
            </a:prstGeom>
          </p:spPr>
        </p:pic>
        <p:pic>
          <p:nvPicPr>
            <p:cNvPr id="17"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10054608" y="2672094"/>
              <a:ext cx="435185" cy="510356"/>
            </a:xfrm>
            <a:prstGeom prst="rect">
              <a:avLst/>
            </a:prstGeom>
          </p:spPr>
        </p:pic>
        <p:pic>
          <p:nvPicPr>
            <p:cNvPr id="13"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13106400" y="2672094"/>
              <a:ext cx="435185" cy="510356"/>
            </a:xfrm>
            <a:prstGeom prst="rect">
              <a:avLst/>
            </a:prstGeom>
          </p:spPr>
        </p:pic>
        <p:sp>
          <p:nvSpPr>
            <p:cNvPr id="14" name="CuadroTexto 5">
              <a:extLst>
                <a:ext uri="{FF2B5EF4-FFF2-40B4-BE49-F238E27FC236}">
                  <a16:creationId xmlns:a16="http://schemas.microsoft.com/office/drawing/2014/main" id="{F04D45E8-8E2F-44A7-8684-0F0623CFF102}"/>
                </a:ext>
              </a:extLst>
            </p:cNvPr>
            <p:cNvSpPr txBox="1"/>
            <p:nvPr/>
          </p:nvSpPr>
          <p:spPr>
            <a:xfrm>
              <a:off x="13541583" y="2672094"/>
              <a:ext cx="3528000" cy="1815882"/>
            </a:xfrm>
            <a:prstGeom prst="rect">
              <a:avLst/>
            </a:prstGeom>
            <a:noFill/>
          </p:spPr>
          <p:txBody>
            <a:bodyPr wrap="square" rtlCol="0">
              <a:spAutoFit/>
            </a:bodyPr>
            <a:lstStyle/>
            <a:p>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Unidad 4: Recomendaciones y consejos. Qué hacer y qué no hacer</a:t>
              </a:r>
              <a:endParaRPr lang="en-U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8" name="CuadroTexto 8">
              <a:extLst>
                <a:ext uri="{FF2B5EF4-FFF2-40B4-BE49-F238E27FC236}">
                  <a16:creationId xmlns:a16="http://schemas.microsoft.com/office/drawing/2014/main" id="{85E2FE64-2B8D-4D64-8B27-C2EB62F25D86}"/>
                </a:ext>
              </a:extLst>
            </p:cNvPr>
            <p:cNvSpPr txBox="1"/>
            <p:nvPr/>
          </p:nvSpPr>
          <p:spPr>
            <a:xfrm>
              <a:off x="13541576" y="4748365"/>
              <a:ext cx="3528007" cy="1200329"/>
            </a:xfrm>
            <a:prstGeom prst="rect">
              <a:avLst/>
            </a:prstGeom>
            <a:noFill/>
          </p:spPr>
          <p:txBody>
            <a:bodyPr wrap="square" rtlCol="0">
              <a:spAutoFit/>
            </a:bodyPr>
            <a:lstStyle/>
            <a:p>
              <a:pPr marL="457200" indent="-457200">
                <a:buFont typeface="+mj-lt"/>
                <a:buAutoNum type="arabicPeriod"/>
              </a:pP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Consejos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generales</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457200" indent="-457200">
                <a:buFont typeface="+mj-lt"/>
                <a:buAutoNum type="arabicPeriod"/>
              </a:pP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Qué</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hacer</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y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qué</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no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hacer</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Tree>
    <p:extLst>
      <p:ext uri="{BB962C8B-B14F-4D97-AF65-F5344CB8AC3E}">
        <p14:creationId xmlns:p14="http://schemas.microsoft.com/office/powerpoint/2010/main" val="413483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34874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Introducción. ¿Qué es el marketing digital internacional?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1.1 Marketing digital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internacional</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67802"/>
            <a:ext cx="16002000" cy="3570208"/>
          </a:xfrm>
          <a:prstGeom prst="rect">
            <a:avLst/>
          </a:prstGeom>
          <a:noFill/>
        </p:spPr>
        <p:txBody>
          <a:bodyPr wrap="square" rtlCol="0">
            <a:spAutoFit/>
          </a:bodyPr>
          <a:lstStyle/>
          <a:p>
            <a:pPr>
              <a:spcAft>
                <a:spcPts val="1200"/>
              </a:spcAft>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El marketing digital internacional (también conocido como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marketing online</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se refiere al uso de una serie de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canales digitales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para anunciar y promocionar productos y servicios en un mercado internacional.</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spcAft>
                <a:spcPts val="1200"/>
              </a:spcAft>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spcAft>
                <a:spcPts val="1200"/>
              </a:spcAft>
            </a:pPr>
            <a:b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spcAft>
                <a:spcPts val="1200"/>
              </a:spcAft>
            </a:pP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18182"/>
          <a:stretch/>
        </p:blipFill>
        <p:spPr>
          <a:xfrm>
            <a:off x="11887200" y="4316466"/>
            <a:ext cx="5272607" cy="3624917"/>
          </a:xfrm>
          <a:prstGeom prst="rect">
            <a:avLst/>
          </a:prstGeom>
        </p:spPr>
      </p:pic>
      <p:sp>
        <p:nvSpPr>
          <p:cNvPr id="6" name="CasellaDiTesto 5"/>
          <p:cNvSpPr txBox="1"/>
          <p:nvPr/>
        </p:nvSpPr>
        <p:spPr>
          <a:xfrm>
            <a:off x="1524000" y="5229114"/>
            <a:ext cx="10210800" cy="2246769"/>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Su objetivo es alcanzar y conectar a los clientes potenciales a través de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Internet</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y cualquier forma de </a:t>
            </a:r>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comunicación digital.</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spcAft>
                <a:spcPts val="1200"/>
              </a:spcAft>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También puede ser muy útil para acercarse a los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consumidores</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y entender su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comportamiento</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2349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1.2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Tipos</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de marketing digital </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4000" y="3324880"/>
            <a:ext cx="16002000" cy="523220"/>
          </a:xfrm>
          <a:prstGeom prst="rect">
            <a:avLst/>
          </a:prstGeom>
          <a:noFill/>
        </p:spPr>
        <p:txBody>
          <a:bodyPr wrap="square" rtlCol="0">
            <a:spAutoFit/>
          </a:bodyPr>
          <a:lstStyle/>
          <a:p>
            <a:pPr>
              <a:spcAft>
                <a:spcPts val="1200"/>
              </a:spcAft>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Es posible clasificar los diferentes tipos de marketing digital en función del canal utilizado.</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asellaDiTesto 4"/>
          <p:cNvSpPr txBox="1"/>
          <p:nvPr/>
        </p:nvSpPr>
        <p:spPr>
          <a:xfrm>
            <a:off x="1524000" y="3910072"/>
            <a:ext cx="15392400" cy="4832092"/>
          </a:xfrm>
          <a:prstGeom prst="rect">
            <a:avLst/>
          </a:prstGeom>
          <a:noFill/>
        </p:spPr>
        <p:txBody>
          <a:bodyPr wrap="square" rtlCol="0">
            <a:spAutoFit/>
          </a:bodyPr>
          <a:lstStyle/>
          <a:p>
            <a:pPr marL="914400" lvl="1" indent="-457200">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Website Marketing</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Promoción de un sitio web para atraer tráfico relevante al mismo</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Publicidad de </a:t>
            </a:r>
            <a:r>
              <a:rPr lang="en-GB"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pago</a:t>
            </a: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por </a:t>
            </a:r>
            <a:r>
              <a:rPr lang="en-GB"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clic</a:t>
            </a: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(PPC)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El anunciante sólo paga cuando un usuario hace clic en el anuncio</a:t>
            </a: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Marketing de </a:t>
            </a:r>
            <a:r>
              <a:rPr lang="en-GB"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contenidos</a:t>
            </a: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Creación y distribución de contenidos valiosos y relevantes</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Email Marketing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Utilizar el correo electrónico como medio para enviar mensajes al público objetivo</a:t>
            </a:r>
            <a:endPar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Marketing </a:t>
            </a:r>
            <a:r>
              <a:rPr lang="en-GB"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a:t>
            </a: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redes </a:t>
            </a:r>
            <a:r>
              <a:rPr lang="en-GB"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sociales</a:t>
            </a: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Utilizar las redes sociales para generar visibilidad e interacciones</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spcAft>
                <a:spcPts val="12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Marketing de </a:t>
            </a:r>
            <a:r>
              <a:rPr lang="en-GB"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afiliación</a:t>
            </a: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800" dirty="0"/>
              <a:t>Proceso por el cual un afiliado gana una comisión por comercializar los productos de otra persona o empresa</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914400" lvl="1" indent="-457200">
              <a:spcAft>
                <a:spcPts val="600"/>
              </a:spcAft>
              <a:buClr>
                <a:srgbClr val="B05894"/>
              </a:buClr>
              <a:buFont typeface="Wingdings" panose="05000000000000000000" pitchFamily="2" charset="2"/>
              <a:buChar char="Ø"/>
            </a:pPr>
            <a:r>
              <a:rPr lang="en-GB"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Video Marketing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Basado en el uso de la imagen</a:t>
            </a:r>
            <a:endParaRPr lang="it-IT"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46B9302A-C34C-434D-A5E6-1B82856F859D}"/>
              </a:ext>
            </a:extLst>
          </p:cNvPr>
          <p:cNvSpPr txBox="1"/>
          <p:nvPr/>
        </p:nvSpPr>
        <p:spPr>
          <a:xfrm>
            <a:off x="1447800" y="1573291"/>
            <a:ext cx="134874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Introducción. ¿Qué es el marketing digital internacional?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4533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788921-4989-4318-99AD-358D5D9EAC23}"/>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1.3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Modelos</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multicanal</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 y </a:t>
            </a:r>
            <a:r>
              <a:rPr lang="en-U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omnicanal</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3999" y="3086100"/>
            <a:ext cx="15275713" cy="830997"/>
          </a:xfrm>
          <a:prstGeom prst="rect">
            <a:avLst/>
          </a:prstGeom>
          <a:noFill/>
        </p:spPr>
        <p:txBody>
          <a:bodyPr wrap="square" rtlCol="0">
            <a:spAutoFit/>
          </a:bodyPr>
          <a:lstStyle/>
          <a:p>
            <a:pPr>
              <a:spcAft>
                <a:spcPts val="1200"/>
              </a:spcAft>
            </a:pP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Las empresas suelen optar por llegar a sus clientes potenciales combinando técnicas de marketing tradicional y digital.</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5" name="CasellaDiTesto 4"/>
          <p:cNvSpPr txBox="1"/>
          <p:nvPr/>
        </p:nvSpPr>
        <p:spPr>
          <a:xfrm>
            <a:off x="1520455" y="4957362"/>
            <a:ext cx="6559405" cy="3200876"/>
          </a:xfrm>
          <a:prstGeom prst="rect">
            <a:avLst/>
          </a:prstGeom>
          <a:noFill/>
        </p:spPr>
        <p:txBody>
          <a:bodyPr wrap="square" rtlCol="0">
            <a:spAutoFit/>
          </a:bodyPr>
          <a:lstStyle/>
          <a:p>
            <a:pPr marL="342900" lvl="0" indent="-342900">
              <a:spcAft>
                <a:spcPts val="600"/>
              </a:spcAft>
              <a:buClr>
                <a:srgbClr val="B05894"/>
              </a:buClr>
              <a:buFont typeface="Wingdings" panose="05000000000000000000" pitchFamily="2" charset="2"/>
              <a:buChar char="Ø"/>
            </a:pP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Multicanal</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el uso de todos los canales (tienda física, móvil, marketing online) para contactar con los clientes sin que haya una conexión entre los canales.</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spcAft>
                <a:spcPts val="600"/>
              </a:spcAft>
              <a:buClr>
                <a:srgbClr val="B05894"/>
              </a:buClr>
              <a:buFont typeface="Wingdings" panose="05000000000000000000" pitchFamily="2" charset="2"/>
              <a:buChar char="Ø"/>
            </a:pP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lvl="0" indent="-342900">
              <a:spcAft>
                <a:spcPts val="600"/>
              </a:spcAft>
              <a:buClr>
                <a:srgbClr val="B05894"/>
              </a:buClr>
              <a:buFont typeface="Wingdings" panose="05000000000000000000" pitchFamily="2" charset="2"/>
              <a:buChar char="Ø"/>
            </a:pPr>
            <a:r>
              <a:rPr lang="it-IT"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Omnicanal</a:t>
            </a:r>
            <a:r>
              <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una modalidad que proporciona una integración y una respuesta sin fisuras entre los canales.</a:t>
            </a:r>
            <a:endParaRPr lang="it-IT"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6" name="Diagrama 4">
            <a:extLst>
              <a:ext uri="{FF2B5EF4-FFF2-40B4-BE49-F238E27FC236}">
                <a16:creationId xmlns:a16="http://schemas.microsoft.com/office/drawing/2014/main" id="{AF303C35-F95D-4D1E-98FA-35E5D5EB8DF8}"/>
              </a:ext>
            </a:extLst>
          </p:cNvPr>
          <p:cNvGraphicFramePr/>
          <p:nvPr>
            <p:extLst>
              <p:ext uri="{D42A27DB-BD31-4B8C-83A1-F6EECF244321}">
                <p14:modId xmlns:p14="http://schemas.microsoft.com/office/powerpoint/2010/main" val="1596842957"/>
              </p:ext>
            </p:extLst>
          </p:nvPr>
        </p:nvGraphicFramePr>
        <p:xfrm>
          <a:off x="8643049" y="4009258"/>
          <a:ext cx="4320000"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5">
            <a:extLst>
              <a:ext uri="{FF2B5EF4-FFF2-40B4-BE49-F238E27FC236}">
                <a16:creationId xmlns:a16="http://schemas.microsoft.com/office/drawing/2014/main" id="{91EBD43B-6F85-47B4-A34C-75EA3FA091A9}"/>
              </a:ext>
            </a:extLst>
          </p:cNvPr>
          <p:cNvGraphicFramePr/>
          <p:nvPr>
            <p:extLst>
              <p:ext uri="{D42A27DB-BD31-4B8C-83A1-F6EECF244321}">
                <p14:modId xmlns:p14="http://schemas.microsoft.com/office/powerpoint/2010/main" val="4045307210"/>
              </p:ext>
            </p:extLst>
          </p:nvPr>
        </p:nvGraphicFramePr>
        <p:xfrm>
          <a:off x="13563600" y="4000500"/>
          <a:ext cx="4320000" cy="504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adroTexto 9">
            <a:extLst>
              <a:ext uri="{FF2B5EF4-FFF2-40B4-BE49-F238E27FC236}">
                <a16:creationId xmlns:a16="http://schemas.microsoft.com/office/drawing/2014/main" id="{9F83C863-EA8B-4C7B-9E54-6853279B3D0A}"/>
              </a:ext>
            </a:extLst>
          </p:cNvPr>
          <p:cNvSpPr txBox="1"/>
          <p:nvPr/>
        </p:nvSpPr>
        <p:spPr>
          <a:xfrm>
            <a:off x="14702697" y="3771900"/>
            <a:ext cx="2366103" cy="523220"/>
          </a:xfrm>
          <a:prstGeom prst="rect">
            <a:avLst/>
          </a:prstGeom>
          <a:noFill/>
        </p:spPr>
        <p:txBody>
          <a:bodyPr wrap="square">
            <a:spAutoFit/>
          </a:bodyPr>
          <a:lstStyle/>
          <a:p>
            <a:r>
              <a:rPr lang="es-ES"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Omnicanal</a:t>
            </a:r>
            <a:endPar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10">
            <a:extLst>
              <a:ext uri="{FF2B5EF4-FFF2-40B4-BE49-F238E27FC236}">
                <a16:creationId xmlns:a16="http://schemas.microsoft.com/office/drawing/2014/main" id="{47849810-76A2-4BE7-A46F-E8F61F634E3E}"/>
              </a:ext>
            </a:extLst>
          </p:cNvPr>
          <p:cNvSpPr txBox="1"/>
          <p:nvPr/>
        </p:nvSpPr>
        <p:spPr>
          <a:xfrm>
            <a:off x="9603150" y="3771900"/>
            <a:ext cx="2275628" cy="523220"/>
          </a:xfrm>
          <a:prstGeom prst="rect">
            <a:avLst/>
          </a:prstGeom>
          <a:noFill/>
        </p:spPr>
        <p:txBody>
          <a:bodyPr wrap="square">
            <a:spAutoFit/>
          </a:bodyPr>
          <a:lstStyle/>
          <a:p>
            <a:r>
              <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rPr>
              <a:t>Multicanal</a:t>
            </a:r>
            <a:endParaRPr lang="es-E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22" name="Gruppo 21"/>
          <p:cNvGrpSpPr/>
          <p:nvPr/>
        </p:nvGrpSpPr>
        <p:grpSpPr>
          <a:xfrm>
            <a:off x="15697200" y="5394745"/>
            <a:ext cx="49531" cy="437077"/>
            <a:chOff x="2442320" y="1596150"/>
            <a:chExt cx="49531" cy="437077"/>
          </a:xfrm>
          <a:solidFill>
            <a:srgbClr val="645F63"/>
          </a:solidFill>
        </p:grpSpPr>
        <p:sp>
          <p:nvSpPr>
            <p:cNvPr id="32" name="Connettore 1 3"/>
            <p:cNvSpPr/>
            <p:nvPr/>
          </p:nvSpPr>
          <p:spPr>
            <a:xfrm rot="16200000">
              <a:off x="2248547" y="1789923"/>
              <a:ext cx="437077" cy="49531"/>
            </a:xfrm>
            <a:custGeom>
              <a:avLst/>
              <a:gdLst/>
              <a:ahLst/>
              <a:cxnLst/>
              <a:rect l="0" t="0" r="0" b="0"/>
              <a:pathLst>
                <a:path>
                  <a:moveTo>
                    <a:pt x="0" y="24765"/>
                  </a:moveTo>
                  <a:lnTo>
                    <a:pt x="437077" y="24765"/>
                  </a:lnTo>
                </a:path>
              </a:pathLst>
            </a:custGeom>
            <a:grpFill/>
            <a:ln>
              <a:solidFill>
                <a:srgbClr val="645F6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Connettore 1 4"/>
            <p:cNvSpPr/>
            <p:nvPr/>
          </p:nvSpPr>
          <p:spPr>
            <a:xfrm rot="16200000">
              <a:off x="2456159" y="1803762"/>
              <a:ext cx="21853" cy="21853"/>
            </a:xfrm>
            <a:prstGeom prst="rect">
              <a:avLst/>
            </a:prstGeom>
            <a:grpFill/>
            <a:ln>
              <a:solidFill>
                <a:srgbClr val="645F6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grpSp>
        <p:nvGrpSpPr>
          <p:cNvPr id="23" name="Gruppo 22"/>
          <p:cNvGrpSpPr/>
          <p:nvPr/>
        </p:nvGrpSpPr>
        <p:grpSpPr>
          <a:xfrm>
            <a:off x="16275781" y="6462033"/>
            <a:ext cx="116481" cy="49531"/>
            <a:chOff x="3167483" y="2679202"/>
            <a:chExt cx="116481" cy="49531"/>
          </a:xfrm>
          <a:solidFill>
            <a:srgbClr val="645F63"/>
          </a:solidFill>
        </p:grpSpPr>
        <p:sp>
          <p:nvSpPr>
            <p:cNvPr id="30" name="Connettore 1 5"/>
            <p:cNvSpPr/>
            <p:nvPr/>
          </p:nvSpPr>
          <p:spPr>
            <a:xfrm rot="21565308">
              <a:off x="3167483" y="2679202"/>
              <a:ext cx="116481" cy="49531"/>
            </a:xfrm>
            <a:custGeom>
              <a:avLst/>
              <a:gdLst/>
              <a:ahLst/>
              <a:cxnLst/>
              <a:rect l="0" t="0" r="0" b="0"/>
              <a:pathLst>
                <a:path>
                  <a:moveTo>
                    <a:pt x="0" y="24765"/>
                  </a:moveTo>
                  <a:lnTo>
                    <a:pt x="116481" y="24765"/>
                  </a:lnTo>
                </a:path>
              </a:pathLst>
            </a:custGeom>
            <a:grpFill/>
            <a:ln>
              <a:solidFill>
                <a:srgbClr val="645F6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Connettore 1 6"/>
            <p:cNvSpPr/>
            <p:nvPr/>
          </p:nvSpPr>
          <p:spPr>
            <a:xfrm rot="21565308">
              <a:off x="3222812" y="2701056"/>
              <a:ext cx="5824" cy="5824"/>
            </a:xfrm>
            <a:prstGeom prst="rect">
              <a:avLst/>
            </a:prstGeom>
            <a:grpFill/>
            <a:ln>
              <a:solidFill>
                <a:srgbClr val="645F6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grpSp>
        <p:nvGrpSpPr>
          <p:cNvPr id="24" name="Gruppo 23"/>
          <p:cNvGrpSpPr/>
          <p:nvPr/>
        </p:nvGrpSpPr>
        <p:grpSpPr>
          <a:xfrm>
            <a:off x="15676405" y="7138434"/>
            <a:ext cx="49531" cy="332353"/>
            <a:chOff x="2442320" y="3390021"/>
            <a:chExt cx="49531" cy="332353"/>
          </a:xfrm>
          <a:solidFill>
            <a:srgbClr val="645F63"/>
          </a:solidFill>
        </p:grpSpPr>
        <p:sp>
          <p:nvSpPr>
            <p:cNvPr id="28" name="Connettore 1 7"/>
            <p:cNvSpPr/>
            <p:nvPr/>
          </p:nvSpPr>
          <p:spPr>
            <a:xfrm rot="5400000">
              <a:off x="2300909" y="3531432"/>
              <a:ext cx="332353" cy="49531"/>
            </a:xfrm>
            <a:custGeom>
              <a:avLst/>
              <a:gdLst/>
              <a:ahLst/>
              <a:cxnLst/>
              <a:rect l="0" t="0" r="0" b="0"/>
              <a:pathLst>
                <a:path>
                  <a:moveTo>
                    <a:pt x="0" y="24765"/>
                  </a:moveTo>
                  <a:lnTo>
                    <a:pt x="332353" y="24765"/>
                  </a:lnTo>
                </a:path>
              </a:pathLst>
            </a:custGeom>
            <a:grpFill/>
            <a:ln>
              <a:solidFill>
                <a:srgbClr val="645F6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Connettore 1 8"/>
            <p:cNvSpPr/>
            <p:nvPr/>
          </p:nvSpPr>
          <p:spPr>
            <a:xfrm rot="5400000">
              <a:off x="2458777" y="3547889"/>
              <a:ext cx="16617" cy="16617"/>
            </a:xfrm>
            <a:prstGeom prst="rect">
              <a:avLst/>
            </a:prstGeom>
            <a:grpFill/>
            <a:ln>
              <a:solidFill>
                <a:srgbClr val="645F6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grpSp>
        <p:nvGrpSpPr>
          <p:cNvPr id="25" name="Gruppo 24"/>
          <p:cNvGrpSpPr/>
          <p:nvPr/>
        </p:nvGrpSpPr>
        <p:grpSpPr>
          <a:xfrm>
            <a:off x="14872222" y="6459091"/>
            <a:ext cx="112943" cy="49531"/>
            <a:chOff x="1653744" y="2679224"/>
            <a:chExt cx="112943" cy="49531"/>
          </a:xfrm>
          <a:solidFill>
            <a:srgbClr val="645F63"/>
          </a:solidFill>
        </p:grpSpPr>
        <p:sp>
          <p:nvSpPr>
            <p:cNvPr id="26" name="Connettore 1 9"/>
            <p:cNvSpPr/>
            <p:nvPr/>
          </p:nvSpPr>
          <p:spPr>
            <a:xfrm rot="10834675">
              <a:off x="1653744" y="2679224"/>
              <a:ext cx="112943" cy="49531"/>
            </a:xfrm>
            <a:custGeom>
              <a:avLst/>
              <a:gdLst/>
              <a:ahLst/>
              <a:cxnLst/>
              <a:rect l="0" t="0" r="0" b="0"/>
              <a:pathLst>
                <a:path>
                  <a:moveTo>
                    <a:pt x="0" y="24765"/>
                  </a:moveTo>
                  <a:lnTo>
                    <a:pt x="112943" y="24765"/>
                  </a:lnTo>
                </a:path>
              </a:pathLst>
            </a:custGeom>
            <a:grpFill/>
            <a:ln>
              <a:solidFill>
                <a:srgbClr val="645F6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Connettore 1 10"/>
            <p:cNvSpPr/>
            <p:nvPr/>
          </p:nvSpPr>
          <p:spPr>
            <a:xfrm rot="21634675">
              <a:off x="1707393" y="2701166"/>
              <a:ext cx="5647" cy="5647"/>
            </a:xfrm>
            <a:prstGeom prst="rect">
              <a:avLst/>
            </a:prstGeom>
            <a:grpFill/>
            <a:ln>
              <a:solidFill>
                <a:srgbClr val="645F63"/>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sp>
        <p:nvSpPr>
          <p:cNvPr id="34" name="CasellaDiTesto 33"/>
          <p:cNvSpPr txBox="1"/>
          <p:nvPr/>
        </p:nvSpPr>
        <p:spPr>
          <a:xfrm>
            <a:off x="1523999" y="4007703"/>
            <a:ext cx="7543801" cy="830997"/>
          </a:xfrm>
          <a:prstGeom prst="rect">
            <a:avLst/>
          </a:prstGeom>
          <a:noFill/>
        </p:spPr>
        <p:txBody>
          <a:bodyPr wrap="square" rtlCol="0">
            <a:spAutoFit/>
          </a:bodyPr>
          <a:lstStyle/>
          <a:p>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También hay formas de combinar estos tipos de canales:</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5" name="CuadroTexto 34">
            <a:extLst>
              <a:ext uri="{FF2B5EF4-FFF2-40B4-BE49-F238E27FC236}">
                <a16:creationId xmlns:a16="http://schemas.microsoft.com/office/drawing/2014/main" id="{15851E3E-6A3B-4787-80EC-EA8C393C572F}"/>
              </a:ext>
            </a:extLst>
          </p:cNvPr>
          <p:cNvSpPr txBox="1"/>
          <p:nvPr/>
        </p:nvSpPr>
        <p:spPr>
          <a:xfrm>
            <a:off x="1447800" y="1573291"/>
            <a:ext cx="134874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1. Introducción. ¿Qué es el marketing digital internacional?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99680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en-US" sz="40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Resumen</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58">
            <a:extLst>
              <a:ext uri="{FF2B5EF4-FFF2-40B4-BE49-F238E27FC236}">
                <a16:creationId xmlns:a16="http://schemas.microsoft.com/office/drawing/2014/main" id="{C19CE81B-88B7-56D0-835C-580EF1D39AEA}"/>
              </a:ext>
            </a:extLst>
          </p:cNvPr>
          <p:cNvSpPr/>
          <p:nvPr/>
        </p:nvSpPr>
        <p:spPr>
          <a:xfrm>
            <a:off x="2209800" y="2705100"/>
            <a:ext cx="2913794" cy="2677656"/>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El marketing internacional se refiere a la promoción de productos en un mercado internacional</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781800" y="2835176"/>
            <a:ext cx="2940052" cy="2308324"/>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El marketing digital se refiere al uso de los canales digitales para anunciar productos y servicios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400800"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569551" y="2835176"/>
            <a:ext cx="2371366" cy="2308324"/>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 posible clasificar los tipos de marketing digital según el canal utilizado</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309705" y="5600700"/>
            <a:ext cx="2643295" cy="2677656"/>
          </a:xfrm>
          <a:prstGeom prst="rect">
            <a:avLst/>
          </a:prstGeom>
        </p:spPr>
        <p:txBody>
          <a:bodyPr wrap="square">
            <a:spAutoFit/>
          </a:bodyPr>
          <a:lstStyle/>
          <a:p>
            <a:pPr algn="ctr"/>
            <a:r>
              <a:rPr lang="es-E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Hay formas de combinar estos tipos de canales de marketing: Modelos multicanal y </a:t>
            </a:r>
            <a:r>
              <a:rPr lang="es-ES" sz="24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omnicanal</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126497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43256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Estrategias de éxito para tu campaña de marketing digital.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2.1 Marco RACE: Plan</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371600" y="5894844"/>
            <a:ext cx="11103281" cy="2677656"/>
          </a:xfrm>
          <a:prstGeom prst="rect">
            <a:avLst/>
          </a:prstGeom>
          <a:noFill/>
        </p:spPr>
        <p:txBody>
          <a:bodyPr wrap="square" rtlCol="0">
            <a:spAutoFit/>
          </a:bodyPr>
          <a:lstStyle/>
          <a:p>
            <a:pPr>
              <a:spcAft>
                <a:spcPts val="1200"/>
              </a:spcAft>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Hoy en día, muchas empresas hacen marketing digital pero muchas de ellas lo hacen sin una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planificación previa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y una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estrategia bien definida</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Sin embargo, planificar una estrategia de marketing digital de forma bien estructurada es esencial para que tenga buenos resultados al menor coste posible. Es aconsejable adoptar un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enfoque basado en datos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 la hora de planificar.</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1447800" y="3086100"/>
            <a:ext cx="10096261" cy="3108543"/>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RACE es un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marco práctico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para ayudar a los profesionales del marketing y a los propietarios de empresas a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planificar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y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gestionar</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su estrategia de marketing digital y mejorar los resultados de la misma. Este marco consta de un momento inicial de planificación, seguido de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4 fases estratégicas </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que abarcan todo el ciclo de vida del cliente.</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Trapezio 12"/>
          <p:cNvSpPr/>
          <p:nvPr/>
        </p:nvSpPr>
        <p:spPr>
          <a:xfrm rot="10800000">
            <a:off x="11419949"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rapezio 13"/>
          <p:cNvSpPr/>
          <p:nvPr/>
        </p:nvSpPr>
        <p:spPr>
          <a:xfrm rot="10800000">
            <a:off x="11832135"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rapezio 14"/>
          <p:cNvSpPr/>
          <p:nvPr/>
        </p:nvSpPr>
        <p:spPr>
          <a:xfrm rot="10800000">
            <a:off x="12627000"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rapezio 15"/>
          <p:cNvSpPr/>
          <p:nvPr/>
        </p:nvSpPr>
        <p:spPr>
          <a:xfrm rot="10800000">
            <a:off x="13024800"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rapezio 16"/>
          <p:cNvSpPr/>
          <p:nvPr/>
        </p:nvSpPr>
        <p:spPr>
          <a:xfrm rot="10800000">
            <a:off x="12233400"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3637332" y="2952927"/>
            <a:ext cx="1314134" cy="584775"/>
          </a:xfrm>
          <a:prstGeom prst="rect">
            <a:avLst/>
          </a:prstGeom>
          <a:noFill/>
        </p:spPr>
        <p:txBody>
          <a:bodyPr wrap="square" rtlCol="0">
            <a:spAutoFit/>
          </a:bodyPr>
          <a:lstStyle/>
          <a:p>
            <a:r>
              <a:rPr lang="it-IT" sz="32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PLAN</a:t>
            </a:r>
            <a:endParaRPr lang="it-IT"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3106400" y="7581900"/>
            <a:ext cx="2397751" cy="646331"/>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ENGAGE  </a:t>
            </a:r>
            <a:r>
              <a:rPr lang="it-IT" sz="24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INVOLUCRAR</a:t>
            </a:r>
          </a:p>
        </p:txBody>
      </p:sp>
      <p:sp>
        <p:nvSpPr>
          <p:cNvPr id="21" name="CasellaDiTesto 20"/>
          <p:cNvSpPr txBox="1"/>
          <p:nvPr/>
        </p:nvSpPr>
        <p:spPr>
          <a:xfrm>
            <a:off x="12708000" y="6438900"/>
            <a:ext cx="3294000" cy="646331"/>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 </a:t>
            </a:r>
          </a:p>
          <a:p>
            <a:pPr algn="ctr"/>
            <a:r>
              <a:rPr lang="it-IT" sz="24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CONVERTIR</a:t>
            </a:r>
          </a:p>
        </p:txBody>
      </p:sp>
      <p:sp>
        <p:nvSpPr>
          <p:cNvPr id="22" name="CasellaDiTesto 21"/>
          <p:cNvSpPr txBox="1"/>
          <p:nvPr/>
        </p:nvSpPr>
        <p:spPr>
          <a:xfrm>
            <a:off x="12635799" y="3848100"/>
            <a:ext cx="3137601" cy="892552"/>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REACH</a:t>
            </a:r>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ctr"/>
            <a:r>
              <a:rPr lang="it-IT" sz="24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ALCANZAR</a:t>
            </a:r>
          </a:p>
        </p:txBody>
      </p:sp>
      <p:sp>
        <p:nvSpPr>
          <p:cNvPr id="23" name="CasellaDiTesto 22"/>
          <p:cNvSpPr txBox="1"/>
          <p:nvPr/>
        </p:nvSpPr>
        <p:spPr>
          <a:xfrm>
            <a:off x="13106400" y="5219700"/>
            <a:ext cx="2447823" cy="646331"/>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ACT</a:t>
            </a:r>
            <a:endPar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it-IT" sz="24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ACTUAR</a:t>
            </a:r>
          </a:p>
        </p:txBody>
      </p:sp>
      <p:cxnSp>
        <p:nvCxnSpPr>
          <p:cNvPr id="25" name="Connettore 2 24"/>
          <p:cNvCxnSpPr/>
          <p:nvPr/>
        </p:nvCxnSpPr>
        <p:spPr>
          <a:xfrm flipH="1">
            <a:off x="15477742"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39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C042FF-D434-4A38-93CB-0832511D99F8}"/>
              </a:ext>
            </a:extLst>
          </p:cNvPr>
          <p:cNvSpPr txBox="1"/>
          <p:nvPr/>
        </p:nvSpPr>
        <p:spPr>
          <a:xfrm>
            <a:off x="1524000" y="2562880"/>
            <a:ext cx="10040186" cy="523220"/>
          </a:xfrm>
          <a:prstGeom prst="rect">
            <a:avLst/>
          </a:prstGeom>
          <a:noFill/>
        </p:spPr>
        <p:txBody>
          <a:bodyPr wrap="square" rtlCol="0">
            <a:spAutoFit/>
          </a:bodyPr>
          <a:lstStyle/>
          <a:p>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2.2</a:t>
            </a:r>
            <a:r>
              <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R</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ACE: Reach - ALCANZAR</a:t>
            </a:r>
          </a:p>
        </p:txBody>
      </p:sp>
      <p:sp>
        <p:nvSpPr>
          <p:cNvPr id="4" name="CuadroTexto 6">
            <a:extLst>
              <a:ext uri="{FF2B5EF4-FFF2-40B4-BE49-F238E27FC236}">
                <a16:creationId xmlns:a16="http://schemas.microsoft.com/office/drawing/2014/main" id="{899353FE-8C02-491A-97E3-0F609EE7C293}"/>
              </a:ext>
            </a:extLst>
          </p:cNvPr>
          <p:cNvSpPr txBox="1"/>
          <p:nvPr/>
        </p:nvSpPr>
        <p:spPr>
          <a:xfrm>
            <a:off x="1523999" y="3367802"/>
            <a:ext cx="10308136" cy="1815882"/>
          </a:xfrm>
          <a:prstGeom prst="rect">
            <a:avLst/>
          </a:prstGeom>
          <a:noFill/>
        </p:spPr>
        <p:txBody>
          <a:bodyPr wrap="square" rtlCol="0">
            <a:spAutoFit/>
          </a:bodyPr>
          <a:lstStyle/>
          <a:p>
            <a:pPr>
              <a:spcAft>
                <a:spcPts val="1200"/>
              </a:spcAft>
            </a:pP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En esta fase, es importante llegar al mayor número posible de clientes potenciales explotando múltiples tipos de canales, posiblemente con un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modelo </a:t>
            </a:r>
            <a:r>
              <a:rPr lang="es-ES" sz="2800" b="1" dirty="0" err="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omnicanal</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Es el momento de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dar a conocer la marca</a:t>
            </a:r>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 los productos y los servicios.</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1523999" y="5326131"/>
            <a:ext cx="11027082" cy="1815882"/>
          </a:xfrm>
          <a:prstGeom prst="rect">
            <a:avLst/>
          </a:prstGeom>
          <a:noFill/>
        </p:spPr>
        <p:txBody>
          <a:bodyPr wrap="square" rtlCol="0">
            <a:spAutoFit/>
          </a:bodyPr>
          <a:lstStyle/>
          <a:p>
            <a:r>
              <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Las técnicas de marketing online que se pueden utilizar están en constante evolución. Hay que seguir estudiándolas y estar al día porque nuestra estrategia de marketing digital debe incluir </a:t>
            </a:r>
            <a:r>
              <a:rPr lang="es-E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las últimas técnicas de marketing online.</a:t>
            </a:r>
            <a:endParaRPr lang="en-US" sz="28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0" name="CuadroTexto 19">
            <a:extLst>
              <a:ext uri="{FF2B5EF4-FFF2-40B4-BE49-F238E27FC236}">
                <a16:creationId xmlns:a16="http://schemas.microsoft.com/office/drawing/2014/main" id="{4D533526-F22D-4C55-A97A-99EF3A30FA7E}"/>
              </a:ext>
            </a:extLst>
          </p:cNvPr>
          <p:cNvSpPr txBox="1"/>
          <p:nvPr/>
        </p:nvSpPr>
        <p:spPr>
          <a:xfrm>
            <a:off x="1447800" y="1573291"/>
            <a:ext cx="14325600" cy="707886"/>
          </a:xfrm>
          <a:prstGeom prst="rect">
            <a:avLst/>
          </a:prstGeom>
          <a:noFill/>
        </p:spPr>
        <p:txBody>
          <a:bodyPr wrap="square" rtlCol="0">
            <a:spAutoFit/>
          </a:bodyPr>
          <a:lstStyle/>
          <a:p>
            <a:r>
              <a:rPr lang="es-E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2. Estrategias de éxito para tu campaña de marketing digital.</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4" name="Trapezio 12">
            <a:extLst>
              <a:ext uri="{FF2B5EF4-FFF2-40B4-BE49-F238E27FC236}">
                <a16:creationId xmlns:a16="http://schemas.microsoft.com/office/drawing/2014/main" id="{8981CAD4-776A-47A6-8F49-A8BFB386C1A8}"/>
              </a:ext>
            </a:extLst>
          </p:cNvPr>
          <p:cNvSpPr/>
          <p:nvPr/>
        </p:nvSpPr>
        <p:spPr>
          <a:xfrm rot="10800000">
            <a:off x="11419949" y="2705315"/>
            <a:ext cx="5760000" cy="1080000"/>
          </a:xfrm>
          <a:prstGeom prst="trapezoid">
            <a:avLst>
              <a:gd name="adj" fmla="val 35336"/>
            </a:avLst>
          </a:prstGeom>
          <a:solidFill>
            <a:srgbClr val="F8EBF6"/>
          </a:solidFill>
          <a:ln>
            <a:solidFill>
              <a:srgbClr val="F8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Trapezio 13">
            <a:extLst>
              <a:ext uri="{FF2B5EF4-FFF2-40B4-BE49-F238E27FC236}">
                <a16:creationId xmlns:a16="http://schemas.microsoft.com/office/drawing/2014/main" id="{62626EF3-7450-4B90-B371-CB4FF8E85E11}"/>
              </a:ext>
            </a:extLst>
          </p:cNvPr>
          <p:cNvSpPr/>
          <p:nvPr/>
        </p:nvSpPr>
        <p:spPr>
          <a:xfrm rot="10800000">
            <a:off x="11832135" y="3884699"/>
            <a:ext cx="4932000" cy="1080000"/>
          </a:xfrm>
          <a:prstGeom prst="trapezoid">
            <a:avLst>
              <a:gd name="adj" fmla="val 35336"/>
            </a:avLst>
          </a:prstGeom>
          <a:solidFill>
            <a:srgbClr val="DFBBD4"/>
          </a:solidFill>
          <a:ln>
            <a:solidFill>
              <a:srgbClr val="DFB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Trapezio 14">
            <a:extLst>
              <a:ext uri="{FF2B5EF4-FFF2-40B4-BE49-F238E27FC236}">
                <a16:creationId xmlns:a16="http://schemas.microsoft.com/office/drawing/2014/main" id="{F5EF0E95-88F0-4772-B69A-E74664CA7F82}"/>
              </a:ext>
            </a:extLst>
          </p:cNvPr>
          <p:cNvSpPr/>
          <p:nvPr/>
        </p:nvSpPr>
        <p:spPr>
          <a:xfrm rot="10800000">
            <a:off x="12627000" y="6243467"/>
            <a:ext cx="3294000" cy="1080000"/>
          </a:xfrm>
          <a:prstGeom prst="trapezoid">
            <a:avLst>
              <a:gd name="adj" fmla="val 35336"/>
            </a:avLst>
          </a:prstGeom>
          <a:solidFill>
            <a:srgbClr val="994980"/>
          </a:solidFill>
          <a:ln>
            <a:solidFill>
              <a:srgbClr val="9949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Trapezio 15">
            <a:extLst>
              <a:ext uri="{FF2B5EF4-FFF2-40B4-BE49-F238E27FC236}">
                <a16:creationId xmlns:a16="http://schemas.microsoft.com/office/drawing/2014/main" id="{93A64723-F41E-4211-96E1-1CE6261764ED}"/>
              </a:ext>
            </a:extLst>
          </p:cNvPr>
          <p:cNvSpPr/>
          <p:nvPr/>
        </p:nvSpPr>
        <p:spPr>
          <a:xfrm rot="10800000">
            <a:off x="13024800" y="7422851"/>
            <a:ext cx="2520000" cy="1080000"/>
          </a:xfrm>
          <a:prstGeom prst="trapezoid">
            <a:avLst>
              <a:gd name="adj" fmla="val 35336"/>
            </a:avLst>
          </a:prstGeom>
          <a:solidFill>
            <a:srgbClr val="582A4A"/>
          </a:solidFill>
          <a:ln>
            <a:solidFill>
              <a:srgbClr val="58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Trapezio 16">
            <a:extLst>
              <a:ext uri="{FF2B5EF4-FFF2-40B4-BE49-F238E27FC236}">
                <a16:creationId xmlns:a16="http://schemas.microsoft.com/office/drawing/2014/main" id="{D9D1EF88-1753-4C0C-A759-400D8A5AEF12}"/>
              </a:ext>
            </a:extLst>
          </p:cNvPr>
          <p:cNvSpPr/>
          <p:nvPr/>
        </p:nvSpPr>
        <p:spPr>
          <a:xfrm rot="10800000">
            <a:off x="12233400" y="5064083"/>
            <a:ext cx="4122000" cy="1080000"/>
          </a:xfrm>
          <a:prstGeom prst="trapezoid">
            <a:avLst>
              <a:gd name="adj" fmla="val 35336"/>
            </a:avLst>
          </a:prstGeom>
          <a:solidFill>
            <a:srgbClr val="C88AB5"/>
          </a:solidFill>
          <a:ln>
            <a:solidFill>
              <a:srgbClr val="C88A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17">
            <a:extLst>
              <a:ext uri="{FF2B5EF4-FFF2-40B4-BE49-F238E27FC236}">
                <a16:creationId xmlns:a16="http://schemas.microsoft.com/office/drawing/2014/main" id="{DE9E274F-09F0-4A2C-90F0-F59AC7863CEF}"/>
              </a:ext>
            </a:extLst>
          </p:cNvPr>
          <p:cNvSpPr txBox="1"/>
          <p:nvPr/>
        </p:nvSpPr>
        <p:spPr>
          <a:xfrm>
            <a:off x="13637332" y="2952927"/>
            <a:ext cx="1314134"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PLAN</a:t>
            </a:r>
            <a:endParaRPr lang="it-IT"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1" name="CasellaDiTesto 18">
            <a:extLst>
              <a:ext uri="{FF2B5EF4-FFF2-40B4-BE49-F238E27FC236}">
                <a16:creationId xmlns:a16="http://schemas.microsoft.com/office/drawing/2014/main" id="{08335849-5CD3-43E6-A7E9-94E4E4F2C5C9}"/>
              </a:ext>
            </a:extLst>
          </p:cNvPr>
          <p:cNvSpPr txBox="1"/>
          <p:nvPr/>
        </p:nvSpPr>
        <p:spPr>
          <a:xfrm>
            <a:off x="13106400" y="7581900"/>
            <a:ext cx="2397751" cy="646331"/>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ENGAGE  </a:t>
            </a:r>
            <a:r>
              <a:rPr lang="it-IT" sz="24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INVOLUCRAR</a:t>
            </a:r>
          </a:p>
        </p:txBody>
      </p:sp>
      <p:sp>
        <p:nvSpPr>
          <p:cNvPr id="32" name="CasellaDiTesto 20">
            <a:extLst>
              <a:ext uri="{FF2B5EF4-FFF2-40B4-BE49-F238E27FC236}">
                <a16:creationId xmlns:a16="http://schemas.microsoft.com/office/drawing/2014/main" id="{D4D058BD-F9B2-472A-834E-55CDFD3DBDF1}"/>
              </a:ext>
            </a:extLst>
          </p:cNvPr>
          <p:cNvSpPr txBox="1"/>
          <p:nvPr/>
        </p:nvSpPr>
        <p:spPr>
          <a:xfrm>
            <a:off x="12708000" y="6438900"/>
            <a:ext cx="3294000" cy="646331"/>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 </a:t>
            </a:r>
          </a:p>
          <a:p>
            <a:pPr algn="ctr"/>
            <a:r>
              <a:rPr lang="it-IT" sz="24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CONVERTIR</a:t>
            </a:r>
          </a:p>
        </p:txBody>
      </p:sp>
      <p:sp>
        <p:nvSpPr>
          <p:cNvPr id="33" name="CasellaDiTesto 21">
            <a:extLst>
              <a:ext uri="{FF2B5EF4-FFF2-40B4-BE49-F238E27FC236}">
                <a16:creationId xmlns:a16="http://schemas.microsoft.com/office/drawing/2014/main" id="{7B7AAC31-B7F3-4204-82AB-1BDF6BA67F5B}"/>
              </a:ext>
            </a:extLst>
          </p:cNvPr>
          <p:cNvSpPr txBox="1"/>
          <p:nvPr/>
        </p:nvSpPr>
        <p:spPr>
          <a:xfrm>
            <a:off x="12635799" y="3848100"/>
            <a:ext cx="3137601" cy="892552"/>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REACH</a:t>
            </a:r>
            <a:r>
              <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ctr"/>
            <a:r>
              <a:rPr lang="it-IT" sz="2400" b="1"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ALCANZAR</a:t>
            </a:r>
          </a:p>
        </p:txBody>
      </p:sp>
      <p:sp>
        <p:nvSpPr>
          <p:cNvPr id="34" name="CasellaDiTesto 22">
            <a:extLst>
              <a:ext uri="{FF2B5EF4-FFF2-40B4-BE49-F238E27FC236}">
                <a16:creationId xmlns:a16="http://schemas.microsoft.com/office/drawing/2014/main" id="{70E8D2E7-EF0F-4CF3-931B-45A6475A77E5}"/>
              </a:ext>
            </a:extLst>
          </p:cNvPr>
          <p:cNvSpPr txBox="1"/>
          <p:nvPr/>
        </p:nvSpPr>
        <p:spPr>
          <a:xfrm>
            <a:off x="13106400" y="5219700"/>
            <a:ext cx="2447823" cy="646331"/>
          </a:xfrm>
          <a:prstGeom prst="rect">
            <a:avLst/>
          </a:prstGeom>
          <a:noFill/>
        </p:spPr>
        <p:txBody>
          <a:bodyPr wrap="square" rtlCol="0">
            <a:spAutoFit/>
          </a:bodyPr>
          <a:lstStyle/>
          <a:p>
            <a:pPr algn="ctr"/>
            <a:r>
              <a:rPr lang="it-IT" sz="12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ACT</a:t>
            </a:r>
            <a:endParaRPr lang="it-IT" sz="28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r>
              <a:rPr lang="it-IT" sz="2400" b="1" dirty="0">
                <a:solidFill>
                  <a:schemeClr val="bg1"/>
                </a:solidFill>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ACTUAR</a:t>
            </a:r>
          </a:p>
        </p:txBody>
      </p:sp>
      <p:cxnSp>
        <p:nvCxnSpPr>
          <p:cNvPr id="35" name="Connettore 2 24">
            <a:extLst>
              <a:ext uri="{FF2B5EF4-FFF2-40B4-BE49-F238E27FC236}">
                <a16:creationId xmlns:a16="http://schemas.microsoft.com/office/drawing/2014/main" id="{45F053AC-8B48-4A4E-9CD5-57AB8AA7EF0A}"/>
              </a:ext>
            </a:extLst>
          </p:cNvPr>
          <p:cNvCxnSpPr/>
          <p:nvPr/>
        </p:nvCxnSpPr>
        <p:spPr>
          <a:xfrm flipH="1">
            <a:off x="15477742" y="3927750"/>
            <a:ext cx="1637243" cy="4575101"/>
          </a:xfrm>
          <a:prstGeom prst="straightConnector1">
            <a:avLst/>
          </a:prstGeom>
          <a:ln w="38100">
            <a:solidFill>
              <a:srgbClr val="645F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19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1247</TotalTime>
  <Words>2377</Words>
  <Application>Microsoft Office PowerPoint</Application>
  <PresentationFormat>Personalizado</PresentationFormat>
  <Paragraphs>204</Paragraphs>
  <Slides>23</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23</vt:i4>
      </vt:variant>
    </vt:vector>
  </HeadingPairs>
  <TitlesOfParts>
    <vt:vector size="31" baseType="lpstr">
      <vt:lpstr>Arial</vt:lpstr>
      <vt:lpstr>Calibri</vt:lpstr>
      <vt:lpstr>Lucida Handwriting</vt:lpstr>
      <vt:lpstr>Microsoft Sans Serif</vt:lpstr>
      <vt:lpstr>Oxygen</vt:lpstr>
      <vt:lpstr>Wingdings</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E4F PPT TEMPLATE</dc:title>
  <dc:creator>Monia Coppola</dc:creator>
  <cp:keywords>DAE5WsvJFTY,BAEXurJiHZU</cp:keywords>
  <cp:lastModifiedBy>Javier Serón Molina</cp:lastModifiedBy>
  <cp:revision>113</cp:revision>
  <dcterms:created xsi:type="dcterms:W3CDTF">2022-02-25T10:54:18Z</dcterms:created>
  <dcterms:modified xsi:type="dcterms:W3CDTF">2023-01-03T13:22:38Z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2022-02-25T00:00:00Z</vt:filetime>
  </property>
  <property fmtid="{D5CDD505-2E9C-101B-9397-08002B2CF9AE}" pid="3" name="Creator">
    <vt:lpwstr>Canva</vt:lpwstr>
  </property>
  <property fmtid="{D5CDD505-2E9C-101B-9397-08002B2CF9AE}" pid="4" name="LastSaved">
    <vt:filetime>2022-02-25T00:00:00Z</vt:filetime>
  </property>
</Properties>
</file>