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77" r:id="rId4"/>
    <p:sldId id="257" r:id="rId5"/>
    <p:sldId id="258" r:id="rId6"/>
    <p:sldId id="260" r:id="rId7"/>
    <p:sldId id="281" r:id="rId8"/>
    <p:sldId id="261" r:id="rId9"/>
    <p:sldId id="290" r:id="rId10"/>
    <p:sldId id="291" r:id="rId11"/>
    <p:sldId id="262" r:id="rId12"/>
    <p:sldId id="263" r:id="rId13"/>
    <p:sldId id="282" r:id="rId14"/>
    <p:sldId id="292" r:id="rId15"/>
    <p:sldId id="265" r:id="rId16"/>
    <p:sldId id="283" r:id="rId17"/>
    <p:sldId id="284" r:id="rId18"/>
    <p:sldId id="286" r:id="rId19"/>
    <p:sldId id="266" r:id="rId20"/>
    <p:sldId id="287" r:id="rId21"/>
    <p:sldId id="293" r:id="rId22"/>
    <p:sldId id="275" r:id="rId23"/>
    <p:sldId id="273" r:id="rId24"/>
    <p:sldId id="294" r:id="rId25"/>
    <p:sldId id="259" r:id="rId26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4980"/>
    <a:srgbClr val="B05894"/>
    <a:srgbClr val="F8EBF6"/>
    <a:srgbClr val="FEB1A6"/>
    <a:srgbClr val="C6EEA9"/>
    <a:srgbClr val="FE270F"/>
    <a:srgbClr val="FF270E"/>
    <a:srgbClr val="5CC90B"/>
    <a:srgbClr val="645F63"/>
    <a:srgbClr val="582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>
        <p:scale>
          <a:sx n="75" d="100"/>
          <a:sy n="75" d="100"/>
        </p:scale>
        <p:origin x="37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3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18" name="bg object 18"/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">
            <a:extLst>
              <a:ext uri="{FF2B5EF4-FFF2-40B4-BE49-F238E27FC236}">
                <a16:creationId xmlns:a16="http://schemas.microsoft.com/office/drawing/2014/main" id="{3B8A40FF-BCCA-4458-BE33-0DE6267D64E8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26" name="object 3">
              <a:extLst>
                <a:ext uri="{FF2B5EF4-FFF2-40B4-BE49-F238E27FC236}">
                  <a16:creationId xmlns:a16="http://schemas.microsoft.com/office/drawing/2014/main" id="{0E4C1E87-1514-4CA3-BDDE-558D9D270F89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4">
              <a:extLst>
                <a:ext uri="{FF2B5EF4-FFF2-40B4-BE49-F238E27FC236}">
                  <a16:creationId xmlns:a16="http://schemas.microsoft.com/office/drawing/2014/main" id="{94FA3A65-A307-4ADB-BA2E-7FD2EACD126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326D29DB-FC6D-447F-BCA1-BAEB3C10C957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6">
              <a:extLst>
                <a:ext uri="{FF2B5EF4-FFF2-40B4-BE49-F238E27FC236}">
                  <a16:creationId xmlns:a16="http://schemas.microsoft.com/office/drawing/2014/main" id="{432897F3-8DC0-4BA4-896A-9DD05ACCAE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9BAFE55B-7408-4744-9BC5-461DF6568996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8">
              <a:extLst>
                <a:ext uri="{FF2B5EF4-FFF2-40B4-BE49-F238E27FC236}">
                  <a16:creationId xmlns:a16="http://schemas.microsoft.com/office/drawing/2014/main" id="{0DF0045C-60C2-4FAF-B4AC-8012DA50A2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21C10D7-2AAC-4F4D-A7C0-605FC39B7E80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75D9B00-34CB-424A-B0AB-383501E55D16}"/>
              </a:ext>
            </a:extLst>
          </p:cNvPr>
          <p:cNvSpPr txBox="1"/>
          <p:nvPr userDrawn="1"/>
        </p:nvSpPr>
        <p:spPr>
          <a:xfrm>
            <a:off x="4174398" y="5599283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6810" marR="2413635" algn="ctr">
              <a:spcBef>
                <a:spcPts val="415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B05894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e4f-network.eu</a:t>
            </a:r>
            <a:endParaRPr lang="es-ES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62FFA7B-73B6-441C-A2CC-6EA9F6EE7337}"/>
              </a:ext>
            </a:extLst>
          </p:cNvPr>
          <p:cNvGrpSpPr/>
          <p:nvPr userDrawn="1"/>
        </p:nvGrpSpPr>
        <p:grpSpPr>
          <a:xfrm>
            <a:off x="0" y="1775463"/>
            <a:ext cx="18288000" cy="3595707"/>
            <a:chOff x="-24581" y="1790700"/>
            <a:chExt cx="18288000" cy="3595707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1F37E96-FE8D-476B-BFB0-28ED7F39709E}"/>
                </a:ext>
              </a:extLst>
            </p:cNvPr>
            <p:cNvSpPr/>
            <p:nvPr/>
          </p:nvSpPr>
          <p:spPr>
            <a:xfrm>
              <a:off x="-24581" y="3473853"/>
              <a:ext cx="18288000" cy="514350"/>
            </a:xfrm>
            <a:custGeom>
              <a:avLst/>
              <a:gdLst/>
              <a:ahLst/>
              <a:cxnLst/>
              <a:rect l="l" t="t" r="r" b="b"/>
              <a:pathLst>
                <a:path w="18288000" h="514350">
                  <a:moveTo>
                    <a:pt x="0" y="514349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514349"/>
                  </a:lnTo>
                  <a:lnTo>
                    <a:pt x="0" y="514349"/>
                  </a:lnTo>
                  <a:close/>
                </a:path>
              </a:pathLst>
            </a:custGeom>
            <a:solidFill>
              <a:srgbClr val="B058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B0E2C8F-4A84-4AD4-8BC1-F61351B5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790700"/>
              <a:ext cx="3876674" cy="359570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E95E46FD-F467-4ADE-ABD0-E6A4A9FE2A87}"/>
              </a:ext>
            </a:extLst>
          </p:cNvPr>
          <p:cNvSpPr/>
          <p:nvPr userDrawn="1"/>
        </p:nvSpPr>
        <p:spPr>
          <a:xfrm>
            <a:off x="635" y="8883435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6E9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D778CF7E-9520-4B30-8263-3DF7E2FD8C1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45793" y="9240624"/>
            <a:ext cx="3152774" cy="666749"/>
          </a:xfrm>
          <a:prstGeom prst="rect">
            <a:avLst/>
          </a:prstGeom>
        </p:spPr>
      </p:pic>
      <p:sp>
        <p:nvSpPr>
          <p:cNvPr id="9" name="bg object 18">
            <a:extLst>
              <a:ext uri="{FF2B5EF4-FFF2-40B4-BE49-F238E27FC236}">
                <a16:creationId xmlns:a16="http://schemas.microsoft.com/office/drawing/2014/main" id="{596AACBD-3C44-44F7-A794-D07294759216}"/>
              </a:ext>
            </a:extLst>
          </p:cNvPr>
          <p:cNvSpPr/>
          <p:nvPr userDrawn="1"/>
        </p:nvSpPr>
        <p:spPr>
          <a:xfrm>
            <a:off x="42862" y="8856529"/>
            <a:ext cx="18202275" cy="0"/>
          </a:xfrm>
          <a:custGeom>
            <a:avLst/>
            <a:gdLst/>
            <a:ahLst/>
            <a:cxnLst/>
            <a:rect l="l" t="t" r="r" b="b"/>
            <a:pathLst>
              <a:path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ln w="85724">
            <a:solidFill>
              <a:srgbClr val="B05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2">
            <a:extLst>
              <a:ext uri="{FF2B5EF4-FFF2-40B4-BE49-F238E27FC236}">
                <a16:creationId xmlns:a16="http://schemas.microsoft.com/office/drawing/2014/main" id="{DC67AE64-9ED4-47FE-8345-37E800B47F7D}"/>
              </a:ext>
            </a:extLst>
          </p:cNvPr>
          <p:cNvGrpSpPr/>
          <p:nvPr userDrawn="1"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ACB47688-E4F5-4E94-9C96-F9D5A61FA187}"/>
                </a:ext>
              </a:extLst>
            </p:cNvPr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id="{E5F35078-FC84-46BA-8493-4689CDB1AA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9201DC64-4478-4EB9-9025-51D6079FF496}"/>
                </a:ext>
              </a:extLst>
            </p:cNvPr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5C346AD7-BE02-4237-8C03-A128D4DB66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675C40D4-E192-496A-B2DE-5B4634DF9FD1}"/>
                </a:ext>
              </a:extLst>
            </p:cNvPr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8">
              <a:extLst>
                <a:ext uri="{FF2B5EF4-FFF2-40B4-BE49-F238E27FC236}">
                  <a16:creationId xmlns:a16="http://schemas.microsoft.com/office/drawing/2014/main" id="{492B8A7E-0267-433F-BD96-9BA3EC33D5D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D54CE27-4B34-4A2D-BBA3-5AAF26A98167}"/>
              </a:ext>
            </a:extLst>
          </p:cNvPr>
          <p:cNvSpPr txBox="1"/>
          <p:nvPr userDrawn="1"/>
        </p:nvSpPr>
        <p:spPr>
          <a:xfrm>
            <a:off x="5105400" y="9283125"/>
            <a:ext cx="1234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"/>
              </a:spcBef>
            </a:pPr>
            <a:r>
              <a:rPr lang="en-US" sz="1600" dirty="0"/>
              <a:t> "The</a:t>
            </a:r>
            <a:r>
              <a:rPr lang="en-US" sz="1600" spc="-15" dirty="0"/>
              <a:t> </a:t>
            </a:r>
            <a:r>
              <a:rPr lang="en-US" sz="1600" dirty="0"/>
              <a:t>European</a:t>
            </a:r>
            <a:r>
              <a:rPr lang="en-US" sz="1600" spc="-15" dirty="0"/>
              <a:t> </a:t>
            </a:r>
            <a:r>
              <a:rPr lang="en-US" sz="1600" dirty="0"/>
              <a:t>Commission</a:t>
            </a:r>
            <a:r>
              <a:rPr lang="en-US" sz="1600" spc="-10" dirty="0"/>
              <a:t> </a:t>
            </a:r>
            <a:r>
              <a:rPr lang="en-US" sz="1600" dirty="0"/>
              <a:t>support</a:t>
            </a:r>
            <a:r>
              <a:rPr lang="en-US" sz="1600" spc="-15" dirty="0"/>
              <a:t> </a:t>
            </a:r>
            <a:r>
              <a:rPr lang="en-US" sz="1600" dirty="0"/>
              <a:t>for</a:t>
            </a:r>
            <a:r>
              <a:rPr lang="en-US" sz="1600" spc="-10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production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this</a:t>
            </a:r>
            <a:r>
              <a:rPr lang="en-US" sz="1600" spc="-15" dirty="0"/>
              <a:t> </a:t>
            </a:r>
            <a:r>
              <a:rPr lang="en-US" sz="1600" dirty="0"/>
              <a:t>publication</a:t>
            </a:r>
            <a:r>
              <a:rPr lang="en-US" sz="1600" spc="-10" dirty="0"/>
              <a:t> </a:t>
            </a:r>
            <a:r>
              <a:rPr lang="en-US" sz="1600" dirty="0"/>
              <a:t>does</a:t>
            </a:r>
            <a:r>
              <a:rPr lang="en-US" sz="1600" spc="-15" dirty="0"/>
              <a:t> </a:t>
            </a:r>
            <a:r>
              <a:rPr lang="en-US" sz="1600" dirty="0"/>
              <a:t>not</a:t>
            </a:r>
            <a:r>
              <a:rPr lang="en-US" sz="1600" spc="-10" dirty="0"/>
              <a:t> </a:t>
            </a:r>
            <a:r>
              <a:rPr lang="en-US" sz="1600" dirty="0"/>
              <a:t>constitute</a:t>
            </a:r>
            <a:r>
              <a:rPr lang="en-US" sz="1600" spc="-15" dirty="0"/>
              <a:t> </a:t>
            </a:r>
            <a:r>
              <a:rPr lang="en-US" sz="1600" dirty="0"/>
              <a:t>endorsement</a:t>
            </a:r>
            <a:r>
              <a:rPr lang="en-US" sz="1600" spc="-10" dirty="0"/>
              <a:t> </a:t>
            </a:r>
            <a:r>
              <a:rPr lang="en-US" sz="1600" dirty="0"/>
              <a:t>of</a:t>
            </a:r>
            <a:r>
              <a:rPr lang="en-US" sz="1600" spc="-15" dirty="0"/>
              <a:t> </a:t>
            </a:r>
            <a:r>
              <a:rPr lang="en-US" sz="1600" dirty="0"/>
              <a:t>the</a:t>
            </a:r>
            <a:r>
              <a:rPr lang="en-US" sz="1600" spc="-15" dirty="0"/>
              <a:t> </a:t>
            </a:r>
            <a:r>
              <a:rPr lang="en-US" sz="1600" dirty="0"/>
              <a:t>contents</a:t>
            </a:r>
            <a:r>
              <a:rPr lang="en-US" sz="1600" spc="-10" dirty="0"/>
              <a:t> </a:t>
            </a:r>
            <a:r>
              <a:rPr lang="en-US" sz="1600" dirty="0"/>
              <a:t>which</a:t>
            </a:r>
            <a:r>
              <a:rPr lang="en-US" sz="1600" spc="-155" dirty="0"/>
              <a:t> </a:t>
            </a:r>
            <a:r>
              <a:rPr lang="en-US" sz="1600" dirty="0"/>
              <a:t>reflects the views only of the authors, and the Commission cannot be held responsible for any use which may be made of the</a:t>
            </a:r>
            <a:r>
              <a:rPr lang="en-US" sz="1600" spc="5" dirty="0"/>
              <a:t> </a:t>
            </a:r>
            <a:r>
              <a:rPr lang="en-US" sz="1600" dirty="0"/>
              <a:t>information contained therein."</a:t>
            </a:r>
            <a:endParaRPr lang="es-ES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9E953B-CAA4-449F-ACCE-41955DA3CD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453887"/>
            <a:ext cx="1711842" cy="15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9" y="8813666"/>
            <a:ext cx="18287365" cy="1474470"/>
            <a:chOff x="379" y="8813666"/>
            <a:chExt cx="18287365" cy="1474470"/>
          </a:xfrm>
        </p:grpSpPr>
        <p:sp>
          <p:nvSpPr>
            <p:cNvPr id="3" name="object 3"/>
            <p:cNvSpPr/>
            <p:nvPr/>
          </p:nvSpPr>
          <p:spPr>
            <a:xfrm>
              <a:off x="597090" y="9475139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26"/>
                  </a:lnTo>
                  <a:lnTo>
                    <a:pt x="422567" y="147167"/>
                  </a:lnTo>
                  <a:lnTo>
                    <a:pt x="406869" y="135699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26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99"/>
                  </a:lnTo>
                  <a:lnTo>
                    <a:pt x="396405" y="128041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42"/>
                  </a:lnTo>
                  <a:lnTo>
                    <a:pt x="27597" y="360870"/>
                  </a:lnTo>
                  <a:lnTo>
                    <a:pt x="27597" y="189699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77419" y="191389"/>
                  </a:lnTo>
                  <a:lnTo>
                    <a:pt x="75069" y="189699"/>
                  </a:lnTo>
                  <a:lnTo>
                    <a:pt x="60350" y="179184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41"/>
                  </a:lnTo>
                  <a:lnTo>
                    <a:pt x="264782" y="31775"/>
                  </a:lnTo>
                  <a:lnTo>
                    <a:pt x="221348" y="25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69" y="529920"/>
                  </a:lnTo>
                  <a:lnTo>
                    <a:pt x="212293" y="531025"/>
                  </a:lnTo>
                  <a:lnTo>
                    <a:pt x="215163" y="531939"/>
                  </a:lnTo>
                  <a:lnTo>
                    <a:pt x="215912" y="531939"/>
                  </a:lnTo>
                  <a:lnTo>
                    <a:pt x="220167" y="531939"/>
                  </a:lnTo>
                  <a:lnTo>
                    <a:pt x="220916" y="531939"/>
                  </a:lnTo>
                  <a:lnTo>
                    <a:pt x="223774" y="531037"/>
                  </a:lnTo>
                  <a:lnTo>
                    <a:pt x="225259" y="529945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934" y="9689613"/>
              <a:ext cx="435459" cy="254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10056" y="9125191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54" y="156476"/>
                  </a:moveTo>
                  <a:lnTo>
                    <a:pt x="431533" y="151726"/>
                  </a:lnTo>
                  <a:lnTo>
                    <a:pt x="422579" y="147167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82" y="291934"/>
                  </a:lnTo>
                  <a:lnTo>
                    <a:pt x="204241" y="282117"/>
                  </a:lnTo>
                  <a:lnTo>
                    <a:pt x="204241" y="316052"/>
                  </a:lnTo>
                  <a:lnTo>
                    <a:pt x="204241" y="490829"/>
                  </a:lnTo>
                  <a:lnTo>
                    <a:pt x="27597" y="360857"/>
                  </a:lnTo>
                  <a:lnTo>
                    <a:pt x="27597" y="189699"/>
                  </a:lnTo>
                  <a:lnTo>
                    <a:pt x="204241" y="316052"/>
                  </a:lnTo>
                  <a:lnTo>
                    <a:pt x="204241" y="282117"/>
                  </a:lnTo>
                  <a:lnTo>
                    <a:pt x="75057" y="189699"/>
                  </a:lnTo>
                  <a:lnTo>
                    <a:pt x="50393" y="172059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69" y="31775"/>
                  </a:lnTo>
                  <a:lnTo>
                    <a:pt x="221335" y="12"/>
                  </a:lnTo>
                  <a:lnTo>
                    <a:pt x="214795" y="0"/>
                  </a:lnTo>
                  <a:lnTo>
                    <a:pt x="6540" y="151079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80"/>
                  </a:lnTo>
                  <a:lnTo>
                    <a:pt x="207162" y="528078"/>
                  </a:lnTo>
                  <a:lnTo>
                    <a:pt x="210794" y="529932"/>
                  </a:lnTo>
                  <a:lnTo>
                    <a:pt x="212293" y="531025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37"/>
                  </a:lnTo>
                  <a:lnTo>
                    <a:pt x="225285" y="529932"/>
                  </a:lnTo>
                  <a:lnTo>
                    <a:pt x="228917" y="528091"/>
                  </a:lnTo>
                  <a:lnTo>
                    <a:pt x="229819" y="526618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70"/>
                  </a:lnTo>
                  <a:lnTo>
                    <a:pt x="434454" y="188760"/>
                  </a:lnTo>
                  <a:lnTo>
                    <a:pt x="434454" y="158457"/>
                  </a:lnTo>
                  <a:lnTo>
                    <a:pt x="434454" y="156476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897" y="9339661"/>
              <a:ext cx="435459" cy="2549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3010" y="9486582"/>
              <a:ext cx="434975" cy="532130"/>
            </a:xfrm>
            <a:custGeom>
              <a:avLst/>
              <a:gdLst/>
              <a:ahLst/>
              <a:cxnLst/>
              <a:rect l="l" t="t" r="r" b="b"/>
              <a:pathLst>
                <a:path w="434975" h="532129">
                  <a:moveTo>
                    <a:pt x="434467" y="158457"/>
                  </a:moveTo>
                  <a:lnTo>
                    <a:pt x="434454" y="156476"/>
                  </a:lnTo>
                  <a:lnTo>
                    <a:pt x="431546" y="151714"/>
                  </a:lnTo>
                  <a:lnTo>
                    <a:pt x="422567" y="147154"/>
                  </a:lnTo>
                  <a:lnTo>
                    <a:pt x="406869" y="135686"/>
                  </a:lnTo>
                  <a:lnTo>
                    <a:pt x="406869" y="189826"/>
                  </a:lnTo>
                  <a:lnTo>
                    <a:pt x="406869" y="362940"/>
                  </a:lnTo>
                  <a:lnTo>
                    <a:pt x="231838" y="490931"/>
                  </a:lnTo>
                  <a:lnTo>
                    <a:pt x="231838" y="316014"/>
                  </a:lnTo>
                  <a:lnTo>
                    <a:pt x="265214" y="291947"/>
                  </a:lnTo>
                  <a:lnTo>
                    <a:pt x="406869" y="189826"/>
                  </a:lnTo>
                  <a:lnTo>
                    <a:pt x="406869" y="135686"/>
                  </a:lnTo>
                  <a:lnTo>
                    <a:pt x="396405" y="128028"/>
                  </a:lnTo>
                  <a:lnTo>
                    <a:pt x="396405" y="162229"/>
                  </a:lnTo>
                  <a:lnTo>
                    <a:pt x="217970" y="291922"/>
                  </a:lnTo>
                  <a:lnTo>
                    <a:pt x="204254" y="282117"/>
                  </a:lnTo>
                  <a:lnTo>
                    <a:pt x="204254" y="316052"/>
                  </a:lnTo>
                  <a:lnTo>
                    <a:pt x="204254" y="490829"/>
                  </a:lnTo>
                  <a:lnTo>
                    <a:pt x="27597" y="360857"/>
                  </a:lnTo>
                  <a:lnTo>
                    <a:pt x="27597" y="189687"/>
                  </a:lnTo>
                  <a:lnTo>
                    <a:pt x="204254" y="316052"/>
                  </a:lnTo>
                  <a:lnTo>
                    <a:pt x="204254" y="282117"/>
                  </a:lnTo>
                  <a:lnTo>
                    <a:pt x="152933" y="245402"/>
                  </a:lnTo>
                  <a:lnTo>
                    <a:pt x="75069" y="189687"/>
                  </a:lnTo>
                  <a:lnTo>
                    <a:pt x="37426" y="162775"/>
                  </a:lnTo>
                  <a:lnTo>
                    <a:pt x="218008" y="31775"/>
                  </a:lnTo>
                  <a:lnTo>
                    <a:pt x="396405" y="162229"/>
                  </a:lnTo>
                  <a:lnTo>
                    <a:pt x="396405" y="128028"/>
                  </a:lnTo>
                  <a:lnTo>
                    <a:pt x="264782" y="31775"/>
                  </a:lnTo>
                  <a:lnTo>
                    <a:pt x="221348" y="12"/>
                  </a:lnTo>
                  <a:lnTo>
                    <a:pt x="214795" y="0"/>
                  </a:lnTo>
                  <a:lnTo>
                    <a:pt x="6565" y="151053"/>
                  </a:lnTo>
                  <a:lnTo>
                    <a:pt x="2908" y="152946"/>
                  </a:lnTo>
                  <a:lnTo>
                    <a:pt x="12" y="157683"/>
                  </a:lnTo>
                  <a:lnTo>
                    <a:pt x="12" y="158445"/>
                  </a:lnTo>
                  <a:lnTo>
                    <a:pt x="12" y="162902"/>
                  </a:lnTo>
                  <a:lnTo>
                    <a:pt x="12" y="372249"/>
                  </a:lnTo>
                  <a:lnTo>
                    <a:pt x="2108" y="376377"/>
                  </a:lnTo>
                  <a:lnTo>
                    <a:pt x="206235" y="526567"/>
                  </a:lnTo>
                  <a:lnTo>
                    <a:pt x="207162" y="528066"/>
                  </a:lnTo>
                  <a:lnTo>
                    <a:pt x="210820" y="529945"/>
                  </a:lnTo>
                  <a:lnTo>
                    <a:pt x="212293" y="531012"/>
                  </a:lnTo>
                  <a:lnTo>
                    <a:pt x="215163" y="531926"/>
                  </a:lnTo>
                  <a:lnTo>
                    <a:pt x="215912" y="531926"/>
                  </a:lnTo>
                  <a:lnTo>
                    <a:pt x="220167" y="531926"/>
                  </a:lnTo>
                  <a:lnTo>
                    <a:pt x="220916" y="531926"/>
                  </a:lnTo>
                  <a:lnTo>
                    <a:pt x="223774" y="531025"/>
                  </a:lnTo>
                  <a:lnTo>
                    <a:pt x="225247" y="529958"/>
                  </a:lnTo>
                  <a:lnTo>
                    <a:pt x="228917" y="528091"/>
                  </a:lnTo>
                  <a:lnTo>
                    <a:pt x="229831" y="526592"/>
                  </a:lnTo>
                  <a:lnTo>
                    <a:pt x="278612" y="490931"/>
                  </a:lnTo>
                  <a:lnTo>
                    <a:pt x="432346" y="378510"/>
                  </a:lnTo>
                  <a:lnTo>
                    <a:pt x="434454" y="374357"/>
                  </a:lnTo>
                  <a:lnTo>
                    <a:pt x="434454" y="188760"/>
                  </a:lnTo>
                  <a:lnTo>
                    <a:pt x="434454" y="161429"/>
                  </a:lnTo>
                  <a:lnTo>
                    <a:pt x="434467" y="158457"/>
                  </a:lnTo>
                  <a:close/>
                </a:path>
              </a:pathLst>
            </a:custGeom>
            <a:solidFill>
              <a:srgbClr val="AB4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2853" y="9701048"/>
              <a:ext cx="435459" cy="254959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22E22E-102D-4F39-871D-A47062F5E08F}"/>
              </a:ext>
            </a:extLst>
          </p:cNvPr>
          <p:cNvSpPr txBox="1"/>
          <p:nvPr/>
        </p:nvSpPr>
        <p:spPr>
          <a:xfrm>
            <a:off x="2971800" y="6819900"/>
            <a:ext cx="13601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5"/>
              </a:spcBef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s-ES" sz="4400" b="1" spc="-114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Modelos de negocio en el marketing digital internacional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4003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2.1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Características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los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modelos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negocio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digitales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447800" y="5604083"/>
            <a:ext cx="1110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47800" y="3082734"/>
            <a:ext cx="155448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propuesta de valor del servicio ofrecido se crea utilizando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tecnologías digitales</a:t>
            </a:r>
            <a:endParaRPr lang="en-US" sz="2800" b="1" dirty="0">
              <a:solidFill>
                <a:srgbClr val="99498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captación de clientes y la distribución de productos o servicios se basan en los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canales digitales</a:t>
            </a:r>
            <a:endParaRPr lang="en-US" sz="2800" b="1" dirty="0">
              <a:solidFill>
                <a:srgbClr val="99498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cultura suele ser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menos jerárquica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debido a la capacidad de comunicación (digital) más fácil y rápida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digitalización promueve la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innovación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dando a los empleados herramientas y oportunidades para tener y desarrollar nuevas ideas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 transacciones comerciales digitales proporcionan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datos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que pueden ser analizados y explotados para realizar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mejoras</a:t>
            </a:r>
            <a:endParaRPr lang="en-US" sz="2800" b="1" dirty="0">
              <a:solidFill>
                <a:srgbClr val="99498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productividad aumenta constantemente gracias a la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automatización de los procesos</a:t>
            </a:r>
            <a:endParaRPr lang="en-US" sz="2800" b="1" dirty="0">
              <a:solidFill>
                <a:srgbClr val="99498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Los datos digitales conducen a un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enfoque centrado en el cliente</a:t>
            </a:r>
            <a:endParaRPr lang="en-US" sz="2800" b="1" dirty="0">
              <a:solidFill>
                <a:srgbClr val="99498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DB05C3-1F77-424B-9AEB-BB53B91C7CD3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Modelos de negocios digitales y clasificaciones.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9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409700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Modelos de negocios digitales y clasificaciones.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0193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2.2 Tipos de modelo de negocio digital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3999" y="2824222"/>
            <a:ext cx="1363980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Libre</a:t>
            </a:r>
            <a:b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Este tipo de modelo ofrece un servicio gratuito y obtiene beneficios a través del cliente y no de él, por ejemplo, vendiendo espacios publicitarios en la plataforma.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Freemium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 este modelo los usuarios pueden disfrutar de una versión básica y gratuita del producto o servicio, pero en cualquier momento pueden suscribirse o comprar una versión premium de pago.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Marketplace (Mercado de dos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lados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 un modelo similar al anterior, pero puede incluir tanto productos como servicios; de dos caras: la empresa puede vender productos (o servicios) de un tercero. El </a:t>
            </a:r>
            <a:r>
              <a:rPr lang="es-ES" sz="24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 de comercio electrónico</a:t>
            </a: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es la versión unilateral de este modelo: la empresa vende sus propios productos (físicos).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experiencia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Este modelo consiste en añadir una experiencia digital al producto en venta.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969" y="3354511"/>
            <a:ext cx="918482" cy="914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451" y="4076700"/>
            <a:ext cx="1595849" cy="8936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00" y="5151265"/>
            <a:ext cx="2781867" cy="8367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1" y="6483916"/>
            <a:ext cx="1958148" cy="59070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908" y="6915306"/>
            <a:ext cx="1318966" cy="74741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722" y="7594464"/>
            <a:ext cx="2074285" cy="11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3999" y="2857500"/>
            <a:ext cx="1363980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ecosistema</a:t>
            </a:r>
            <a:b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Los organizadores del ecosistema, como Amazon y Google, son las empresas que ofrecen a los clientes diferentes servicios en distintas plataformas; este modelo también incluye a las empresas que utilizan o suministran el ecosistema.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suscripción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uso del servicio ofrecido por la empresa requiere una suscripción por parte del cliente (mensual, anual, etc.).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 la carta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Este sistema permite al cliente pagar por "alquilar" o utilizar un producto o servicio virtual durante un tiempo determinado.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 de acceso a la propiedad</a:t>
            </a:r>
            <a:b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Similar al anterior, pero, en este caso, se paga por un producto físico (como el alquiler de un coche o un apartamento).</a:t>
            </a:r>
            <a:endParaRPr lang="en-US" sz="28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700" y="2975121"/>
            <a:ext cx="1102584" cy="135485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183" y="3093722"/>
            <a:ext cx="1253651" cy="123673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720" y="5000033"/>
            <a:ext cx="1989128" cy="53768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306" y="5905500"/>
            <a:ext cx="2838300" cy="141915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534" y="7332624"/>
            <a:ext cx="2838300" cy="88696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1B5F649-AEB3-4B2C-B736-29E3077886D2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Modelos de negocios digitales y clasificaciones.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40FA29B-C89F-4686-AC76-253B4ECA1E2E}"/>
              </a:ext>
            </a:extLst>
          </p:cNvPr>
          <p:cNvSpPr txBox="1"/>
          <p:nvPr/>
        </p:nvSpPr>
        <p:spPr>
          <a:xfrm>
            <a:off x="1524000" y="22479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2.2 Tipos de modelo de negocio digital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5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Resumen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31155" y="2835176"/>
            <a:ext cx="2308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 modelo de negocio digital se basa en tecnologías y canales digitales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962672" y="2835176"/>
            <a:ext cx="2308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cultura empresarial es menos jerárquica y promueve la innovación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569551" y="2835176"/>
            <a:ext cx="2371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Hay varios tipos de modelos de negocios digitales entre los que puede elegir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309705" y="5750140"/>
            <a:ext cx="2267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También es posible mezclar diferentes tipos de modelos de negocio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Internacionalización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56288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3.1 El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proceso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internacionalización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3997" y="3367802"/>
            <a:ext cx="15726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internacionalización es el proceso de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expansión comercial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que pretende ampliar los horizontes operativos de una empresa y expandir su presencia más allá de sus fronteras nacionales.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523998" y="4603611"/>
            <a:ext cx="10972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Es, por tanto, la posibilidad de buscar y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explotar mercados fuera del contexto nacional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para obtener más beneficios de la venta de bienes y servicios.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523997" y="6270308"/>
            <a:ext cx="10709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expansión de un negocio a un mercado extranjero puede verse obstaculizada por diferentes factores técnicos o culturales: es esencial una investigación previa exhaustiva.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4962614"/>
            <a:ext cx="4753395" cy="345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4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40030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</a:t>
            </a: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Oportunidades 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y riesgos de la internacionalización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3997" y="3086100"/>
            <a:ext cx="15726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el mercado actual, globalizado y digitalizado, hay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menos obstáculos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 la internacionalización que en el pasado. Las 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posibilidades de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acceso a los mercados extranjeros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también han aumentado para las pequeñas y medianas empresas. La apertura a los mercados internacionales puede beneficiar tanto a las empresas con buenos como con malos resultados nacionales.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523997" y="5392022"/>
            <a:ext cx="109728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el primer caso, en lugar de enfrentarse a la competencia nacional de empresas más fuertes, se pueden buscar nuevos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mercados con mayores posibilidades de crecimiento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En el segundo caso, en cambio, además del aumento de los ingresos por la presencia internacional, también se obtienen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beneficios por la mayor visibilidad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en el mercado nacional y la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fidelización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los clientes.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4962614"/>
            <a:ext cx="4753395" cy="345748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14BC55-831B-4D8E-8987-9EFB3391406B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Internacionalización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9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56288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3.2 Oportunidades y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riesgos</a:t>
            </a:r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la internacionalización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0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4000" y="3367803"/>
            <a:ext cx="157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Riesgo del país: </a:t>
            </a: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situación geopolítica de los Estados extranjeros (las posibles tensiones internas pueden desestabilizar las políticas comerciales) y el diferente marco normativo;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Riesgo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técnico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 características específicas del producto pueden no cumplir con la normativa vigente o no ser adecuadas en otros territorios (por ejemplo, diferentes tipos de enchufes);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Riesgos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mercado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E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necesidad de adaptar los productos al nuevo mercado y a las demandas de los clientes.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829300"/>
            <a:ext cx="3935156" cy="28623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00200" y="6286500"/>
            <a:ext cx="1135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Estos riesgos pueden minimizarse mediante una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cuidadosa investigación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previa a la expansión empresarial en el mercado extranjero y una buena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planificación estratégica.</a:t>
            </a:r>
            <a:endParaRPr lang="en-US" sz="2800" b="1" dirty="0">
              <a:solidFill>
                <a:srgbClr val="99498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particular, hay que informarse sobre la situación política, las leyes del país y el estilo de vida, las costumbres y la cultura de la población.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6B0EDC-9655-4573-8762-D31A98062DFE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Internacionalización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8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562880"/>
            <a:ext cx="136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3.3 Estrategias de internacionalización: personalización de productos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5676900"/>
            <a:ext cx="3048000" cy="3048000"/>
          </a:xfrm>
          <a:prstGeom prst="rect">
            <a:avLst/>
          </a:prstGeom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3998" y="3367802"/>
            <a:ext cx="150114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B05894"/>
              </a:buClr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 estrategias de internacionalización pueden clasificarse según el nivel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personalización del producto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 según el tipo de presencia extranjera de la empresa.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Clr>
                <a:srgbClr val="B05894"/>
              </a:buClr>
              <a:buFont typeface="+mj-lt"/>
              <a:buAutoNum type="arabicParenR"/>
            </a:pP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Estrategia multi doméstica: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empresa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personaliza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su oferta de productos y servicios para cada país en el que opera (esto requiere un profundo conocimiento del mercado local).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Clr>
                <a:srgbClr val="B05894"/>
              </a:buClr>
              <a:buFont typeface="+mj-lt"/>
              <a:buAutoNum type="arabicParenR"/>
            </a:pP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Estrategia global: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empresa ofrece el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mismo producto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 servicio en todos los países en los que opera, aprovechando las economías de escala para tener una estrategia de estructura de bajo coste.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Clr>
                <a:srgbClr val="B05894"/>
              </a:buClr>
              <a:buFont typeface="+mj-lt"/>
              <a:buAutoNum type="arabicParenR"/>
            </a:pP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Estrategia transnacional: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empresa realiza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ligeras modificaciones de los </a:t>
            </a:r>
            <a:b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productos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 diferentes países, pero aprovechando las economías de escala; </a:t>
            </a:r>
            <a:b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 una vía intermedia entre la estrategia multi doméstica y la global.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E176C6-CCBC-48ED-B778-52A345949DA5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Internacionalización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8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5676900"/>
            <a:ext cx="3048000" cy="3048000"/>
          </a:xfrm>
          <a:prstGeom prst="rect">
            <a:avLst/>
          </a:prstGeom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3998" y="3405068"/>
            <a:ext cx="167640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B05894"/>
              </a:buClr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Las estrategias de internacionalización pueden clasificarse según el nivel de personalización del producto y según el tipo de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presencia extranjera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 la empresa.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Exportación: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exportación de productos puede ser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-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indirecta</a:t>
            </a:r>
            <a:r>
              <a:rPr lang="en-US" sz="28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cuando la empresa lleva sus productos al extranjero a través de terceras empresas;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-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directa</a:t>
            </a:r>
            <a:r>
              <a:rPr lang="en-US" sz="28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cuando la empresa se encarga de exportar sus propios productos.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responsabilidad de exportar también implica ocuparse de todos los trámites burocráticos y legales, encontrar clientes y gestionar la campaña de marketing en el nuevo mercado.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Establecer un punto de producción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Instalarse en el nuevo país de esta manera </a:t>
            </a:r>
            <a:b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puede ser especialmente complejo y costoso, pero genera más beneficios </a:t>
            </a:r>
            <a:b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largo plazo.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738394-75FF-4693-BD38-E1654EA2A896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Internacionalización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26BD9C-6B86-4E7A-B63E-D04169F1D9DE}"/>
              </a:ext>
            </a:extLst>
          </p:cNvPr>
          <p:cNvSpPr txBox="1"/>
          <p:nvPr/>
        </p:nvSpPr>
        <p:spPr>
          <a:xfrm>
            <a:off x="1524000" y="2562880"/>
            <a:ext cx="136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3.3 Estrategias de internacionalización: personalización de productos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5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5676900"/>
            <a:ext cx="3048000" cy="3048000"/>
          </a:xfrm>
          <a:prstGeom prst="rect">
            <a:avLst/>
          </a:prstGeom>
        </p:spPr>
      </p:pic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3998" y="3394889"/>
            <a:ext cx="1501140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Acuerdos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contractuales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 basan en contratos y acuerdos con empresas de otros países para llevar la marca al nuevo país y al mercado objetivo.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Estos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acuerdos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pueden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ser: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-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licencias</a:t>
            </a:r>
            <a:r>
              <a:rPr lang="en-US" sz="2800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empresa que concede la licencia otorga derechos como marcas y permisos de producción y comercialización;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-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franquicias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internacionales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empresa franquiciadora concede sistemas de producción y comercialización ya establecidos.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514350" indent="-514350">
              <a:spcAft>
                <a:spcPts val="1200"/>
              </a:spcAft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Inversión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directa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crear filiales en el extranjero para poder establecerse en </a:t>
            </a:r>
            <a:b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país de destino sin recurrir a acuerdos con socios extranjeros.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562880"/>
            <a:ext cx="1333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3.3 Estrategias de internacionalización: presencia en el extranjero</a:t>
            </a:r>
            <a:endParaRPr lang="en-US" sz="28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CAB002-7195-4CBB-9147-7024DBF21576}"/>
              </a:ext>
            </a:extLst>
          </p:cNvPr>
          <p:cNvSpPr txBox="1"/>
          <p:nvPr/>
        </p:nvSpPr>
        <p:spPr>
          <a:xfrm>
            <a:off x="1447800" y="1573291"/>
            <a:ext cx="143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Internacionalización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2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082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Objetivos</a:t>
            </a:r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 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metas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447800" y="2705100"/>
            <a:ext cx="160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 final de este módulo serás capaz de: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hape 2782"/>
          <p:cNvSpPr/>
          <p:nvPr/>
        </p:nvSpPr>
        <p:spPr>
          <a:xfrm>
            <a:off x="2647949" y="3878627"/>
            <a:ext cx="609600" cy="554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7" name="Shape 2782"/>
          <p:cNvSpPr/>
          <p:nvPr/>
        </p:nvSpPr>
        <p:spPr>
          <a:xfrm>
            <a:off x="2647949" y="6319528"/>
            <a:ext cx="609600" cy="554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8" name="Shape 2782"/>
          <p:cNvSpPr/>
          <p:nvPr/>
        </p:nvSpPr>
        <p:spPr>
          <a:xfrm>
            <a:off x="2647949" y="5322463"/>
            <a:ext cx="609600" cy="554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Oxygen" panose="02000503000000090004" pitchFamily="2" charset="77"/>
              <a:ea typeface="Roboto Bold" charset="0"/>
              <a:cs typeface="Roboto Bold" charset="0"/>
            </a:endParaRPr>
          </a:p>
        </p:txBody>
      </p:sp>
      <p:sp>
        <p:nvSpPr>
          <p:cNvPr id="9" name="CuadroTexto 2"/>
          <p:cNvSpPr txBox="1"/>
          <p:nvPr/>
        </p:nvSpPr>
        <p:spPr>
          <a:xfrm>
            <a:off x="3657600" y="3878627"/>
            <a:ext cx="704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Conocer los elementos del modelo de negocio y los modelos de negocio digitales</a:t>
            </a:r>
            <a:endParaRPr lang="en-GB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uadroTexto 2"/>
          <p:cNvSpPr txBox="1"/>
          <p:nvPr/>
        </p:nvSpPr>
        <p:spPr>
          <a:xfrm>
            <a:off x="3638550" y="5322463"/>
            <a:ext cx="70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Crear un modelo de negocio</a:t>
            </a:r>
            <a:endParaRPr lang="en-GB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3619500" y="6335411"/>
            <a:ext cx="704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Conocer el proceso de internacionalización y las principales estrategias de internacionalización </a:t>
            </a:r>
            <a:endParaRPr lang="en-GB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2718712"/>
            <a:ext cx="5756770" cy="52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Resumen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31154" y="2835176"/>
            <a:ext cx="2902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internacionalización es un proceso de expansión comercial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781800" y="2705100"/>
            <a:ext cx="2940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Hoy en día hay menos obstáculos para la internacionalización que en el pasado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049000" y="2705100"/>
            <a:ext cx="335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Los riesgos pueden </a:t>
            </a:r>
          </a:p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minimizarse mediante una cuidadosa investigación y una buena planificación estratégica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209800" y="5750140"/>
            <a:ext cx="2935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Existen diferentes tipos de estrategias de internacionalización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8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48590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Recomendaciones y consejos. Qué hacer qué no hacer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3514" r="12666" b="5122"/>
          <a:stretch/>
        </p:blipFill>
        <p:spPr>
          <a:xfrm>
            <a:off x="14554200" y="4762500"/>
            <a:ext cx="3124200" cy="38680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160509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4.1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Consejos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generales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4000" y="2965431"/>
            <a:ext cx="1318260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B05894"/>
              </a:buClr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Investigación</a:t>
            </a:r>
            <a:endParaRPr lang="en-US" sz="28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2">
              <a:spcAft>
                <a:spcPts val="600"/>
              </a:spcAft>
              <a:buClr>
                <a:srgbClr val="B05894"/>
              </a:buClr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Investiga, investiga, investiga. Encuentra toda la información que necesitas, desde la política y la legislación hasta el mercado y la cultura del país de destino.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457200" indent="-457200">
              <a:buClr>
                <a:srgbClr val="B05894"/>
              </a:buClr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Estudia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la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competencia</a:t>
            </a:r>
            <a:endParaRPr lang="en-US" sz="28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2">
              <a:spcAft>
                <a:spcPts val="600"/>
              </a:spcAft>
              <a:buClr>
                <a:srgbClr val="B05894"/>
              </a:buClr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Observa a los competidores y sus modelos de negocio para entender cómo las empresas satisfacen las necesidades de sus clientes y con qué propuestas de valor, pero también cómo posicionarse en el mercado.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B05894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 flexible</a:t>
            </a:r>
          </a:p>
          <a:p>
            <a:pPr lvl="2">
              <a:spcAft>
                <a:spcPts val="600"/>
              </a:spcAft>
              <a:buClr>
                <a:srgbClr val="B05894"/>
              </a:buClr>
            </a:pP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 muy probable que al abrirse a un nuevo mercado haya que adaptar el producto a las necesidades del nuevo segmento de clientes. Prepárate para realizar diversos ajustes no solo en tu oferta de productos y servicios, sino también en tus campañas de marketing y tu modelo de negocio.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084309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4.2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Qué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hacer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y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qué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no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hacer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6972300"/>
            <a:ext cx="1752600" cy="1752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3514" r="12666" b="5122"/>
          <a:stretch/>
        </p:blipFill>
        <p:spPr>
          <a:xfrm>
            <a:off x="0" y="6743699"/>
            <a:ext cx="1616660" cy="2001579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88743"/>
              </p:ext>
            </p:extLst>
          </p:nvPr>
        </p:nvGraphicFramePr>
        <p:xfrm>
          <a:off x="1524000" y="2995341"/>
          <a:ext cx="15011400" cy="572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199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SI…</a:t>
                      </a:r>
                      <a:endParaRPr lang="it-IT" sz="32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rgbClr val="5CC9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NO…</a:t>
                      </a:r>
                      <a:endParaRPr lang="it-IT" sz="32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rgbClr val="FE27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09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5894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Establecer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objetivos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realistas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457200" indent="-457200">
                        <a:buClr>
                          <a:srgbClr val="B0589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28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Conocer </a:t>
                      </a:r>
                      <a:r>
                        <a:rPr lang="es-ES" sz="2800" b="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tu mercado objetivo antes de establecerte</a:t>
                      </a:r>
                      <a:endParaRPr lang="en-US" sz="2800" b="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457200" indent="-457200">
                        <a:buClr>
                          <a:srgbClr val="B0589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28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Desarrollar un equipo de confianza </a:t>
                      </a:r>
                      <a:r>
                        <a:rPr lang="es-ES" sz="2800" b="1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 el país</a:t>
                      </a:r>
                      <a:endParaRPr lang="en-US" sz="28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457200" indent="-457200">
                        <a:buClr>
                          <a:srgbClr val="B0589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Buscar el asesoramiento de </a:t>
                      </a: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consultores internacionales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457200" indent="-457200">
                        <a:buClr>
                          <a:srgbClr val="B0589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Identificar a tus potenciales </a:t>
                      </a: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clientes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y </a:t>
                      </a: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socios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457200" indent="-457200">
                        <a:buClr>
                          <a:srgbClr val="B05894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Adaptar tu </a:t>
                      </a: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modelo de negocio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 los nuevos mercados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rgbClr val="C6EE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589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B05894"/>
                          </a:solidFill>
                          <a:latin typeface="Lucida Handwriting" panose="03010101010101010101" pitchFamily="66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r>
                        <a:rPr lang="en-US" sz="2800" dirty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Ignorar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las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barreras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culturales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589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B05894"/>
                          </a:solidFill>
                          <a:latin typeface="Lucida Handwriting" panose="03010101010101010101" pitchFamily="66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Ignorar las diferencias de </a:t>
                      </a: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idioma y cultura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buClr>
                          <a:srgbClr val="B05894"/>
                        </a:buClr>
                      </a:pPr>
                      <a:r>
                        <a:rPr lang="en-US" sz="2800" b="1" dirty="0">
                          <a:solidFill>
                            <a:srgbClr val="B05894"/>
                          </a:solidFill>
                          <a:latin typeface="Lucida Handwriting" panose="03010101010101010101" pitchFamily="66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r>
                        <a:rPr lang="en-US" sz="2800" b="0" dirty="0">
                          <a:solidFill>
                            <a:srgbClr val="B05894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Asumir cualquier cosa (tener </a:t>
                      </a: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prejuicios culturales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>
                        <a:buClr>
                          <a:srgbClr val="B05894"/>
                        </a:buClr>
                      </a:pPr>
                      <a:r>
                        <a:rPr lang="en-US" sz="2800" b="1" dirty="0">
                          <a:solidFill>
                            <a:srgbClr val="B05894"/>
                          </a:solidFill>
                          <a:latin typeface="Lucida Handwriting" panose="03010101010101010101" pitchFamily="66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Ser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impaciente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589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B05894"/>
                          </a:solidFill>
                          <a:latin typeface="Lucida Handwriting" panose="03010101010101010101" pitchFamily="66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Ignorar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la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política</a:t>
                      </a:r>
                      <a:endParaRPr lang="en-US" sz="28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589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B05894"/>
                          </a:solidFill>
                          <a:latin typeface="Lucida Handwriting" panose="03010101010101010101" pitchFamily="66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Asumir que tu </a:t>
                      </a:r>
                      <a:r>
                        <a:rPr lang="es-ES" sz="2800" b="1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modelo de negocio </a:t>
                      </a:r>
                      <a:r>
                        <a:rPr lang="es-E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exitoso puede ser replicado en un nuevo mercado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B05894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B05894"/>
                          </a:solidFill>
                          <a:latin typeface="Lucida Handwriting" panose="03010101010101010101" pitchFamily="66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Infravalorar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los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posibles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malentendidos</a:t>
                      </a:r>
                      <a:endParaRPr lang="en-US" sz="28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solidFill>
                      <a:srgbClr val="FEB1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82" y="2614341"/>
            <a:ext cx="1468155" cy="137107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600" y="2574846"/>
            <a:ext cx="1468800" cy="141109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E661358-E2B7-4060-A09E-C0343C223AE7}"/>
              </a:ext>
            </a:extLst>
          </p:cNvPr>
          <p:cNvSpPr txBox="1"/>
          <p:nvPr/>
        </p:nvSpPr>
        <p:spPr>
          <a:xfrm>
            <a:off x="1447800" y="140970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Recomendaciones y consejos. Qué hacer qué no hacer</a:t>
            </a:r>
            <a:endParaRPr lang="en-US" sz="6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6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Resumen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31155" y="2835176"/>
            <a:ext cx="2308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 aconsejable investigar, estudiar la competencia y ser flexible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6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EDDD99-298F-41D0-922C-4BD6E66D7434}"/>
              </a:ext>
            </a:extLst>
          </p:cNvPr>
          <p:cNvSpPr txBox="1"/>
          <p:nvPr/>
        </p:nvSpPr>
        <p:spPr>
          <a:xfrm>
            <a:off x="5867400" y="6210300"/>
            <a:ext cx="5410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5230" algn="l"/>
                <a:tab pos="1926589" algn="l"/>
                <a:tab pos="2915920" algn="l"/>
                <a:tab pos="3444875" algn="l"/>
                <a:tab pos="4383405" algn="l"/>
                <a:tab pos="6796405" algn="l"/>
              </a:tabLst>
              <a:defRPr/>
            </a:pPr>
            <a:r>
              <a:rPr lang="en-US" sz="8000" b="1" spc="-114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¡Gracias!</a:t>
            </a:r>
            <a:endParaRPr kumimoji="0" lang="en-US" sz="8000" b="1" i="0" u="none" strike="noStrike" kern="1200" cap="none" spc="0" normalizeH="0" baseline="0" dirty="0">
              <a:ln>
                <a:noFill/>
              </a:ln>
              <a:solidFill>
                <a:srgbClr val="B05894"/>
              </a:solidFill>
              <a:effectLst/>
              <a:uLnTx/>
              <a:uFillTx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9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FD79239-ADE2-4DC9-875C-DD0088D1160B}"/>
              </a:ext>
            </a:extLst>
          </p:cNvPr>
          <p:cNvSpPr txBox="1"/>
          <p:nvPr/>
        </p:nvSpPr>
        <p:spPr>
          <a:xfrm>
            <a:off x="1433944" y="151154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Í</a:t>
            </a:r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ndice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295400" y="2857500"/>
            <a:ext cx="15853232" cy="4430256"/>
            <a:chOff x="1216351" y="2672094"/>
            <a:chExt cx="15853232" cy="4430256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7C9F896-2DB9-4A46-BF95-8A9C26C19FE9}"/>
                </a:ext>
              </a:extLst>
            </p:cNvPr>
            <p:cNvSpPr txBox="1"/>
            <p:nvPr/>
          </p:nvSpPr>
          <p:spPr>
            <a:xfrm>
              <a:off x="1651536" y="2672094"/>
              <a:ext cx="35281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Unidad 1: Introducción. ¿Qué es un modelo de negocio?</a:t>
              </a:r>
              <a:endPara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383C766-C59A-4336-B14B-5E1B269C5395}"/>
                </a:ext>
              </a:extLst>
            </p:cNvPr>
            <p:cNvSpPr txBox="1"/>
            <p:nvPr/>
          </p:nvSpPr>
          <p:spPr>
            <a:xfrm>
              <a:off x="5614884" y="2672094"/>
              <a:ext cx="35281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Unidad 2: Modelos de negocios digitales y clasificaciones.</a:t>
              </a:r>
              <a:endParaRPr lang="en-US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04D45E8-8E2F-44A7-8684-0F0623CFF102}"/>
                </a:ext>
              </a:extLst>
            </p:cNvPr>
            <p:cNvSpPr txBox="1"/>
            <p:nvPr/>
          </p:nvSpPr>
          <p:spPr>
            <a:xfrm>
              <a:off x="9500134" y="2910874"/>
              <a:ext cx="3528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Unidad 3: </a:t>
              </a:r>
              <a:r>
                <a:rPr lang="en-US" sz="2800" b="1" dirty="0" err="1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Internacionalización</a:t>
              </a:r>
              <a:r>
                <a:rPr lang="en-US" sz="28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.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99353FE-8C02-491A-97E3-0F609EE7C293}"/>
                </a:ext>
              </a:extLst>
            </p:cNvPr>
            <p:cNvSpPr txBox="1"/>
            <p:nvPr/>
          </p:nvSpPr>
          <p:spPr>
            <a:xfrm>
              <a:off x="1651536" y="4509753"/>
              <a:ext cx="35281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Modelo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negocio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Modelo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negocio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Canvas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s-E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Elementos del modelo de negocio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AAF9D6F-057A-419A-8258-16F5D0B83874}"/>
                </a:ext>
              </a:extLst>
            </p:cNvPr>
            <p:cNvSpPr txBox="1"/>
            <p:nvPr/>
          </p:nvSpPr>
          <p:spPr>
            <a:xfrm>
              <a:off x="5614884" y="4509753"/>
              <a:ext cx="35281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Características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 los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modelos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negocio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digitales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</a:p>
            <a:p>
              <a:pPr marL="457200" indent="-457200">
                <a:buAutoNum type="arabicPeriod"/>
              </a:pPr>
              <a:r>
                <a:rPr lang="es-E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Tipos de modelo de negocio digital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5E2FE64-2B8D-4D64-8B27-C2EB62F25D86}"/>
                </a:ext>
              </a:extLst>
            </p:cNvPr>
            <p:cNvSpPr txBox="1"/>
            <p:nvPr/>
          </p:nvSpPr>
          <p:spPr>
            <a:xfrm>
              <a:off x="9578230" y="4424694"/>
              <a:ext cx="35281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El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proceso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internacionalización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s-E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Oportunidades y riesgos de la internacionalización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Estrategias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de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internacionalización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pic>
          <p:nvPicPr>
            <p:cNvPr id="15" name="object 2">
              <a:extLst>
                <a:ext uri="{FF2B5EF4-FFF2-40B4-BE49-F238E27FC236}">
                  <a16:creationId xmlns:a16="http://schemas.microsoft.com/office/drawing/2014/main" id="{0351A207-7EF1-46BA-953B-CECF6A0A5CE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6351" y="2672094"/>
              <a:ext cx="435185" cy="510356"/>
            </a:xfrm>
            <a:prstGeom prst="rect">
              <a:avLst/>
            </a:prstGeom>
          </p:spPr>
        </p:pic>
        <p:pic>
          <p:nvPicPr>
            <p:cNvPr id="16" name="object 2">
              <a:extLst>
                <a:ext uri="{FF2B5EF4-FFF2-40B4-BE49-F238E27FC236}">
                  <a16:creationId xmlns:a16="http://schemas.microsoft.com/office/drawing/2014/main" id="{621B329D-F6F5-4D0C-ADF3-EF47DC304E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9701" y="2672094"/>
              <a:ext cx="435185" cy="510356"/>
            </a:xfrm>
            <a:prstGeom prst="rect">
              <a:avLst/>
            </a:prstGeom>
          </p:spPr>
        </p:pic>
        <p:pic>
          <p:nvPicPr>
            <p:cNvPr id="17" name="object 2">
              <a:extLst>
                <a:ext uri="{FF2B5EF4-FFF2-40B4-BE49-F238E27FC236}">
                  <a16:creationId xmlns:a16="http://schemas.microsoft.com/office/drawing/2014/main" id="{6EF133E2-2570-45BD-B6C8-D8377B1DAA3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4951" y="2910874"/>
              <a:ext cx="435185" cy="510356"/>
            </a:xfrm>
            <a:prstGeom prst="rect">
              <a:avLst/>
            </a:prstGeom>
          </p:spPr>
        </p:pic>
        <p:pic>
          <p:nvPicPr>
            <p:cNvPr id="13" name="object 2">
              <a:extLst>
                <a:ext uri="{FF2B5EF4-FFF2-40B4-BE49-F238E27FC236}">
                  <a16:creationId xmlns:a16="http://schemas.microsoft.com/office/drawing/2014/main" id="{6EF133E2-2570-45BD-B6C8-D8377B1DAA3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00" y="2672094"/>
              <a:ext cx="435185" cy="510356"/>
            </a:xfrm>
            <a:prstGeom prst="rect">
              <a:avLst/>
            </a:prstGeom>
          </p:spPr>
        </p:pic>
        <p:sp>
          <p:nvSpPr>
            <p:cNvPr id="14" name="CuadroTexto 5">
              <a:extLst>
                <a:ext uri="{FF2B5EF4-FFF2-40B4-BE49-F238E27FC236}">
                  <a16:creationId xmlns:a16="http://schemas.microsoft.com/office/drawing/2014/main" id="{F04D45E8-8E2F-44A7-8684-0F0623CFF102}"/>
                </a:ext>
              </a:extLst>
            </p:cNvPr>
            <p:cNvSpPr txBox="1"/>
            <p:nvPr/>
          </p:nvSpPr>
          <p:spPr>
            <a:xfrm>
              <a:off x="13541583" y="2672094"/>
              <a:ext cx="35280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solidFill>
                    <a:srgbClr val="B05894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Unidad 4: Recomendaciones y consejos. Qué hacer qué no hacer</a:t>
              </a:r>
              <a:endParaRPr lang="en-US" sz="4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18" name="CuadroTexto 8">
              <a:extLst>
                <a:ext uri="{FF2B5EF4-FFF2-40B4-BE49-F238E27FC236}">
                  <a16:creationId xmlns:a16="http://schemas.microsoft.com/office/drawing/2014/main" id="{85E2FE64-2B8D-4D64-8B27-C2EB62F25D86}"/>
                </a:ext>
              </a:extLst>
            </p:cNvPr>
            <p:cNvSpPr txBox="1"/>
            <p:nvPr/>
          </p:nvSpPr>
          <p:spPr>
            <a:xfrm>
              <a:off x="13541576" y="4487976"/>
              <a:ext cx="35280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Consejos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generales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Qué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hacer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y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qué</a:t>
              </a:r>
              <a:r>
                <a:rPr lang="en-US" sz="2400" dirty="0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no </a:t>
              </a:r>
              <a:r>
                <a:rPr lang="en-US" sz="2400" dirty="0" err="1"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hacer</a:t>
              </a:r>
              <a:endPara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83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25E0BC-2C03-4133-9CEF-1FF5F8AB3A15}"/>
              </a:ext>
            </a:extLst>
          </p:cNvPr>
          <p:cNvSpPr txBox="1"/>
          <p:nvPr/>
        </p:nvSpPr>
        <p:spPr>
          <a:xfrm>
            <a:off x="1447800" y="1573291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Introducción. ¿Qué es un modelo de negocio?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C042FF-D434-4A38-93CB-0832511D99F8}"/>
              </a:ext>
            </a:extLst>
          </p:cNvPr>
          <p:cNvSpPr txBox="1"/>
          <p:nvPr/>
        </p:nvSpPr>
        <p:spPr>
          <a:xfrm>
            <a:off x="1524000" y="256288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1.1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negocio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4000" y="3367802"/>
            <a:ext cx="160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s-ES" sz="28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 modelo de negocio es una </a:t>
            </a:r>
            <a:r>
              <a:rPr lang="es-ES" sz="2800" b="1" i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herramienta conceptual </a:t>
            </a:r>
            <a:r>
              <a:rPr lang="es-ES" sz="28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utilizada para describir la forma en que una empresa crea, distribuye y </a:t>
            </a:r>
            <a:r>
              <a:rPr lang="es-ES" sz="2800" b="1" i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capta</a:t>
            </a:r>
            <a:r>
              <a:rPr lang="es-ES" sz="28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valor. (Osterwalder, 2005)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4000" y="4603611"/>
            <a:ext cx="1021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término modelo de negocio se refiere al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plan estratégico de una empresa para obtener beneficios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Puede definirse como el conjunto de prácticas organizativas y soluciones estratégicas a través de las cuales la empresa busca obtener una ventaja competitiva en el mercado. Debe ser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flexible y dinámica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7" t="20784" r="3787" b="13229"/>
          <a:stretch/>
        </p:blipFill>
        <p:spPr>
          <a:xfrm>
            <a:off x="11747205" y="4525745"/>
            <a:ext cx="5791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788921-4989-4318-99AD-358D5D9EAC23}"/>
              </a:ext>
            </a:extLst>
          </p:cNvPr>
          <p:cNvSpPr txBox="1"/>
          <p:nvPr/>
        </p:nvSpPr>
        <p:spPr>
          <a:xfrm>
            <a:off x="1524000" y="256288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1.2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negocio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Canvas</a:t>
            </a: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899353FE-8C02-491A-97E3-0F609EE7C293}"/>
              </a:ext>
            </a:extLst>
          </p:cNvPr>
          <p:cNvSpPr txBox="1"/>
          <p:nvPr/>
        </p:nvSpPr>
        <p:spPr>
          <a:xfrm>
            <a:off x="1524000" y="3324880"/>
            <a:ext cx="1485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modelo de negocio </a:t>
            </a:r>
            <a:r>
              <a:rPr lang="es-ES" sz="2800" b="1" dirty="0" err="1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Canvas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(Osterwalder e Pigneur, 2005)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 una herramienta estratégica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útil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para representar gráficamente el modelo de negocio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y por tanto </a:t>
            </a:r>
            <a:r>
              <a:rPr lang="es-ES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propuesta de valor, de una empresa.</a:t>
            </a:r>
            <a:endParaRPr lang="en-US" sz="2800" b="1" dirty="0">
              <a:solidFill>
                <a:srgbClr val="99498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24000" y="4646593"/>
            <a:ext cx="1463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Está estructurado como un marco formado por nueve bloques en los que se insertan los elementos constitutivos de una empresa.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99729"/>
              </p:ext>
            </p:extLst>
          </p:nvPr>
        </p:nvGraphicFramePr>
        <p:xfrm>
          <a:off x="1447800" y="5881926"/>
          <a:ext cx="15011400" cy="2766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0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2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2258">
                <a:tc rowSpan="2"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Socios clave</a:t>
                      </a:r>
                      <a:endParaRPr lang="it-IT" sz="2400" b="1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8EB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Actividades clave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F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Propuestas de </a:t>
                      </a:r>
                      <a:b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valor</a:t>
                      </a:r>
                      <a:endParaRPr lang="it-IT" sz="2400" b="1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8EBF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Relaciones con </a:t>
                      </a:r>
                      <a:b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</a:br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los clientes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F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Segmentos de clientes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25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Recursos clave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F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Canales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258">
                <a:tc gridSpan="3"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Estructura de costes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it-IT" sz="2400" b="1" kern="1200" dirty="0">
                          <a:solidFill>
                            <a:srgbClr val="99498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Flujos de ingresos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B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939" y="6823170"/>
            <a:ext cx="558035" cy="4185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0249" y="7815748"/>
            <a:ext cx="623373" cy="51453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48" y="5928589"/>
            <a:ext cx="526902" cy="52690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6" y="5956202"/>
            <a:ext cx="571580" cy="44297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8140" y="7742081"/>
            <a:ext cx="524860" cy="58984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183" y="5956202"/>
            <a:ext cx="492259" cy="54851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890" y="6041535"/>
            <a:ext cx="436000" cy="53445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541" y="5986257"/>
            <a:ext cx="382859" cy="371708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95" y="5925258"/>
            <a:ext cx="567029" cy="49370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70" y="6787379"/>
            <a:ext cx="524299" cy="50670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E4D900-777D-4146-BCCF-647D7EA703BB}"/>
              </a:ext>
            </a:extLst>
          </p:cNvPr>
          <p:cNvSpPr txBox="1"/>
          <p:nvPr/>
        </p:nvSpPr>
        <p:spPr>
          <a:xfrm>
            <a:off x="1447800" y="1573291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Introducción. ¿Qué es un modelo de negocio?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3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788921-4989-4318-99AD-358D5D9EAC23}"/>
              </a:ext>
            </a:extLst>
          </p:cNvPr>
          <p:cNvSpPr txBox="1"/>
          <p:nvPr/>
        </p:nvSpPr>
        <p:spPr>
          <a:xfrm>
            <a:off x="1524000" y="256288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1.3 Elementos del modelo de negocio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4000" y="3086100"/>
            <a:ext cx="1463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Los elementos constitutivos de una empresa que se tienen en cuenta en el modelo de negocio </a:t>
            </a:r>
            <a:r>
              <a:rPr lang="es-E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Canvas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responden a cuatro preguntas: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125685" y="4274071"/>
            <a:ext cx="82319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2. </a:t>
            </a: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¿Cómo se crea el valor?</a:t>
            </a:r>
            <a:endParaRPr lang="en-US" sz="28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Actividades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clave</a:t>
            </a: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Recursos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clave</a:t>
            </a: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Socios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clave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</a:t>
            </a: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¿Por qué se crea valor y qué impacto genera?</a:t>
            </a:r>
            <a:endParaRPr lang="en-US" sz="28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Estructura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costes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Flujos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ingresos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47800" y="4274071"/>
            <a:ext cx="76176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¿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Qué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genera la </a:t>
            </a: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organización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?</a:t>
            </a: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Propuestas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valor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</a:t>
            </a:r>
            <a:r>
              <a:rPr lang="es-E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¿Quién es el receptor del valor creado?</a:t>
            </a:r>
            <a:endParaRPr lang="en-US" sz="28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Segmentos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clientes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Canales</a:t>
            </a:r>
          </a:p>
          <a:p>
            <a:pPr marL="914400" lvl="1" indent="-457200">
              <a:buClr>
                <a:srgbClr val="B05894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Relación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cliente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DCED52-B8DF-4595-8BD1-CDDF4158AC76}"/>
              </a:ext>
            </a:extLst>
          </p:cNvPr>
          <p:cNvSpPr txBox="1"/>
          <p:nvPr/>
        </p:nvSpPr>
        <p:spPr>
          <a:xfrm>
            <a:off x="1447800" y="1573291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Introducción. ¿Qué es un modelo de negocio?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2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788921-4989-4318-99AD-358D5D9EAC23}"/>
              </a:ext>
            </a:extLst>
          </p:cNvPr>
          <p:cNvSpPr txBox="1"/>
          <p:nvPr/>
        </p:nvSpPr>
        <p:spPr>
          <a:xfrm>
            <a:off x="1524000" y="256288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1.3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Elementos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negocio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79" y="3581174"/>
            <a:ext cx="567029" cy="49370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4600" y="3589819"/>
            <a:ext cx="1246667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Propuestas</a:t>
            </a:r>
            <a:r>
              <a:rPr lang="en-US" sz="28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valor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conjunto de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beneficios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que la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empresa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promete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al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segmento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clientes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Actividades clave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 </a:t>
            </a:r>
            <a:r>
              <a:rPr lang="es-E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producción, resolución de problemas y actividades de mantenimiento o desarrollo necesarias</a:t>
            </a:r>
            <a:endParaRPr lang="it-IT" sz="2800" dirty="0">
              <a:latin typeface="Arial" panose="020B0604020202020204" pitchFamily="34" charset="0"/>
            </a:endParaRPr>
          </a:p>
          <a:p>
            <a:pPr fontAlgn="t">
              <a:spcAft>
                <a:spcPts val="18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Recursos clave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recursos humanos, físicos, intelectuales y financieros</a:t>
            </a:r>
            <a:endParaRPr lang="en-US" sz="28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Socios clave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alianzas estratégicas con socios sin los que la empresa no puede hacer negocios</a:t>
            </a:r>
            <a:endParaRPr lang="en-US" sz="28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69" y="4652582"/>
            <a:ext cx="382859" cy="37170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29" y="5490563"/>
            <a:ext cx="611079" cy="59057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31" y="6293360"/>
            <a:ext cx="512724" cy="5127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613E473-722D-42C2-824F-27F672CA8E12}"/>
              </a:ext>
            </a:extLst>
          </p:cNvPr>
          <p:cNvSpPr txBox="1"/>
          <p:nvPr/>
        </p:nvSpPr>
        <p:spPr>
          <a:xfrm>
            <a:off x="1447800" y="1573291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Introducción. ¿Qué es un modelo de negocio?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0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691105"/>
            <a:ext cx="571580" cy="442975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9" y="3619500"/>
            <a:ext cx="492259" cy="548517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28" y="3681219"/>
            <a:ext cx="436000" cy="534452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563034"/>
            <a:ext cx="659822" cy="49486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4600" y="3589819"/>
            <a:ext cx="13030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spcAft>
                <a:spcPts val="12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Segmentos de clientes </a:t>
            </a:r>
            <a:r>
              <a:rPr lang="it-IT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 </a:t>
            </a:r>
            <a:r>
              <a:rPr lang="en-US" sz="2800" dirty="0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definidos</a:t>
            </a:r>
            <a:r>
              <a:rPr lang="en-U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mediante</a:t>
            </a:r>
            <a:r>
              <a:rPr lang="en-U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datos</a:t>
            </a:r>
            <a:r>
              <a:rPr lang="en-U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demográficos</a:t>
            </a:r>
            <a:r>
              <a:rPr lang="en-U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factores</a:t>
            </a:r>
            <a:r>
              <a:rPr lang="en-U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psicográficos</a:t>
            </a:r>
            <a:endParaRPr lang="en-US" sz="28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Relaciones con los clientes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la forma en que la empresa se relaciona con los clientes y crea relaciones provechosas</a:t>
            </a:r>
            <a:endParaRPr lang="it-IT" sz="2000" dirty="0">
              <a:latin typeface="Arial" panose="020B0604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Canales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medios por los que el servicio ofrecido llega al cliente</a:t>
            </a:r>
            <a:endParaRPr lang="en-US" sz="28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Estructura de costes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los costes fijos y variables que soporta la empresa para mantener los recursos, las actividades y las asociaciones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spcAft>
                <a:spcPts val="1200"/>
              </a:spcAft>
            </a:pPr>
            <a:r>
              <a:rPr lang="it-IT" sz="2800" b="1" dirty="0">
                <a:solidFill>
                  <a:srgbClr val="99498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Flujos de ingresos </a:t>
            </a:r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→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s-E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flujo de caja generado por la venta de servicios o productos ofrecidos por la empresa</a:t>
            </a:r>
            <a:endParaRPr lang="en-US" sz="28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fontAlgn="t">
              <a:spcAft>
                <a:spcPts val="1200"/>
              </a:spcAft>
            </a:pPr>
            <a:endParaRPr lang="it-IT" sz="2000" dirty="0">
              <a:latin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7048" y="6318311"/>
            <a:ext cx="623373" cy="51453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28" y="7157996"/>
            <a:ext cx="524860" cy="58984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ACD0B66-48D7-4421-8E66-F5BE3C708F30}"/>
              </a:ext>
            </a:extLst>
          </p:cNvPr>
          <p:cNvSpPr txBox="1"/>
          <p:nvPr/>
        </p:nvSpPr>
        <p:spPr>
          <a:xfrm>
            <a:off x="1447800" y="1573291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</a:t>
            </a:r>
            <a:r>
              <a:rPr lang="es-ES" sz="40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Introducción. ¿Qué es un modelo de negocio?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B3BD59-95DD-4342-BEC1-2879917B794B}"/>
              </a:ext>
            </a:extLst>
          </p:cNvPr>
          <p:cNvSpPr txBox="1"/>
          <p:nvPr/>
        </p:nvSpPr>
        <p:spPr>
          <a:xfrm>
            <a:off x="1524000" y="2562880"/>
            <a:ext cx="1004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1.3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Elementos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del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8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800" b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negocio</a:t>
            </a:r>
            <a:endParaRPr lang="en-US" sz="28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9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85C1DB3-25FB-3AD4-CCC1-4D6B982DAABA}"/>
              </a:ext>
            </a:extLst>
          </p:cNvPr>
          <p:cNvSpPr/>
          <p:nvPr/>
        </p:nvSpPr>
        <p:spPr>
          <a:xfrm>
            <a:off x="10921074" y="2643923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C7E83DD-3641-D2F1-E241-532A461817B2}"/>
              </a:ext>
            </a:extLst>
          </p:cNvPr>
          <p:cNvSpPr/>
          <p:nvPr/>
        </p:nvSpPr>
        <p:spPr>
          <a:xfrm>
            <a:off x="6336837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3B3577-D9C0-67CB-B8BD-0E33B29CFE77}"/>
              </a:ext>
            </a:extLst>
          </p:cNvPr>
          <p:cNvSpPr/>
          <p:nvPr/>
        </p:nvSpPr>
        <p:spPr>
          <a:xfrm>
            <a:off x="1752600" y="2628900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5D1384-6811-342B-65B8-F85E2C0DA244}"/>
              </a:ext>
            </a:extLst>
          </p:cNvPr>
          <p:cNvSpPr txBox="1"/>
          <p:nvPr/>
        </p:nvSpPr>
        <p:spPr>
          <a:xfrm>
            <a:off x="1447800" y="157329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Resumen</a:t>
            </a:r>
            <a:endParaRPr lang="en-US" sz="40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58">
            <a:extLst>
              <a:ext uri="{FF2B5EF4-FFF2-40B4-BE49-F238E27FC236}">
                <a16:creationId xmlns:a16="http://schemas.microsoft.com/office/drawing/2014/main" id="{C19CE81B-88B7-56D0-835C-580EF1D39AEA}"/>
              </a:ext>
            </a:extLst>
          </p:cNvPr>
          <p:cNvSpPr/>
          <p:nvPr/>
        </p:nvSpPr>
        <p:spPr>
          <a:xfrm>
            <a:off x="2331155" y="2835176"/>
            <a:ext cx="2774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"Modelo de negocio" se refiere al plan estratégico de una empresa para obtener beneficios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194018B4-B354-3889-61E1-72BFFF89DBE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3160915"/>
            <a:ext cx="435185" cy="510356"/>
          </a:xfrm>
          <a:prstGeom prst="rect">
            <a:avLst/>
          </a:prstGeom>
        </p:spPr>
      </p:pic>
      <p:sp>
        <p:nvSpPr>
          <p:cNvPr id="7" name="Rectangle 58">
            <a:extLst>
              <a:ext uri="{FF2B5EF4-FFF2-40B4-BE49-F238E27FC236}">
                <a16:creationId xmlns:a16="http://schemas.microsoft.com/office/drawing/2014/main" id="{DC5D6AA9-5455-9552-81E8-CF2B76572622}"/>
              </a:ext>
            </a:extLst>
          </p:cNvPr>
          <p:cNvSpPr/>
          <p:nvPr/>
        </p:nvSpPr>
        <p:spPr>
          <a:xfrm>
            <a:off x="6962672" y="2835176"/>
            <a:ext cx="2308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modelo de negocio debe ser flexible y dinámico para ser eficiente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49413C0B-8236-CA4A-DD00-985667C34D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9923" y="3174434"/>
            <a:ext cx="435185" cy="510356"/>
          </a:xfrm>
          <a:prstGeom prst="rect">
            <a:avLst/>
          </a:prstGeom>
        </p:spPr>
      </p:pic>
      <p:sp>
        <p:nvSpPr>
          <p:cNvPr id="10" name="Rectangle 58">
            <a:extLst>
              <a:ext uri="{FF2B5EF4-FFF2-40B4-BE49-F238E27FC236}">
                <a16:creationId xmlns:a16="http://schemas.microsoft.com/office/drawing/2014/main" id="{57A4DE11-6DBD-D00A-3E1D-605EE186F6F6}"/>
              </a:ext>
            </a:extLst>
          </p:cNvPr>
          <p:cNvSpPr/>
          <p:nvPr/>
        </p:nvSpPr>
        <p:spPr>
          <a:xfrm>
            <a:off x="11277600" y="3204508"/>
            <a:ext cx="2920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 cuadro del modelo de negocio puede representar gráficamente el modelo de negocio</a:t>
            </a:r>
            <a:endParaRPr lang="en-US" sz="2400" b="1" dirty="0">
              <a:solidFill>
                <a:srgbClr val="B05894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AD4F969A-85AE-A98D-87DE-D66181C2F1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4366" y="3174434"/>
            <a:ext cx="435185" cy="51035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92C4DEF-F8D7-AA5F-8DB9-37560EE80165}"/>
              </a:ext>
            </a:extLst>
          </p:cNvPr>
          <p:cNvSpPr/>
          <p:nvPr/>
        </p:nvSpPr>
        <p:spPr>
          <a:xfrm>
            <a:off x="1752600" y="5579999"/>
            <a:ext cx="3352800" cy="2603376"/>
          </a:xfrm>
          <a:prstGeom prst="rect">
            <a:avLst/>
          </a:prstGeom>
          <a:solidFill>
            <a:srgbClr val="FFECFC"/>
          </a:solidFill>
          <a:ln>
            <a:solidFill>
              <a:srgbClr val="FFEC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angle 58">
            <a:extLst>
              <a:ext uri="{FF2B5EF4-FFF2-40B4-BE49-F238E27FC236}">
                <a16:creationId xmlns:a16="http://schemas.microsoft.com/office/drawing/2014/main" id="{58EDE693-DE1C-5E00-503D-2D71BD5D0C94}"/>
              </a:ext>
            </a:extLst>
          </p:cNvPr>
          <p:cNvSpPr/>
          <p:nvPr/>
        </p:nvSpPr>
        <p:spPr>
          <a:xfrm>
            <a:off x="2309705" y="5750140"/>
            <a:ext cx="2267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modelo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negocio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está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compuesto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por 9 </a:t>
            </a:r>
            <a:r>
              <a:rPr lang="en-US" sz="2400" b="1" dirty="0" err="1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elementos</a:t>
            </a:r>
            <a:r>
              <a:rPr lang="en-US" sz="2400" b="1" dirty="0">
                <a:solidFill>
                  <a:srgbClr val="B05894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28" name="object 2">
            <a:extLst>
              <a:ext uri="{FF2B5EF4-FFF2-40B4-BE49-F238E27FC236}">
                <a16:creationId xmlns:a16="http://schemas.microsoft.com/office/drawing/2014/main" id="{5BF319F7-F234-F50F-2E21-3AFF48E3887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2149" y="6112014"/>
            <a:ext cx="435185" cy="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9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</TotalTime>
  <Words>2207</Words>
  <Application>Microsoft Office PowerPoint</Application>
  <PresentationFormat>Personalizado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Handwriting</vt:lpstr>
      <vt:lpstr>Microsoft Sans Serif</vt:lpstr>
      <vt:lpstr>Oxygen</vt:lpstr>
      <vt:lpstr>Wingdings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E4F PPT TEMPLATE</dc:title>
  <dc:creator>Monia Coppola</dc:creator>
  <cp:keywords>DAE5WsvJFTY,BAEXurJiHZU</cp:keywords>
  <cp:lastModifiedBy>Javier Serón Molina</cp:lastModifiedBy>
  <cp:revision>164</cp:revision>
  <dcterms:created xsi:type="dcterms:W3CDTF">2022-02-25T10:54:18Z</dcterms:created>
  <dcterms:modified xsi:type="dcterms:W3CDTF">2023-01-03T11:08:12Z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2022-02-25T00:00:00Z</vt:filetime>
  </property>
</Properties>
</file>