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56" r:id="rId3"/>
    <p:sldId id="257" r:id="rId4"/>
    <p:sldId id="261" r:id="rId5"/>
    <p:sldId id="258" r:id="rId6"/>
    <p:sldId id="260" r:id="rId7"/>
    <p:sldId id="266" r:id="rId8"/>
    <p:sldId id="267" r:id="rId9"/>
    <p:sldId id="268" r:id="rId10"/>
    <p:sldId id="269" r:id="rId11"/>
    <p:sldId id="270" r:id="rId12"/>
    <p:sldId id="263" r:id="rId13"/>
    <p:sldId id="276" r:id="rId14"/>
    <p:sldId id="277" r:id="rId15"/>
    <p:sldId id="278" r:id="rId16"/>
    <p:sldId id="279" r:id="rId17"/>
    <p:sldId id="280" r:id="rId18"/>
    <p:sldId id="281" r:id="rId19"/>
    <p:sldId id="282" r:id="rId20"/>
    <p:sldId id="271" r:id="rId21"/>
    <p:sldId id="283" r:id="rId22"/>
    <p:sldId id="295" r:id="rId23"/>
    <p:sldId id="285" r:id="rId24"/>
    <p:sldId id="272" r:id="rId25"/>
    <p:sldId id="286" r:id="rId26"/>
    <p:sldId id="287" r:id="rId27"/>
    <p:sldId id="288" r:id="rId28"/>
    <p:sldId id="289" r:id="rId29"/>
    <p:sldId id="290" r:id="rId30"/>
    <p:sldId id="291" r:id="rId31"/>
    <p:sldId id="292" r:id="rId32"/>
    <p:sldId id="293" r:id="rId33"/>
    <p:sldId id="273" r:id="rId34"/>
    <p:sldId id="294" r:id="rId35"/>
    <p:sldId id="274" r:id="rId36"/>
    <p:sldId id="259"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CAAE3"/>
    <a:srgbClr val="F5D3F0"/>
    <a:srgbClr val="E58BD8"/>
    <a:srgbClr val="D18A21"/>
    <a:srgbClr val="FFECFC"/>
    <a:srgbClr val="E07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76" d="100"/>
          <a:sy n="76" d="100"/>
        </p:scale>
        <p:origin x="33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La narración digital es la práctica de utilizar las nuevas tecnologías para contar historias, buscando crear valor a través de los mecanismos de la narración.</a:t>
          </a:r>
          <a:endParaRPr lang="es-ES" sz="3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3526" custLinFactNeighborY="14412">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Los proyectos de narración digital funcionan porque comprendes, con mayor profundidad que con la narración tradicional, que tú y tu empresa podéis ser una gran fortaleza.</a:t>
          </a: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Ang="0" custLinFactNeighborX="1056" custLinFactNeighborY="4483">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Un relato digital permite al escritor experimentar una expresión personal. Al abordar el punto de vista de un relato digital también se definen conceptos específicos que el autor quiere que el público perciba.</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8675" custLinFactNeighborY="5676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l"/>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Las historias digitales eficaces provocan una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reacción emocional</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en la audiencia.</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l"/>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Una historia que involucra paradigmas emocionales fundamentales se apodera de nuestros corazones. Las historias digitales que tratan estos temas tienen más probabilidades de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mantener la atención del público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y pueden ayudar a los autores a establecer una conexión con la audiencia.</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l"/>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 gente tiende a salir de su camino para apoyar a otros que están dispuestos a contar historias emocionalmente cargadas.
</a:t>
          </a: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ScaleX="100196" custLinFactNeighborX="98" custLinFactNeighborY="136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Una </a:t>
          </a:r>
          <a:r>
            <a:rPr lang="es-ES" sz="3200" b="1" dirty="0">
              <a:latin typeface="Microsoft Sans Serif" panose="020B0604020202020204" pitchFamily="34" charset="0"/>
              <a:ea typeface="Microsoft Sans Serif" panose="020B0604020202020204" pitchFamily="34" charset="0"/>
              <a:cs typeface="Microsoft Sans Serif" panose="020B0604020202020204" pitchFamily="34" charset="0"/>
            </a:rPr>
            <a:t>voz grabada </a:t>
          </a: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puede añadir matices a una historia digital y hacerla más personal. Una voz puede transmitir el significado y la intención de una manera muy personal</a:t>
          </a: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16669" custLinFactNeighborY="-914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ct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l"/>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Los creadores de historias digitales también tienen que ser económicos en el uso </a:t>
          </a:r>
          <a:r>
            <a:rPr 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del texto, los diálogos y los elementos visuales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La narración digital es principalmente un medio visual, y contar historias con imágenes significa </a:t>
          </a:r>
          <a:r>
            <a:rPr 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utilizar adecuadamente la yuxtaposición de lenguaje e imágenes para crear una narrativa</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Debido a la práctica de la economía, la mayoría de las historias digitales tienden a ser cortas. Limitar el alcance de una historia digital ofrece dos beneficios: la práctica hace que el proceso de creación de la historia sea más manejable y requiere que el escritor se centre sólo en los elementos esenciales de la historia.</a:t>
          </a:r>
          <a:endParaRPr lang="it-IT"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878" custLinFactNeighborY="718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ct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Los narradores deben ser capaces de hacer retroceder o avanzar una historia cuando sea necesario. En algunos casos, para mejorar el ritmo de una historia digital hay que decidir qué partes de la historia pueden omitirse.</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Hay una serie de efectos visuales y sonoros que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pueden ayudar a establecer el ritmo de una historia digital.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Los efectos visuales rápidos y la música alegre, por ejemplo, sugieren urgencia y emoción. Por otro lado, una música más lenta puede sugerir dramatismo y contemplación.
</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ScaleX="79722" custScaleY="55352" custLinFactNeighborX="-10909" custLinFactNeighborY="-84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l"/>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Una </a:t>
          </a:r>
          <a:r>
            <a:rPr lang="es-ES" sz="3200" b="1" dirty="0">
              <a:latin typeface="Microsoft Sans Serif" panose="020B0604020202020204" pitchFamily="34" charset="0"/>
              <a:ea typeface="Microsoft Sans Serif" panose="020B0604020202020204" pitchFamily="34" charset="0"/>
              <a:cs typeface="Microsoft Sans Serif" panose="020B0604020202020204" pitchFamily="34" charset="0"/>
            </a:rPr>
            <a:t>banda sonora</a:t>
          </a: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 puede mejorar y destacar en gran medida una historia digital, añadiendo complejidad y profundidad a la narración.</a:t>
          </a: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8235" custLinFactNeighborY="-520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250" y="0"/>
          <a:ext cx="6394549"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La narración digital es la práctica de utilizar las nuevas tecnologías para contar historias, buscando crear valor a través de los mecanismos de la narración.</a:t>
          </a:r>
          <a:endParaRPr lang="es-ES"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3681" y="77431"/>
        <a:ext cx="6239687" cy="2488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463" y="0"/>
          <a:ext cx="6612096" cy="2948927"/>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Los proyectos de narración digital funcionan porque comprendes, con mayor profundidad que con la narración tradicional, que tú y tu empresa podéis ser una gran fortaleza.</a:t>
          </a:r>
        </a:p>
      </dsp:txBody>
      <dsp:txXfrm>
        <a:off x="92834" y="86371"/>
        <a:ext cx="6439354" cy="2776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3543" y="0"/>
          <a:ext cx="6924343" cy="3246238"/>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 relato digital permite al escritor experimentar una expresión personal. Al abordar el punto de vista de un relato digital también se definen conceptos específicos que el autor quiere que el público perciba.</a:t>
          </a:r>
          <a:endParaRPr lang="it-IT"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08622" y="95079"/>
        <a:ext cx="6734185" cy="305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4569" y="0"/>
          <a:ext cx="7453030" cy="5562866"/>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Las historias digitales eficaces provocan una </a:t>
          </a:r>
          <a:r>
            <a:rPr lang="es-ES" sz="28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reacción emocional</a:t>
          </a: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en la audiencia.</a:t>
          </a:r>
          <a:endParaRPr lang="it-IT"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defTabSz="1244600">
            <a:lnSpc>
              <a:spcPct val="90000"/>
            </a:lnSpc>
            <a:spcBef>
              <a:spcPct val="0"/>
            </a:spcBef>
            <a:spcAft>
              <a:spcPct val="35000"/>
            </a:spcAft>
            <a:buNone/>
          </a:pP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Una historia que involucra paradigmas emocionales fundamentales se apodera de nuestros corazones. Las historias digitales que tratan estos temas tienen más probabilidades de </a:t>
          </a:r>
          <a:r>
            <a:rPr lang="es-ES" sz="28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mantener la atención del público </a:t>
          </a: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y pueden ayudar a los autores a establecer una conexión con la audiencia.</a:t>
          </a:r>
          <a:endParaRPr lang="it-IT"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defTabSz="1244600">
            <a:lnSpc>
              <a:spcPct val="90000"/>
            </a:lnSpc>
            <a:spcBef>
              <a:spcPct val="0"/>
            </a:spcBef>
            <a:spcAft>
              <a:spcPct val="35000"/>
            </a:spcAft>
            <a:buNone/>
          </a:pP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La gente tiende a salir de su camino para apoyar a otros que están dispuestos a contar historias emocionalmente cargadas.
</a:t>
          </a:r>
        </a:p>
      </dsp:txBody>
      <dsp:txXfrm>
        <a:off x="177500" y="162931"/>
        <a:ext cx="7127168" cy="5237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2495" y="0"/>
          <a:ext cx="6388304"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Una </a:t>
          </a:r>
          <a:r>
            <a:rPr lang="es-ES"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voz grabada </a:t>
          </a: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puede añadir matices a una historia digital y hacerla más personal. Una voz puede transmitir el significado y la intención de una manera muy personal</a:t>
          </a:r>
        </a:p>
      </dsp:txBody>
      <dsp:txXfrm>
        <a:off x="89926" y="77431"/>
        <a:ext cx="6233442" cy="2488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4578" y="0"/>
          <a:ext cx="7453021" cy="5029201"/>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defTabSz="1422400">
            <a:lnSpc>
              <a:spcPct val="90000"/>
            </a:lnSpc>
            <a:spcBef>
              <a:spcPct val="0"/>
            </a:spcBef>
            <a:spcAft>
              <a:spcPct val="35000"/>
            </a:spcAft>
            <a:buNone/>
          </a:pPr>
          <a:r>
            <a:rPr lang="es-ES"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Los creadores de historias digitales también tienen que ser económicos en el uso </a:t>
          </a:r>
          <a:r>
            <a:rPr lang="es-ES" sz="26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del texto, los diálogos y los elementos visuales</a:t>
          </a:r>
          <a:r>
            <a:rPr lang="es-ES"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 La narración digital es principalmente un medio visual, y contar historias con imágenes significa </a:t>
          </a:r>
          <a:r>
            <a:rPr lang="es-ES" sz="26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utilizar adecuadamente la yuxtaposición de lenguaje e imágenes para crear una narrativa</a:t>
          </a:r>
          <a:r>
            <a:rPr lang="es-ES"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 Debido a la práctica de la economía, la mayoría de las historias digitales tienden a ser cortas. Limitar el alcance de una historia digital ofrece dos beneficios: la práctica hace que el proceso de creación de la historia sea más manejable y requiere que el escritor se centre sólo en los elementos esenciales de la historia.</a:t>
          </a:r>
          <a:endParaRPr lang="it-IT" sz="26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ctr" defTabSz="1422400">
            <a:lnSpc>
              <a:spcPct val="90000"/>
            </a:lnSpc>
            <a:spcBef>
              <a:spcPct val="0"/>
            </a:spcBef>
            <a:spcAft>
              <a:spcPct val="35000"/>
            </a:spcAft>
            <a:buNone/>
          </a:pP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1878" y="147300"/>
        <a:ext cx="7158421" cy="4734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0" y="0"/>
          <a:ext cx="9033806" cy="4066869"/>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422400">
            <a:lnSpc>
              <a:spcPct val="90000"/>
            </a:lnSpc>
            <a:spcBef>
              <a:spcPct val="0"/>
            </a:spcBef>
            <a:spcAft>
              <a:spcPct val="35000"/>
            </a:spcAft>
            <a:buNone/>
          </a:pP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Los narradores deben ser capaces de hacer retroceder o avanzar una historia cuando sea necesario. En algunos casos, para mejorar el ritmo de una historia digital hay que decidir qué partes de la historia pueden omitirse.</a:t>
          </a:r>
          <a:endParaRPr lang="it-IT"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422400">
            <a:lnSpc>
              <a:spcPct val="90000"/>
            </a:lnSpc>
            <a:spcBef>
              <a:spcPct val="0"/>
            </a:spcBef>
            <a:spcAft>
              <a:spcPct val="35000"/>
            </a:spcAft>
            <a:buNone/>
          </a:pP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Hay una serie de efectos visuales y sonoros que </a:t>
          </a:r>
          <a:r>
            <a:rPr lang="es-ES" sz="28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pueden ayudar a establecer el ritmo de una historia digital. </a:t>
          </a:r>
          <a:r>
            <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Los efectos visuales rápidos y la música alegre, por ejemplo, sugieren urgencia y emoción. Por otro lado, una música más lenta puede sugerir dramatismo y contemplación.
</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19115" y="119115"/>
        <a:ext cx="8795576" cy="38286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250" y="0"/>
          <a:ext cx="6394549"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Una </a:t>
          </a:r>
          <a:r>
            <a:rPr lang="es-ES"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banda sonora</a:t>
          </a:r>
          <a:r>
            <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puede mejorar y destacar en gran medida una historia digital, añadiendo complejidad y profundidad a la narración.</a:t>
          </a:r>
        </a:p>
      </dsp:txBody>
      <dsp:txXfrm>
        <a:off x="83681" y="77431"/>
        <a:ext cx="6239687" cy="24888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01CC1F20-85E2-4224-8D8C-1E86A3ABFAB7}" type="datetimeFigureOut">
              <a:rPr lang="it-IT" smtClean="0"/>
              <a:t>06/10/2022</a:t>
            </a:fld>
            <a:endParaRPr lang="it-IT"/>
          </a:p>
        </p:txBody>
      </p:sp>
      <p:sp>
        <p:nvSpPr>
          <p:cNvPr id="4" name="Segnaposto immagin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63DBC10-CF49-4F26-AB07-C2C1FA94BA56}" type="slidenum">
              <a:rPr lang="it-IT" smtClean="0"/>
              <a:t>‹Nº›</a:t>
            </a:fld>
            <a:endParaRPr lang="it-IT"/>
          </a:p>
        </p:txBody>
      </p:sp>
    </p:spTree>
    <p:extLst>
      <p:ext uri="{BB962C8B-B14F-4D97-AF65-F5344CB8AC3E}">
        <p14:creationId xmlns:p14="http://schemas.microsoft.com/office/powerpoint/2010/main" val="394582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lideshare.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milebox.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xpress.adobe.com/page/2qRg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evideo.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owto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nchor.f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ugit.c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200400" y="6438900"/>
            <a:ext cx="11430000" cy="1446550"/>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s-E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Título del módulo de formación:</a:t>
            </a:r>
          </a:p>
          <a:p>
            <a:pPr algn="ctr">
              <a:spcBef>
                <a:spcPts val="5"/>
              </a:spcBef>
              <a:tabLst>
                <a:tab pos="1205230" algn="l"/>
                <a:tab pos="1926589" algn="l"/>
                <a:tab pos="2915920" algn="l"/>
                <a:tab pos="3444875" algn="l"/>
                <a:tab pos="4383405" algn="l"/>
                <a:tab pos="6796405" algn="l"/>
              </a:tabLst>
              <a:defRPr/>
            </a:pPr>
            <a:r>
              <a:rPr lang="es-E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Narración digital</a:t>
            </a:r>
            <a:endPar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2375174-01C0-46F5-8A58-C262AF95E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795210"/>
            <a:ext cx="7658100" cy="54102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1.5: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Tipologías de la narración digital</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58DB4997-323E-0692-4E2A-707C0DD6E25B}"/>
              </a:ext>
            </a:extLst>
          </p:cNvPr>
          <p:cNvSpPr txBox="1"/>
          <p:nvPr/>
        </p:nvSpPr>
        <p:spPr>
          <a:xfrm>
            <a:off x="1447800" y="3543300"/>
            <a:ext cx="9144000" cy="4662110"/>
          </a:xfrm>
          <a:prstGeom prst="rect">
            <a:avLst/>
          </a:prstGeom>
          <a:noFill/>
        </p:spPr>
        <p:txBody>
          <a:bodyPr wrap="square">
            <a:spAutoFit/>
          </a:bodyPr>
          <a:lstStyle/>
          <a:p>
            <a:pPr marL="342900" indent="-342900">
              <a:lnSpc>
                <a:spcPts val="3600"/>
              </a:lnSpc>
              <a:buBlip>
                <a:blip r:embed="rId3"/>
              </a:buBlip>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Páginas web con posibles comentarios sonoros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Cómics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tiras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cómicas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Avatares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parlantes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Podcasts y programas de radio</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Presentaciones con comentarios de audio</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Animaciones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vídeo</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Vídeos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cortometrajes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Entrevista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imaginaria</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Noticias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televisión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o de radio</a:t>
            </a:r>
          </a:p>
          <a:p>
            <a:pPr marL="342900" indent="-342900">
              <a:lnSpc>
                <a:spcPts val="3600"/>
              </a:lnSpc>
              <a:buBlip>
                <a:blip r:embed="rId3"/>
              </a:buBlip>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Campaña de publicidad o sensibilización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18652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658508"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narración digital es la práctica de utilizar las nuevas tecnologías para contar historias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628900"/>
            <a:ext cx="2726965"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 uso de la narrativa digital en el marketing es un ejemplo de lo poderosa que puede ser una marca</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Una historia digital utiliza material que existe en archivos electrónicos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286000" y="5905500"/>
            <a:ext cx="2267209" cy="1569660"/>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Hay muchas tipologías de narración digital</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37738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4968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2.1: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Punto de vista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Rectángulo 9">
            <a:extLst>
              <a:ext uri="{FF2B5EF4-FFF2-40B4-BE49-F238E27FC236}">
                <a16:creationId xmlns:a16="http://schemas.microsoft.com/office/drawing/2014/main" id="{D75DE121-E9FB-4509-D1BA-E0575F96D03D}"/>
              </a:ext>
            </a:extLst>
          </p:cNvPr>
          <p:cNvSpPr/>
          <p:nvPr/>
        </p:nvSpPr>
        <p:spPr>
          <a:xfrm>
            <a:off x="1455174" y="3989338"/>
            <a:ext cx="4183626" cy="2308324"/>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Hay ciertos elementos que deben tenerse en cuenta en la elaboración de una historia digital. Estos elementos pueden servir de punto de partida para todo el proceso.</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210045340"/>
              </p:ext>
            </p:extLst>
          </p:nvPr>
        </p:nvGraphicFramePr>
        <p:xfrm>
          <a:off x="6553200" y="3619500"/>
          <a:ext cx="6937887" cy="324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3AFDA297-E3F8-4101-803D-4986D2997966}"/>
              </a:ext>
            </a:extLst>
          </p:cNvPr>
          <p:cNvPicPr>
            <a:picLocks noChangeAspect="1"/>
          </p:cNvPicPr>
          <p:nvPr/>
        </p:nvPicPr>
        <p:blipFill>
          <a:blip r:embed="rId7"/>
          <a:stretch>
            <a:fillRect/>
          </a:stretch>
        </p:blipFill>
        <p:spPr>
          <a:xfrm>
            <a:off x="14020800" y="4152900"/>
            <a:ext cx="1676440" cy="1698791"/>
          </a:xfrm>
          <a:prstGeom prst="rect">
            <a:avLst/>
          </a:prstGeom>
        </p:spPr>
      </p:pic>
    </p:spTree>
    <p:extLst>
      <p:ext uri="{BB962C8B-B14F-4D97-AF65-F5344CB8AC3E}">
        <p14:creationId xmlns:p14="http://schemas.microsoft.com/office/powerpoint/2010/main" val="29176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897F12B-A617-475B-BA46-F6702BA1A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000500"/>
            <a:ext cx="6553200" cy="4364736"/>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420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Contenido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emocional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108649784"/>
              </p:ext>
            </p:extLst>
          </p:nvPr>
        </p:nvGraphicFramePr>
        <p:xfrm>
          <a:off x="8991600" y="2400300"/>
          <a:ext cx="7467600" cy="556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53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842377-8F53-412B-ACA6-5171641FC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3619500"/>
            <a:ext cx="7162800" cy="477202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344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2.3: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Grabación de la propia voz</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001010685"/>
              </p:ext>
            </p:extLst>
          </p:nvPr>
        </p:nvGraphicFramePr>
        <p:xfrm>
          <a:off x="2971800" y="4991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9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B975F39-38CE-4E2D-8A60-92B8E81C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2911792"/>
            <a:ext cx="6705600" cy="446341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344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2.4: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Economía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61793750"/>
              </p:ext>
            </p:extLst>
          </p:nvPr>
        </p:nvGraphicFramePr>
        <p:xfrm>
          <a:off x="2286000" y="3238500"/>
          <a:ext cx="7467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3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55A8932-9375-4BCC-B067-E5FBCAC88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455" y="3136488"/>
            <a:ext cx="3628215" cy="525352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55174" y="844034"/>
            <a:ext cx="12260826"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1896987"/>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2.5: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El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ritmo</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7" name="Diagrama 6">
            <a:extLst>
              <a:ext uri="{FF2B5EF4-FFF2-40B4-BE49-F238E27FC236}">
                <a16:creationId xmlns:a16="http://schemas.microsoft.com/office/drawing/2014/main" id="{7C3C11CA-C568-4277-9DB1-2153369EA6A0}"/>
              </a:ext>
            </a:extLst>
          </p:cNvPr>
          <p:cNvGraphicFramePr/>
          <p:nvPr>
            <p:extLst>
              <p:ext uri="{D42A27DB-BD31-4B8C-83A1-F6EECF244321}">
                <p14:modId xmlns:p14="http://schemas.microsoft.com/office/powerpoint/2010/main" val="322454147"/>
              </p:ext>
            </p:extLst>
          </p:nvPr>
        </p:nvGraphicFramePr>
        <p:xfrm>
          <a:off x="6248400" y="4000500"/>
          <a:ext cx="11353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20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9E62B83-81E5-48CA-8DB9-21FBC098B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695700"/>
            <a:ext cx="7096125" cy="47244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21920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2.6: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Banda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sonora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1265977380"/>
              </p:ext>
            </p:extLst>
          </p:nvPr>
        </p:nvGraphicFramePr>
        <p:xfrm>
          <a:off x="7848600" y="4991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86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DA1DE18-9AF9-489E-A95B-FC69A0D6738E}"/>
              </a:ext>
            </a:extLst>
          </p:cNvPr>
          <p:cNvPicPr>
            <a:picLocks noChangeAspect="1"/>
          </p:cNvPicPr>
          <p:nvPr/>
        </p:nvPicPr>
        <p:blipFill>
          <a:blip r:embed="rId2"/>
          <a:stretch>
            <a:fillRect/>
          </a:stretch>
        </p:blipFill>
        <p:spPr>
          <a:xfrm>
            <a:off x="1447800" y="3513221"/>
            <a:ext cx="15163800" cy="4221079"/>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33350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2.7: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Otros elementos de una historia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676400" y="3735593"/>
            <a:ext cx="14630400" cy="3738780"/>
          </a:xfrm>
          <a:prstGeom prst="rect">
            <a:avLst/>
          </a:prstGeom>
          <a:noFill/>
        </p:spPr>
        <p:txBody>
          <a:bodyPr wrap="square">
            <a:spAutoFit/>
          </a:bodyPr>
          <a:lstStyle/>
          <a:p>
            <a:pPr marL="342900" indent="-342900" algn="just">
              <a:lnSpc>
                <a:spcPts val="3600"/>
              </a:lnSpc>
              <a:buBlip>
                <a:blip r:embed="rId3"/>
              </a:buBlip>
            </a:pP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Oportunidades de participación.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Una buena historia digital permite a los espectadores interactuar a través de una serie de oportunidades de participación (por ejemplo: compartir información a través de las redes sociales, compartir comentarios, suscribirse a los podcasts, contribuir al contenido).</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Estructura técnica y contenido organizado.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Las herramientas técnicas que pueden contribuir a una historia digital eficaz incluyen un sistema de gestión de contenidos personalizado, herramientas de colaboración y un marco de análisis para medir el comportamiento de la audiencia.</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Diseño visual.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Los relatos digitales también deben facilitar la lectura. Esto se consigue mediante el uso de espacios claros y la cuidadosa selección de fuentes y tamaño de letra.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06938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60280" y="2937519"/>
            <a:ext cx="2582498" cy="1938992"/>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Tratar el punto de vista de una historia digital define conceptos específicos</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887697" y="2857500"/>
            <a:ext cx="2637303"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Las historias digitales eficaces provocan una reacción emocional en la audiencia</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45602" y="2933700"/>
            <a:ext cx="2666999"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Una voz grabada puede añadir matices a una historia digital y hacerla más personal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3" name="Rectángulo 22">
            <a:extLst>
              <a:ext uri="{FF2B5EF4-FFF2-40B4-BE49-F238E27FC236}">
                <a16:creationId xmlns:a16="http://schemas.microsoft.com/office/drawing/2014/main" id="{E063B894-E288-0F01-6832-64D7C4901115}"/>
              </a:ext>
            </a:extLst>
          </p:cNvPr>
          <p:cNvSpPr/>
          <p:nvPr/>
        </p:nvSpPr>
        <p:spPr>
          <a:xfrm>
            <a:off x="10921074" y="559502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ACCB46CD-CCFE-C020-E70D-1AE15A76DA06}"/>
              </a:ext>
            </a:extLst>
          </p:cNvPr>
          <p:cNvSpPr/>
          <p:nvPr/>
        </p:nvSpPr>
        <p:spPr>
          <a:xfrm>
            <a:off x="6336837"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170610" y="5753100"/>
            <a:ext cx="2934789" cy="1938992"/>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Debido a la práctica de la economía, la mayoría de las historias digitales tienden a ser cortas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
        <p:nvSpPr>
          <p:cNvPr id="30" name="Rectangle 58">
            <a:extLst>
              <a:ext uri="{FF2B5EF4-FFF2-40B4-BE49-F238E27FC236}">
                <a16:creationId xmlns:a16="http://schemas.microsoft.com/office/drawing/2014/main" id="{FBDB3B8D-AF54-C9D8-640A-2A004C58DEE0}"/>
              </a:ext>
            </a:extLst>
          </p:cNvPr>
          <p:cNvSpPr/>
          <p:nvPr/>
        </p:nvSpPr>
        <p:spPr>
          <a:xfrm>
            <a:off x="6905454" y="5727525"/>
            <a:ext cx="2619545"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Mejorar el ritmo de una historia digital requiere decidir qué partes de la historia pueden omitirse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1" name="object 2">
            <a:extLst>
              <a:ext uri="{FF2B5EF4-FFF2-40B4-BE49-F238E27FC236}">
                <a16:creationId xmlns:a16="http://schemas.microsoft.com/office/drawing/2014/main" id="{60A20428-C5AC-B742-EA84-67B91F011E8D}"/>
              </a:ext>
            </a:extLst>
          </p:cNvPr>
          <p:cNvPicPr/>
          <p:nvPr/>
        </p:nvPicPr>
        <p:blipFill>
          <a:blip r:embed="rId2" cstate="print"/>
          <a:stretch>
            <a:fillRect/>
          </a:stretch>
        </p:blipFill>
        <p:spPr>
          <a:xfrm>
            <a:off x="6549923" y="6125533"/>
            <a:ext cx="435185" cy="510356"/>
          </a:xfrm>
          <a:prstGeom prst="rect">
            <a:avLst/>
          </a:prstGeom>
        </p:spPr>
      </p:pic>
      <p:sp>
        <p:nvSpPr>
          <p:cNvPr id="33" name="Rectangle 58">
            <a:extLst>
              <a:ext uri="{FF2B5EF4-FFF2-40B4-BE49-F238E27FC236}">
                <a16:creationId xmlns:a16="http://schemas.microsoft.com/office/drawing/2014/main" id="{1B40CE59-1106-64DD-FC59-A91DC52E3D4A}"/>
              </a:ext>
            </a:extLst>
          </p:cNvPr>
          <p:cNvSpPr/>
          <p:nvPr/>
        </p:nvSpPr>
        <p:spPr>
          <a:xfrm>
            <a:off x="11566419" y="5753100"/>
            <a:ext cx="2454381"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Una banda sonora puede añadir complejidad y profundidad a la narración</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4"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1134366" y="6125533"/>
            <a:ext cx="435185" cy="510356"/>
          </a:xfrm>
          <a:prstGeom prst="rect">
            <a:avLst/>
          </a:prstGeom>
        </p:spPr>
      </p:pic>
    </p:spTree>
    <p:extLst>
      <p:ext uri="{BB962C8B-B14F-4D97-AF65-F5344CB8AC3E}">
        <p14:creationId xmlns:p14="http://schemas.microsoft.com/office/powerpoint/2010/main" val="4147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571123" y="826525"/>
            <a:ext cx="5271656"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Objetivos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metas</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0BB7DBF-2106-41DB-8A1B-0DC740ED66F0}"/>
              </a:ext>
            </a:extLst>
          </p:cNvPr>
          <p:cNvSpPr txBox="1"/>
          <p:nvPr/>
        </p:nvSpPr>
        <p:spPr>
          <a:xfrm>
            <a:off x="1571123" y="1972523"/>
            <a:ext cx="10040186" cy="523220"/>
          </a:xfrm>
          <a:prstGeom prst="rect">
            <a:avLst/>
          </a:prstGeom>
          <a:noFill/>
        </p:spPr>
        <p:txBody>
          <a:bodyPr wrap="square" rtlCol="0">
            <a:spAutoFit/>
          </a:bodyPr>
          <a:lstStyle/>
          <a:p>
            <a:pPr algn="just"/>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Al final de este módulo podrás:</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2322419" y="3238366"/>
            <a:ext cx="5907180" cy="461665"/>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Entender qué es la narración digital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9AAF9D6F-057A-419A-8258-16F5D0B83874}"/>
              </a:ext>
            </a:extLst>
          </p:cNvPr>
          <p:cNvSpPr txBox="1"/>
          <p:nvPr/>
        </p:nvSpPr>
        <p:spPr>
          <a:xfrm>
            <a:off x="2328109" y="4497415"/>
            <a:ext cx="7958891" cy="830997"/>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Conocer las principales características y potencialidades de la narración digital</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85E2FE64-2B8D-4D64-8B27-C2EB62F25D86}"/>
              </a:ext>
            </a:extLst>
          </p:cNvPr>
          <p:cNvSpPr txBox="1"/>
          <p:nvPr/>
        </p:nvSpPr>
        <p:spPr>
          <a:xfrm>
            <a:off x="2322419" y="5987157"/>
            <a:ext cx="7162799" cy="830997"/>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Conocer las herramientas de narración digital más comunes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571123" y="3271075"/>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1573349" y="463314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571123" y="5989767"/>
            <a:ext cx="435185" cy="510356"/>
          </a:xfrm>
          <a:prstGeom prst="rect">
            <a:avLst/>
          </a:prstGeom>
        </p:spPr>
      </p:pic>
      <p:pic>
        <p:nvPicPr>
          <p:cNvPr id="11" name="object 2">
            <a:extLst>
              <a:ext uri="{FF2B5EF4-FFF2-40B4-BE49-F238E27FC236}">
                <a16:creationId xmlns:a16="http://schemas.microsoft.com/office/drawing/2014/main" id="{6F93D718-DE5C-43FB-B964-A6626E98929A}"/>
              </a:ext>
            </a:extLst>
          </p:cNvPr>
          <p:cNvPicPr/>
          <p:nvPr/>
        </p:nvPicPr>
        <p:blipFill>
          <a:blip r:embed="rId2" cstate="print"/>
          <a:stretch>
            <a:fillRect/>
          </a:stretch>
        </p:blipFill>
        <p:spPr>
          <a:xfrm>
            <a:off x="1571123" y="7346390"/>
            <a:ext cx="435185" cy="510356"/>
          </a:xfrm>
          <a:prstGeom prst="rect">
            <a:avLst/>
          </a:prstGeom>
        </p:spPr>
      </p:pic>
      <p:sp>
        <p:nvSpPr>
          <p:cNvPr id="12" name="CuadroTexto 8">
            <a:extLst>
              <a:ext uri="{FF2B5EF4-FFF2-40B4-BE49-F238E27FC236}">
                <a16:creationId xmlns:a16="http://schemas.microsoft.com/office/drawing/2014/main" id="{4E7732AF-EE18-4805-973E-FA3B375D6F1A}"/>
              </a:ext>
            </a:extLst>
          </p:cNvPr>
          <p:cNvSpPr txBox="1"/>
          <p:nvPr/>
        </p:nvSpPr>
        <p:spPr>
          <a:xfrm>
            <a:off x="2322419" y="7200039"/>
            <a:ext cx="8726581" cy="830997"/>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Comprender la importancia de las redes sociales como canales de narración digital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extLst>
              <a:ext uri="{FF2B5EF4-FFF2-40B4-BE49-F238E27FC236}">
                <a16:creationId xmlns:a16="http://schemas.microsoft.com/office/drawing/2014/main" id="{EB9FF1AF-9A04-4C17-BA39-554157FFB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482" y="2717240"/>
            <a:ext cx="6953250" cy="4629150"/>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9751084-D1C5-4746-907E-9E1482EDF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347443"/>
            <a:ext cx="3195399" cy="4800600"/>
          </a:xfrm>
          <a:prstGeom prst="rect">
            <a:avLst/>
          </a:prstGeom>
        </p:spPr>
      </p:pic>
      <p:pic>
        <p:nvPicPr>
          <p:cNvPr id="7" name="Immagine 6">
            <a:extLst>
              <a:ext uri="{FF2B5EF4-FFF2-40B4-BE49-F238E27FC236}">
                <a16:creationId xmlns:a16="http://schemas.microsoft.com/office/drawing/2014/main" id="{973076B0-ACCF-4C2E-9318-9062583A4B20}"/>
              </a:ext>
            </a:extLst>
          </p:cNvPr>
          <p:cNvPicPr>
            <a:picLocks noChangeAspect="1"/>
          </p:cNvPicPr>
          <p:nvPr/>
        </p:nvPicPr>
        <p:blipFill>
          <a:blip r:embed="rId3"/>
          <a:stretch>
            <a:fillRect/>
          </a:stretch>
        </p:blipFill>
        <p:spPr>
          <a:xfrm>
            <a:off x="7239000" y="4528543"/>
            <a:ext cx="7848600" cy="24384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3: Medios sociales y narración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3.1: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Narración</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transmedia</a:t>
            </a:r>
          </a:p>
        </p:txBody>
      </p:sp>
      <p:sp>
        <p:nvSpPr>
          <p:cNvPr id="6" name="Rectángulo 5">
            <a:extLst>
              <a:ext uri="{FF2B5EF4-FFF2-40B4-BE49-F238E27FC236}">
                <a16:creationId xmlns:a16="http://schemas.microsoft.com/office/drawing/2014/main" id="{10478F08-8389-8948-C462-D41A15620BEF}"/>
              </a:ext>
            </a:extLst>
          </p:cNvPr>
          <p:cNvSpPr/>
          <p:nvPr/>
        </p:nvSpPr>
        <p:spPr>
          <a:xfrm>
            <a:off x="7543800" y="4778247"/>
            <a:ext cx="7239000" cy="1938992"/>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capacidad de atención del ser humano está en su punto más bajo. Con el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poco tiempo</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que los espectadores dedican a cada contenido, los narradores digitales solo tienen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unos segundos </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para transmitir su historia a su público objetivo.</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6625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153FEDD3-8978-49DD-B1EF-A9D67C80E231}"/>
              </a:ext>
            </a:extLst>
          </p:cNvPr>
          <p:cNvSpPr/>
          <p:nvPr/>
        </p:nvSpPr>
        <p:spPr>
          <a:xfrm>
            <a:off x="10153098" y="1943100"/>
            <a:ext cx="5896800" cy="5896418"/>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55174" y="567004"/>
            <a:ext cx="10584426"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3: Medios sociales y narración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639342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3.1: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Narración</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transmedia</a:t>
            </a:r>
          </a:p>
        </p:txBody>
      </p:sp>
      <p:sp>
        <p:nvSpPr>
          <p:cNvPr id="6" name="Rectángulo 5">
            <a:extLst>
              <a:ext uri="{FF2B5EF4-FFF2-40B4-BE49-F238E27FC236}">
                <a16:creationId xmlns:a16="http://schemas.microsoft.com/office/drawing/2014/main" id="{10478F08-8389-8948-C462-D41A15620BEF}"/>
              </a:ext>
            </a:extLst>
          </p:cNvPr>
          <p:cNvSpPr/>
          <p:nvPr/>
        </p:nvSpPr>
        <p:spPr>
          <a:xfrm>
            <a:off x="1455174" y="3347443"/>
            <a:ext cx="6622026" cy="4893647"/>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buena noticia es que, con las historias digitales y la alfabetización digital de tu audiencia, no necesitas contar toda tu historia de una vez. Las redes sociales permiten entrelazar narrativas digitales a través de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múltiples plataformas</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un método llamado narración </a:t>
            </a:r>
            <a:r>
              <a:rPr lang="es-E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transmedia</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narración </a:t>
            </a:r>
            <a:r>
              <a:rPr lang="es-E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transmedia</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ayuda a desarrollar la personalidad de tu marca como un personaje completo.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Es conveniente que puedas mostrar diferentes caras de tu marca en los distintos canales de las redes sociales</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Rounded Rectangle 8">
            <a:extLst>
              <a:ext uri="{FF2B5EF4-FFF2-40B4-BE49-F238E27FC236}">
                <a16:creationId xmlns:a16="http://schemas.microsoft.com/office/drawing/2014/main" id="{7271EDB7-3A05-4E03-8791-9317DDB3C624}"/>
              </a:ext>
            </a:extLst>
          </p:cNvPr>
          <p:cNvSpPr>
            <a:spLocks noChangeAspect="1"/>
          </p:cNvSpPr>
          <p:nvPr/>
        </p:nvSpPr>
        <p:spPr>
          <a:xfrm>
            <a:off x="9982200" y="6743700"/>
            <a:ext cx="1440160" cy="144000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ed Rectangle 2">
            <a:extLst>
              <a:ext uri="{FF2B5EF4-FFF2-40B4-BE49-F238E27FC236}">
                <a16:creationId xmlns:a16="http://schemas.microsoft.com/office/drawing/2014/main" id="{F03CD173-5CC6-4672-9482-F1853687617F}"/>
              </a:ext>
            </a:extLst>
          </p:cNvPr>
          <p:cNvSpPr>
            <a:spLocks noChangeAspect="1"/>
          </p:cNvSpPr>
          <p:nvPr/>
        </p:nvSpPr>
        <p:spPr>
          <a:xfrm>
            <a:off x="9179402" y="3075920"/>
            <a:ext cx="1440000" cy="144000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3">
            <a:extLst>
              <a:ext uri="{FF2B5EF4-FFF2-40B4-BE49-F238E27FC236}">
                <a16:creationId xmlns:a16="http://schemas.microsoft.com/office/drawing/2014/main" id="{00FEC9D1-EFCB-4C37-B0FC-D370B2611132}"/>
              </a:ext>
            </a:extLst>
          </p:cNvPr>
          <p:cNvSpPr>
            <a:spLocks noChangeAspect="1"/>
          </p:cNvSpPr>
          <p:nvPr/>
        </p:nvSpPr>
        <p:spPr>
          <a:xfrm>
            <a:off x="15855958" y="3883500"/>
            <a:ext cx="1440000" cy="144000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97305793-6552-41ED-80A2-973A40A2C04D}"/>
              </a:ext>
            </a:extLst>
          </p:cNvPr>
          <p:cNvSpPr>
            <a:spLocks noChangeAspect="1"/>
          </p:cNvSpPr>
          <p:nvPr/>
        </p:nvSpPr>
        <p:spPr>
          <a:xfrm>
            <a:off x="12877800" y="750191"/>
            <a:ext cx="1583845" cy="144000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10">
            <a:extLst>
              <a:ext uri="{FF2B5EF4-FFF2-40B4-BE49-F238E27FC236}">
                <a16:creationId xmlns:a16="http://schemas.microsoft.com/office/drawing/2014/main" id="{9B39CBA4-D905-4EEF-B9DD-CF3496C19AA9}"/>
              </a:ext>
            </a:extLst>
          </p:cNvPr>
          <p:cNvSpPr>
            <a:spLocks noChangeAspect="1"/>
          </p:cNvSpPr>
          <p:nvPr/>
        </p:nvSpPr>
        <p:spPr>
          <a:xfrm>
            <a:off x="14729752" y="6872427"/>
            <a:ext cx="1416361" cy="144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e 16">
            <a:extLst>
              <a:ext uri="{FF2B5EF4-FFF2-40B4-BE49-F238E27FC236}">
                <a16:creationId xmlns:a16="http://schemas.microsoft.com/office/drawing/2014/main" id="{4A3C37E3-44D9-48A6-ACC7-AEE1E9CD0425}"/>
              </a:ext>
            </a:extLst>
          </p:cNvPr>
          <p:cNvSpPr>
            <a:spLocks noChangeAspect="1"/>
          </p:cNvSpPr>
          <p:nvPr/>
        </p:nvSpPr>
        <p:spPr>
          <a:xfrm>
            <a:off x="11139498" y="2819972"/>
            <a:ext cx="3924000" cy="3923728"/>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E881E7E7-4E45-4FB8-8BB2-0A3C7142A19D}"/>
              </a:ext>
            </a:extLst>
          </p:cNvPr>
          <p:cNvSpPr>
            <a:spLocks noChangeAspect="1"/>
          </p:cNvSpPr>
          <p:nvPr/>
        </p:nvSpPr>
        <p:spPr>
          <a:xfrm>
            <a:off x="11301498" y="2981961"/>
            <a:ext cx="3600000" cy="3599750"/>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156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76">
            <a:extLst>
              <a:ext uri="{FF2B5EF4-FFF2-40B4-BE49-F238E27FC236}">
                <a16:creationId xmlns:a16="http://schemas.microsoft.com/office/drawing/2014/main" id="{A1BA6286-375A-4188-8B8B-28687B4F7306}"/>
              </a:ext>
            </a:extLst>
          </p:cNvPr>
          <p:cNvGrpSpPr>
            <a:grpSpLocks noChangeAspect="1"/>
          </p:cNvGrpSpPr>
          <p:nvPr/>
        </p:nvGrpSpPr>
        <p:grpSpPr>
          <a:xfrm>
            <a:off x="16126144" y="4447894"/>
            <a:ext cx="1635603" cy="1764000"/>
            <a:chOff x="7505528" y="4464029"/>
            <a:chExt cx="2031890" cy="2191402"/>
          </a:xfrm>
        </p:grpSpPr>
        <p:sp>
          <p:nvSpPr>
            <p:cNvPr id="28" name="Freeform: Shape 77">
              <a:extLst>
                <a:ext uri="{FF2B5EF4-FFF2-40B4-BE49-F238E27FC236}">
                  <a16:creationId xmlns:a16="http://schemas.microsoft.com/office/drawing/2014/main" id="{4DCC6B86-F614-411B-9548-069BDA0ED9EB}"/>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a:p>
          </p:txBody>
        </p:sp>
        <p:sp>
          <p:nvSpPr>
            <p:cNvPr id="29" name="Freeform: Shape 78">
              <a:extLst>
                <a:ext uri="{FF2B5EF4-FFF2-40B4-BE49-F238E27FC236}">
                  <a16:creationId xmlns:a16="http://schemas.microsoft.com/office/drawing/2014/main" id="{A79DCD37-A9BB-4F01-8AA7-A72C05DDD770}"/>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rgbClr val="90DCDA"/>
            </a:solidFill>
            <a:ln w="5853" cap="flat">
              <a:noFill/>
              <a:prstDash val="solid"/>
              <a:miter/>
            </a:ln>
          </p:spPr>
          <p:txBody>
            <a:bodyPr rtlCol="0" anchor="ctr"/>
            <a:lstStyle/>
            <a:p>
              <a:endParaRPr lang="en-US" dirty="0"/>
            </a:p>
          </p:txBody>
        </p:sp>
        <p:sp>
          <p:nvSpPr>
            <p:cNvPr id="30" name="Freeform: Shape 79">
              <a:extLst>
                <a:ext uri="{FF2B5EF4-FFF2-40B4-BE49-F238E27FC236}">
                  <a16:creationId xmlns:a16="http://schemas.microsoft.com/office/drawing/2014/main" id="{0AFDD186-4754-4215-ABF1-08E2D5351C2B}"/>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a:p>
          </p:txBody>
        </p:sp>
        <p:sp>
          <p:nvSpPr>
            <p:cNvPr id="31" name="Freeform: Shape 80">
              <a:extLst>
                <a:ext uri="{FF2B5EF4-FFF2-40B4-BE49-F238E27FC236}">
                  <a16:creationId xmlns:a16="http://schemas.microsoft.com/office/drawing/2014/main" id="{F79EE347-4244-4C62-87E3-329213E2084F}"/>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a:p>
          </p:txBody>
        </p:sp>
      </p:grpSp>
      <p:grpSp>
        <p:nvGrpSpPr>
          <p:cNvPr id="32" name="Group 83">
            <a:extLst>
              <a:ext uri="{FF2B5EF4-FFF2-40B4-BE49-F238E27FC236}">
                <a16:creationId xmlns:a16="http://schemas.microsoft.com/office/drawing/2014/main" id="{4E4CB082-8404-4C82-BDDC-994D6743B7FD}"/>
              </a:ext>
            </a:extLst>
          </p:cNvPr>
          <p:cNvGrpSpPr>
            <a:grpSpLocks noChangeAspect="1"/>
          </p:cNvGrpSpPr>
          <p:nvPr/>
        </p:nvGrpSpPr>
        <p:grpSpPr>
          <a:xfrm>
            <a:off x="13265314" y="3746537"/>
            <a:ext cx="1853415" cy="1908000"/>
            <a:chOff x="6162914" y="3415961"/>
            <a:chExt cx="1193376" cy="1228522"/>
          </a:xfrm>
        </p:grpSpPr>
        <p:sp>
          <p:nvSpPr>
            <p:cNvPr id="33" name="Freeform: Shape 84">
              <a:extLst>
                <a:ext uri="{FF2B5EF4-FFF2-40B4-BE49-F238E27FC236}">
                  <a16:creationId xmlns:a16="http://schemas.microsoft.com/office/drawing/2014/main" id="{E8CC85AF-D8D6-4A68-B333-7C847A4B7FE5}"/>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BA4606"/>
            </a:solidFill>
            <a:ln w="5853" cap="flat">
              <a:noFill/>
              <a:prstDash val="solid"/>
              <a:miter/>
            </a:ln>
          </p:spPr>
          <p:txBody>
            <a:bodyPr rtlCol="0" anchor="ctr"/>
            <a:lstStyle/>
            <a:p>
              <a:endParaRPr lang="en-US" dirty="0"/>
            </a:p>
          </p:txBody>
        </p:sp>
        <p:sp>
          <p:nvSpPr>
            <p:cNvPr id="34" name="Freeform: Shape 85">
              <a:extLst>
                <a:ext uri="{FF2B5EF4-FFF2-40B4-BE49-F238E27FC236}">
                  <a16:creationId xmlns:a16="http://schemas.microsoft.com/office/drawing/2014/main" id="{9434B456-BDD0-4E8F-B2FD-FF3B01DA44ED}"/>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rgbClr val="6E6595"/>
            </a:solidFill>
            <a:ln w="5853" cap="flat">
              <a:noFill/>
              <a:prstDash val="solid"/>
              <a:miter/>
            </a:ln>
          </p:spPr>
          <p:txBody>
            <a:bodyPr rtlCol="0" anchor="ctr"/>
            <a:lstStyle/>
            <a:p>
              <a:endParaRPr lang="en-US" dirty="0"/>
            </a:p>
          </p:txBody>
        </p:sp>
        <p:sp>
          <p:nvSpPr>
            <p:cNvPr id="35" name="Freeform: Shape 86">
              <a:extLst>
                <a:ext uri="{FF2B5EF4-FFF2-40B4-BE49-F238E27FC236}">
                  <a16:creationId xmlns:a16="http://schemas.microsoft.com/office/drawing/2014/main" id="{F9EA5666-D008-4279-83DE-3F368BD7DACA}"/>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dirty="0"/>
            </a:p>
          </p:txBody>
        </p:sp>
      </p:gr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3: Medios sociales y narración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3.1: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Conoce a tu público</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ángulo 5">
            <a:extLst>
              <a:ext uri="{FF2B5EF4-FFF2-40B4-BE49-F238E27FC236}">
                <a16:creationId xmlns:a16="http://schemas.microsoft.com/office/drawing/2014/main" id="{10478F08-8389-8948-C462-D41A15620BEF}"/>
              </a:ext>
            </a:extLst>
          </p:cNvPr>
          <p:cNvSpPr/>
          <p:nvPr/>
        </p:nvSpPr>
        <p:spPr>
          <a:xfrm>
            <a:off x="1455174" y="3347443"/>
            <a:ext cx="10889226" cy="4893647"/>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población que compone su público objetivo no es toda igual. Las personas se sienten atraídas por los mensajes por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diferentes razones, motivaciones y necesidades.</a:t>
            </a:r>
            <a:endParaRPr lang="en-U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La segmentación del público </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importante. Si examina los diferentes segmentos que componen su público objetivo y lo que resuena con esos diferentes grupos, podrá dirigir los mensajes de marketing a los segmentos más rentables y asegurarse de que ningún grupo importante quede fuera de sus esfuerzos de marketing.</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Una vez que los responsables de marketing comprenden los diferentes segmentos de su audiencia, pueden utilizarla para tomar decisiones óptimas en materia de publicidad, marketing y creación de contenidos.</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oup 55">
            <a:extLst>
              <a:ext uri="{FF2B5EF4-FFF2-40B4-BE49-F238E27FC236}">
                <a16:creationId xmlns:a16="http://schemas.microsoft.com/office/drawing/2014/main" id="{8D6422E3-93DD-461E-9F77-DA9D92CCAE46}"/>
              </a:ext>
            </a:extLst>
          </p:cNvPr>
          <p:cNvGrpSpPr>
            <a:grpSpLocks noChangeAspect="1"/>
          </p:cNvGrpSpPr>
          <p:nvPr/>
        </p:nvGrpSpPr>
        <p:grpSpPr>
          <a:xfrm>
            <a:off x="14721114" y="3603405"/>
            <a:ext cx="1525712" cy="1800000"/>
            <a:chOff x="2188248" y="2034620"/>
            <a:chExt cx="1577994" cy="1861674"/>
          </a:xfrm>
        </p:grpSpPr>
        <p:sp>
          <p:nvSpPr>
            <p:cNvPr id="8" name="Freeform: Shape 56">
              <a:extLst>
                <a:ext uri="{FF2B5EF4-FFF2-40B4-BE49-F238E27FC236}">
                  <a16:creationId xmlns:a16="http://schemas.microsoft.com/office/drawing/2014/main" id="{41482D75-CBEC-4B2A-8ADA-D1953E9E1F1D}"/>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A66F26"/>
            </a:solidFill>
            <a:ln w="5853" cap="flat">
              <a:noFill/>
              <a:prstDash val="solid"/>
              <a:miter/>
            </a:ln>
          </p:spPr>
          <p:txBody>
            <a:bodyPr rtlCol="0" anchor="ctr"/>
            <a:lstStyle/>
            <a:p>
              <a:endParaRPr lang="en-US"/>
            </a:p>
          </p:txBody>
        </p:sp>
        <p:sp>
          <p:nvSpPr>
            <p:cNvPr id="9" name="Freeform: Shape 57">
              <a:extLst>
                <a:ext uri="{FF2B5EF4-FFF2-40B4-BE49-F238E27FC236}">
                  <a16:creationId xmlns:a16="http://schemas.microsoft.com/office/drawing/2014/main" id="{3D75D950-636F-4830-80A0-3FBC77C66B37}"/>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tx1">
                <a:lumMod val="65000"/>
                <a:lumOff val="35000"/>
              </a:schemeClr>
            </a:solidFill>
            <a:ln w="5853" cap="flat">
              <a:noFill/>
              <a:prstDash val="solid"/>
              <a:miter/>
            </a:ln>
          </p:spPr>
          <p:txBody>
            <a:bodyPr rtlCol="0" anchor="ctr"/>
            <a:lstStyle/>
            <a:p>
              <a:endParaRPr lang="en-US" dirty="0"/>
            </a:p>
          </p:txBody>
        </p:sp>
        <p:sp>
          <p:nvSpPr>
            <p:cNvPr id="10" name="Freeform: Shape 58">
              <a:extLst>
                <a:ext uri="{FF2B5EF4-FFF2-40B4-BE49-F238E27FC236}">
                  <a16:creationId xmlns:a16="http://schemas.microsoft.com/office/drawing/2014/main" id="{61DBBA49-7BDD-4863-AE0A-3EE75A14C61D}"/>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7030A0"/>
            </a:solidFill>
            <a:ln w="5853" cap="flat">
              <a:noFill/>
              <a:prstDash val="solid"/>
              <a:miter/>
            </a:ln>
          </p:spPr>
          <p:txBody>
            <a:bodyPr rtlCol="0" anchor="ctr"/>
            <a:lstStyle/>
            <a:p>
              <a:endParaRPr lang="en-US"/>
            </a:p>
          </p:txBody>
        </p:sp>
      </p:grpSp>
      <p:grpSp>
        <p:nvGrpSpPr>
          <p:cNvPr id="11" name="Group 69">
            <a:extLst>
              <a:ext uri="{FF2B5EF4-FFF2-40B4-BE49-F238E27FC236}">
                <a16:creationId xmlns:a16="http://schemas.microsoft.com/office/drawing/2014/main" id="{B0DD536F-09C0-4C4E-A4FD-DF6028ACA22F}"/>
              </a:ext>
            </a:extLst>
          </p:cNvPr>
          <p:cNvGrpSpPr>
            <a:grpSpLocks noChangeAspect="1"/>
          </p:cNvGrpSpPr>
          <p:nvPr/>
        </p:nvGrpSpPr>
        <p:grpSpPr>
          <a:xfrm>
            <a:off x="15291525" y="5207036"/>
            <a:ext cx="1419653" cy="1620000"/>
            <a:chOff x="10255665" y="4623530"/>
            <a:chExt cx="1780099" cy="2031315"/>
          </a:xfrm>
        </p:grpSpPr>
        <p:sp>
          <p:nvSpPr>
            <p:cNvPr id="12" name="Freeform: Shape 70">
              <a:extLst>
                <a:ext uri="{FF2B5EF4-FFF2-40B4-BE49-F238E27FC236}">
                  <a16:creationId xmlns:a16="http://schemas.microsoft.com/office/drawing/2014/main" id="{F6516FB3-4483-4D7A-B5FC-7CABC9CA35EE}"/>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13" name="Freeform: Shape 71">
              <a:extLst>
                <a:ext uri="{FF2B5EF4-FFF2-40B4-BE49-F238E27FC236}">
                  <a16:creationId xmlns:a16="http://schemas.microsoft.com/office/drawing/2014/main" id="{81E89950-7239-405F-BDEF-58D87F17663B}"/>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D18A21"/>
            </a:solidFill>
            <a:ln w="5853" cap="flat">
              <a:noFill/>
              <a:prstDash val="solid"/>
              <a:miter/>
            </a:ln>
          </p:spPr>
          <p:txBody>
            <a:bodyPr rtlCol="0" anchor="ctr"/>
            <a:lstStyle/>
            <a:p>
              <a:r>
                <a:rPr lang="en-US" dirty="0"/>
                <a:t>	</a:t>
              </a:r>
            </a:p>
          </p:txBody>
        </p:sp>
        <p:sp>
          <p:nvSpPr>
            <p:cNvPr id="14" name="Freeform: Shape 72">
              <a:extLst>
                <a:ext uri="{FF2B5EF4-FFF2-40B4-BE49-F238E27FC236}">
                  <a16:creationId xmlns:a16="http://schemas.microsoft.com/office/drawing/2014/main" id="{BC36D3E8-2153-49B7-8BB8-F06F482559B7}"/>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rgbClr val="00B050"/>
            </a:solidFill>
            <a:ln w="5853" cap="flat">
              <a:noFill/>
              <a:prstDash val="solid"/>
              <a:miter/>
            </a:ln>
          </p:spPr>
          <p:txBody>
            <a:bodyPr rtlCol="0" anchor="ctr"/>
            <a:lstStyle/>
            <a:p>
              <a:endParaRPr lang="en-US" dirty="0"/>
            </a:p>
          </p:txBody>
        </p:sp>
        <p:sp>
          <p:nvSpPr>
            <p:cNvPr id="15" name="Freeform: Shape 73">
              <a:extLst>
                <a:ext uri="{FF2B5EF4-FFF2-40B4-BE49-F238E27FC236}">
                  <a16:creationId xmlns:a16="http://schemas.microsoft.com/office/drawing/2014/main" id="{056D8ABC-A9C3-40FD-8FCA-CE5348F57B15}"/>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rgbClr val="C00000"/>
            </a:solidFill>
            <a:ln w="5853" cap="flat">
              <a:noFill/>
              <a:prstDash val="solid"/>
              <a:miter/>
            </a:ln>
          </p:spPr>
          <p:txBody>
            <a:bodyPr rtlCol="0" anchor="ctr"/>
            <a:lstStyle/>
            <a:p>
              <a:endParaRPr lang="en-US"/>
            </a:p>
          </p:txBody>
        </p:sp>
      </p:grpSp>
      <p:grpSp>
        <p:nvGrpSpPr>
          <p:cNvPr id="16" name="Group 61">
            <a:extLst>
              <a:ext uri="{FF2B5EF4-FFF2-40B4-BE49-F238E27FC236}">
                <a16:creationId xmlns:a16="http://schemas.microsoft.com/office/drawing/2014/main" id="{C0A01614-EE0E-4459-9C7B-0477AE7B8DF9}"/>
              </a:ext>
            </a:extLst>
          </p:cNvPr>
          <p:cNvGrpSpPr>
            <a:grpSpLocks noChangeAspect="1"/>
          </p:cNvGrpSpPr>
          <p:nvPr/>
        </p:nvGrpSpPr>
        <p:grpSpPr>
          <a:xfrm>
            <a:off x="14237729" y="5207036"/>
            <a:ext cx="1352511" cy="1800000"/>
            <a:chOff x="2392394" y="4513768"/>
            <a:chExt cx="1651276" cy="2142834"/>
          </a:xfrm>
        </p:grpSpPr>
        <p:sp>
          <p:nvSpPr>
            <p:cNvPr id="17" name="Freeform: Shape 62">
              <a:extLst>
                <a:ext uri="{FF2B5EF4-FFF2-40B4-BE49-F238E27FC236}">
                  <a16:creationId xmlns:a16="http://schemas.microsoft.com/office/drawing/2014/main" id="{6D59A6A6-592C-45B4-A934-EA161848192C}"/>
                </a:ext>
              </a:extLst>
            </p:cNvPr>
            <p:cNvSpPr/>
            <p:nvPr/>
          </p:nvSpPr>
          <p:spPr>
            <a:xfrm>
              <a:off x="2640881" y="4513768"/>
              <a:ext cx="1159407" cy="884194"/>
            </a:xfrm>
            <a:custGeom>
              <a:avLst/>
              <a:gdLst>
                <a:gd name="connsiteX0" fmla="*/ 27626 w 1159406"/>
                <a:gd name="connsiteY0" fmla="*/ 830596 h 884194"/>
                <a:gd name="connsiteX1" fmla="*/ 33482 w 1159406"/>
                <a:gd name="connsiteY1" fmla="*/ 458181 h 884194"/>
                <a:gd name="connsiteX2" fmla="*/ 337973 w 1159406"/>
                <a:gd name="connsiteY2" fmla="*/ 124412 h 884194"/>
                <a:gd name="connsiteX3" fmla="*/ 364908 w 1159406"/>
                <a:gd name="connsiteY3" fmla="*/ 102746 h 884194"/>
                <a:gd name="connsiteX4" fmla="*/ 774800 w 1159406"/>
                <a:gd name="connsiteY4" fmla="*/ 94548 h 884194"/>
                <a:gd name="connsiteX5" fmla="*/ 802907 w 1159406"/>
                <a:gd name="connsiteY5" fmla="*/ 115043 h 884194"/>
                <a:gd name="connsiteX6" fmla="*/ 1157755 w 1159406"/>
                <a:gd name="connsiteY6" fmla="*/ 575878 h 884194"/>
                <a:gd name="connsiteX7" fmla="*/ 1125550 w 1159406"/>
                <a:gd name="connsiteY7" fmla="*/ 854018 h 884194"/>
                <a:gd name="connsiteX8" fmla="*/ 1111496 w 1159406"/>
                <a:gd name="connsiteY8" fmla="*/ 866315 h 884194"/>
                <a:gd name="connsiteX9" fmla="*/ 1091587 w 1159406"/>
                <a:gd name="connsiteY9" fmla="*/ 887981 h 884194"/>
                <a:gd name="connsiteX10" fmla="*/ 1062895 w 1159406"/>
                <a:gd name="connsiteY10" fmla="*/ 870414 h 884194"/>
                <a:gd name="connsiteX11" fmla="*/ 1031860 w 1159406"/>
                <a:gd name="connsiteY11" fmla="*/ 767941 h 884194"/>
                <a:gd name="connsiteX12" fmla="*/ 1031860 w 1159406"/>
                <a:gd name="connsiteY12" fmla="*/ 753302 h 884194"/>
                <a:gd name="connsiteX13" fmla="*/ 1013122 w 1159406"/>
                <a:gd name="connsiteY13" fmla="*/ 738078 h 884194"/>
                <a:gd name="connsiteX14" fmla="*/ 756647 w 1159406"/>
                <a:gd name="connsiteY14" fmla="*/ 783166 h 884194"/>
                <a:gd name="connsiteX15" fmla="*/ 617284 w 1159406"/>
                <a:gd name="connsiteY15" fmla="*/ 790192 h 884194"/>
                <a:gd name="connsiteX16" fmla="*/ 210906 w 1159406"/>
                <a:gd name="connsiteY16" fmla="*/ 756816 h 884194"/>
                <a:gd name="connsiteX17" fmla="*/ 125415 w 1159406"/>
                <a:gd name="connsiteY17" fmla="*/ 736907 h 884194"/>
                <a:gd name="connsiteX18" fmla="*/ 111361 w 1159406"/>
                <a:gd name="connsiteY18" fmla="*/ 749203 h 884194"/>
                <a:gd name="connsiteX19" fmla="*/ 69201 w 1159406"/>
                <a:gd name="connsiteY19" fmla="*/ 876270 h 884194"/>
                <a:gd name="connsiteX20" fmla="*/ 31725 w 1159406"/>
                <a:gd name="connsiteY20" fmla="*/ 869829 h 884194"/>
                <a:gd name="connsiteX21" fmla="*/ 27626 w 1159406"/>
                <a:gd name="connsiteY21" fmla="*/ 830596 h 8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9406" h="884194">
                  <a:moveTo>
                    <a:pt x="27626" y="830596"/>
                  </a:moveTo>
                  <a:cubicBezTo>
                    <a:pt x="-9849" y="705872"/>
                    <a:pt x="-10435" y="581148"/>
                    <a:pt x="33482" y="458181"/>
                  </a:cubicBezTo>
                  <a:cubicBezTo>
                    <a:pt x="88525" y="305350"/>
                    <a:pt x="190997" y="194093"/>
                    <a:pt x="337973" y="124412"/>
                  </a:cubicBezTo>
                  <a:cubicBezTo>
                    <a:pt x="349098" y="119142"/>
                    <a:pt x="357296" y="112115"/>
                    <a:pt x="364908" y="102746"/>
                  </a:cubicBezTo>
                  <a:cubicBezTo>
                    <a:pt x="467381" y="-30761"/>
                    <a:pt x="667057" y="-34860"/>
                    <a:pt x="774800" y="94548"/>
                  </a:cubicBezTo>
                  <a:cubicBezTo>
                    <a:pt x="782998" y="103917"/>
                    <a:pt x="791781" y="110359"/>
                    <a:pt x="802907" y="115043"/>
                  </a:cubicBezTo>
                  <a:cubicBezTo>
                    <a:pt x="1004924" y="204048"/>
                    <a:pt x="1123793" y="358050"/>
                    <a:pt x="1157755" y="575878"/>
                  </a:cubicBezTo>
                  <a:cubicBezTo>
                    <a:pt x="1172394" y="670739"/>
                    <a:pt x="1161269" y="764428"/>
                    <a:pt x="1125550" y="854018"/>
                  </a:cubicBezTo>
                  <a:cubicBezTo>
                    <a:pt x="1117352" y="854018"/>
                    <a:pt x="1113838" y="858703"/>
                    <a:pt x="1111496" y="866315"/>
                  </a:cubicBezTo>
                  <a:cubicBezTo>
                    <a:pt x="1108568" y="876270"/>
                    <a:pt x="1104470" y="886810"/>
                    <a:pt x="1091587" y="887981"/>
                  </a:cubicBezTo>
                  <a:cubicBezTo>
                    <a:pt x="1078119" y="889152"/>
                    <a:pt x="1069336" y="880954"/>
                    <a:pt x="1062895" y="870414"/>
                  </a:cubicBezTo>
                  <a:cubicBezTo>
                    <a:pt x="1044742" y="838794"/>
                    <a:pt x="1029518" y="806002"/>
                    <a:pt x="1031860" y="767941"/>
                  </a:cubicBezTo>
                  <a:cubicBezTo>
                    <a:pt x="1031860" y="763257"/>
                    <a:pt x="1031275" y="757987"/>
                    <a:pt x="1031860" y="753302"/>
                  </a:cubicBezTo>
                  <a:cubicBezTo>
                    <a:pt x="1033617" y="738078"/>
                    <a:pt x="1028347" y="733979"/>
                    <a:pt x="1013122" y="738078"/>
                  </a:cubicBezTo>
                  <a:cubicBezTo>
                    <a:pt x="928802" y="760329"/>
                    <a:pt x="843310" y="774968"/>
                    <a:pt x="756647" y="783166"/>
                  </a:cubicBezTo>
                  <a:cubicBezTo>
                    <a:pt x="710388" y="787850"/>
                    <a:pt x="663544" y="789021"/>
                    <a:pt x="617284" y="790192"/>
                  </a:cubicBezTo>
                  <a:cubicBezTo>
                    <a:pt x="480264" y="793120"/>
                    <a:pt x="344999" y="783751"/>
                    <a:pt x="210906" y="756816"/>
                  </a:cubicBezTo>
                  <a:cubicBezTo>
                    <a:pt x="182214" y="750960"/>
                    <a:pt x="153522" y="745105"/>
                    <a:pt x="125415" y="736907"/>
                  </a:cubicBezTo>
                  <a:cubicBezTo>
                    <a:pt x="113118" y="733393"/>
                    <a:pt x="108434" y="735735"/>
                    <a:pt x="111361" y="749203"/>
                  </a:cubicBezTo>
                  <a:cubicBezTo>
                    <a:pt x="120730" y="798976"/>
                    <a:pt x="95551" y="838208"/>
                    <a:pt x="69201" y="876270"/>
                  </a:cubicBezTo>
                  <a:cubicBezTo>
                    <a:pt x="56319" y="894422"/>
                    <a:pt x="40509" y="890323"/>
                    <a:pt x="31725" y="869829"/>
                  </a:cubicBezTo>
                  <a:cubicBezTo>
                    <a:pt x="25284" y="856946"/>
                    <a:pt x="32311" y="843478"/>
                    <a:pt x="27626" y="830596"/>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18" name="Freeform: Shape 63">
              <a:extLst>
                <a:ext uri="{FF2B5EF4-FFF2-40B4-BE49-F238E27FC236}">
                  <a16:creationId xmlns:a16="http://schemas.microsoft.com/office/drawing/2014/main" id="{1B67DFC0-0045-4F5C-9A69-31641DAF0B46}"/>
                </a:ext>
              </a:extLst>
            </p:cNvPr>
            <p:cNvSpPr/>
            <p:nvPr/>
          </p:nvSpPr>
          <p:spPr>
            <a:xfrm>
              <a:off x="2392394" y="6346256"/>
              <a:ext cx="1651276" cy="310346"/>
            </a:xfrm>
            <a:custGeom>
              <a:avLst/>
              <a:gdLst>
                <a:gd name="connsiteX0" fmla="*/ 329985 w 1651276"/>
                <a:gd name="connsiteY0" fmla="*/ 91933 h 310346"/>
                <a:gd name="connsiteX1" fmla="*/ 488672 w 1651276"/>
                <a:gd name="connsiteY1" fmla="*/ 141120 h 310346"/>
                <a:gd name="connsiteX2" fmla="*/ 708842 w 1651276"/>
                <a:gd name="connsiteY2" fmla="*/ 193234 h 310346"/>
                <a:gd name="connsiteX3" fmla="*/ 936624 w 1651276"/>
                <a:gd name="connsiteY3" fmla="*/ 205531 h 310346"/>
                <a:gd name="connsiteX4" fmla="*/ 1142156 w 1651276"/>
                <a:gd name="connsiteY4" fmla="*/ 176839 h 310346"/>
                <a:gd name="connsiteX5" fmla="*/ 1402144 w 1651276"/>
                <a:gd name="connsiteY5" fmla="*/ 41575 h 310346"/>
                <a:gd name="connsiteX6" fmla="*/ 1492905 w 1651276"/>
                <a:gd name="connsiteY6" fmla="*/ 0 h 310346"/>
                <a:gd name="connsiteX7" fmla="*/ 1653934 w 1651276"/>
                <a:gd name="connsiteY7" fmla="*/ 252376 h 310346"/>
                <a:gd name="connsiteX8" fmla="*/ 1653934 w 1651276"/>
                <a:gd name="connsiteY8" fmla="*/ 312689 h 310346"/>
                <a:gd name="connsiteX9" fmla="*/ 29594 w 1651276"/>
                <a:gd name="connsiteY9" fmla="*/ 312689 h 310346"/>
                <a:gd name="connsiteX10" fmla="*/ 316 w 1651276"/>
                <a:gd name="connsiteY10" fmla="*/ 283411 h 310346"/>
                <a:gd name="connsiteX11" fmla="*/ 87564 w 1651276"/>
                <a:gd name="connsiteY11" fmla="*/ 61484 h 310346"/>
                <a:gd name="connsiteX12" fmla="*/ 120941 w 1651276"/>
                <a:gd name="connsiteY12" fmla="*/ 24008 h 310346"/>
                <a:gd name="connsiteX13" fmla="*/ 156660 w 1651276"/>
                <a:gd name="connsiteY13" fmla="*/ 35134 h 310346"/>
                <a:gd name="connsiteX14" fmla="*/ 185352 w 1651276"/>
                <a:gd name="connsiteY14" fmla="*/ 125895 h 310346"/>
                <a:gd name="connsiteX15" fmla="*/ 249764 w 1651276"/>
                <a:gd name="connsiteY15" fmla="*/ 221342 h 310346"/>
                <a:gd name="connsiteX16" fmla="*/ 305392 w 1651276"/>
                <a:gd name="connsiteY16" fmla="*/ 102473 h 310346"/>
                <a:gd name="connsiteX17" fmla="*/ 329985 w 1651276"/>
                <a:gd name="connsiteY17" fmla="*/ 91933 h 3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276" h="310346">
                  <a:moveTo>
                    <a:pt x="329985" y="91933"/>
                  </a:moveTo>
                  <a:cubicBezTo>
                    <a:pt x="382686" y="108328"/>
                    <a:pt x="435386" y="125310"/>
                    <a:pt x="488672" y="141120"/>
                  </a:cubicBezTo>
                  <a:cubicBezTo>
                    <a:pt x="561281" y="162200"/>
                    <a:pt x="633890" y="181523"/>
                    <a:pt x="708842" y="193234"/>
                  </a:cubicBezTo>
                  <a:cubicBezTo>
                    <a:pt x="784379" y="204946"/>
                    <a:pt x="859331" y="212558"/>
                    <a:pt x="936624" y="205531"/>
                  </a:cubicBezTo>
                  <a:cubicBezTo>
                    <a:pt x="1005720" y="199090"/>
                    <a:pt x="1074231" y="193234"/>
                    <a:pt x="1142156" y="176839"/>
                  </a:cubicBezTo>
                  <a:cubicBezTo>
                    <a:pt x="1239944" y="152831"/>
                    <a:pt x="1324850" y="104815"/>
                    <a:pt x="1402144" y="41575"/>
                  </a:cubicBezTo>
                  <a:cubicBezTo>
                    <a:pt x="1428494" y="19909"/>
                    <a:pt x="1456601" y="1171"/>
                    <a:pt x="1492905" y="0"/>
                  </a:cubicBezTo>
                  <a:cubicBezTo>
                    <a:pt x="1592450" y="39233"/>
                    <a:pt x="1658619" y="143462"/>
                    <a:pt x="1653934" y="252376"/>
                  </a:cubicBezTo>
                  <a:cubicBezTo>
                    <a:pt x="1653934" y="252962"/>
                    <a:pt x="1655691" y="295122"/>
                    <a:pt x="1653934" y="312689"/>
                  </a:cubicBezTo>
                  <a:cubicBezTo>
                    <a:pt x="1132787" y="312689"/>
                    <a:pt x="550741" y="312689"/>
                    <a:pt x="29594" y="312689"/>
                  </a:cubicBezTo>
                  <a:cubicBezTo>
                    <a:pt x="-270" y="312689"/>
                    <a:pt x="-855" y="312689"/>
                    <a:pt x="316" y="283411"/>
                  </a:cubicBezTo>
                  <a:cubicBezTo>
                    <a:pt x="4415" y="199675"/>
                    <a:pt x="40134" y="128238"/>
                    <a:pt x="87564" y="61484"/>
                  </a:cubicBezTo>
                  <a:cubicBezTo>
                    <a:pt x="96933" y="48016"/>
                    <a:pt x="107473" y="34548"/>
                    <a:pt x="120941" y="24008"/>
                  </a:cubicBezTo>
                  <a:cubicBezTo>
                    <a:pt x="134994" y="21666"/>
                    <a:pt x="146705" y="26350"/>
                    <a:pt x="156660" y="35134"/>
                  </a:cubicBezTo>
                  <a:cubicBezTo>
                    <a:pt x="168371" y="64997"/>
                    <a:pt x="171884" y="97203"/>
                    <a:pt x="185352" y="125895"/>
                  </a:cubicBezTo>
                  <a:cubicBezTo>
                    <a:pt x="201162" y="159858"/>
                    <a:pt x="221071" y="190892"/>
                    <a:pt x="249764" y="221342"/>
                  </a:cubicBezTo>
                  <a:cubicBezTo>
                    <a:pt x="246836" y="169227"/>
                    <a:pt x="270844" y="132922"/>
                    <a:pt x="305392" y="102473"/>
                  </a:cubicBezTo>
                  <a:cubicBezTo>
                    <a:pt x="311833" y="97203"/>
                    <a:pt x="318274" y="89005"/>
                    <a:pt x="329985" y="91933"/>
                  </a:cubicBezTo>
                  <a:close/>
                </a:path>
              </a:pathLst>
            </a:custGeom>
            <a:solidFill>
              <a:srgbClr val="DB67C5"/>
            </a:solidFill>
            <a:ln w="5853" cap="flat">
              <a:noFill/>
              <a:prstDash val="solid"/>
              <a:miter/>
            </a:ln>
          </p:spPr>
          <p:txBody>
            <a:bodyPr rtlCol="0" anchor="ctr"/>
            <a:lstStyle/>
            <a:p>
              <a:endParaRPr lang="en-US" dirty="0"/>
            </a:p>
          </p:txBody>
        </p:sp>
        <p:sp>
          <p:nvSpPr>
            <p:cNvPr id="19" name="Freeform: Shape 64">
              <a:extLst>
                <a:ext uri="{FF2B5EF4-FFF2-40B4-BE49-F238E27FC236}">
                  <a16:creationId xmlns:a16="http://schemas.microsoft.com/office/drawing/2014/main" id="{1C8B9DE7-78FF-4699-B974-9E263CFD148A}"/>
                </a:ext>
              </a:extLst>
            </p:cNvPr>
            <p:cNvSpPr/>
            <p:nvPr/>
          </p:nvSpPr>
          <p:spPr>
            <a:xfrm>
              <a:off x="2523004" y="5844481"/>
              <a:ext cx="626548" cy="731949"/>
            </a:xfrm>
            <a:custGeom>
              <a:avLst/>
              <a:gdLst>
                <a:gd name="connsiteX0" fmla="*/ 199375 w 626548"/>
                <a:gd name="connsiteY0" fmla="*/ 593707 h 731948"/>
                <a:gd name="connsiteX1" fmla="*/ 125009 w 626548"/>
                <a:gd name="connsiteY1" fmla="*/ 737169 h 731948"/>
                <a:gd name="connsiteX2" fmla="*/ 6726 w 626548"/>
                <a:gd name="connsiteY2" fmla="*/ 526953 h 731948"/>
                <a:gd name="connsiteX3" fmla="*/ 148432 w 626548"/>
                <a:gd name="connsiteY3" fmla="*/ 239444 h 731948"/>
                <a:gd name="connsiteX4" fmla="*/ 265543 w 626548"/>
                <a:gd name="connsiteY4" fmla="*/ 156294 h 731948"/>
                <a:gd name="connsiteX5" fmla="*/ 379142 w 626548"/>
                <a:gd name="connsiteY5" fmla="*/ 536 h 731948"/>
                <a:gd name="connsiteX6" fmla="*/ 390268 w 626548"/>
                <a:gd name="connsiteY6" fmla="*/ 4049 h 731948"/>
                <a:gd name="connsiteX7" fmla="*/ 599898 w 626548"/>
                <a:gd name="connsiteY7" fmla="*/ 108279 h 731948"/>
                <a:gd name="connsiteX8" fmla="*/ 626833 w 626548"/>
                <a:gd name="connsiteY8" fmla="*/ 139313 h 731948"/>
                <a:gd name="connsiteX9" fmla="*/ 630347 w 626548"/>
                <a:gd name="connsiteY9" fmla="*/ 172105 h 731948"/>
                <a:gd name="connsiteX10" fmla="*/ 630347 w 626548"/>
                <a:gd name="connsiteY10" fmla="*/ 247056 h 731948"/>
                <a:gd name="connsiteX11" fmla="*/ 478101 w 626548"/>
                <a:gd name="connsiteY11" fmla="*/ 485379 h 731948"/>
                <a:gd name="connsiteX12" fmla="*/ 309460 w 626548"/>
                <a:gd name="connsiteY12" fmla="*/ 552132 h 731948"/>
                <a:gd name="connsiteX13" fmla="*/ 199375 w 626548"/>
                <a:gd name="connsiteY13" fmla="*/ 593707 h 7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548" h="731948">
                  <a:moveTo>
                    <a:pt x="199375" y="593707"/>
                  </a:moveTo>
                  <a:cubicBezTo>
                    <a:pt x="144918" y="626499"/>
                    <a:pt x="120910" y="671586"/>
                    <a:pt x="125009" y="737169"/>
                  </a:cubicBezTo>
                  <a:cubicBezTo>
                    <a:pt x="66453" y="680955"/>
                    <a:pt x="19609" y="602490"/>
                    <a:pt x="6726" y="526953"/>
                  </a:cubicBezTo>
                  <a:cubicBezTo>
                    <a:pt x="-886" y="514071"/>
                    <a:pt x="-31335" y="317909"/>
                    <a:pt x="148432" y="239444"/>
                  </a:cubicBezTo>
                  <a:cubicBezTo>
                    <a:pt x="206988" y="209580"/>
                    <a:pt x="226311" y="183816"/>
                    <a:pt x="265543" y="156294"/>
                  </a:cubicBezTo>
                  <a:cubicBezTo>
                    <a:pt x="321757" y="117648"/>
                    <a:pt x="363332" y="68461"/>
                    <a:pt x="379142" y="536"/>
                  </a:cubicBezTo>
                  <a:cubicBezTo>
                    <a:pt x="383826" y="-1221"/>
                    <a:pt x="386754" y="1707"/>
                    <a:pt x="390268" y="4049"/>
                  </a:cubicBezTo>
                  <a:cubicBezTo>
                    <a:pt x="453508" y="51480"/>
                    <a:pt x="524946" y="83685"/>
                    <a:pt x="599898" y="108279"/>
                  </a:cubicBezTo>
                  <a:cubicBezTo>
                    <a:pt x="616293" y="113549"/>
                    <a:pt x="628590" y="118819"/>
                    <a:pt x="626833" y="139313"/>
                  </a:cubicBezTo>
                  <a:cubicBezTo>
                    <a:pt x="626248" y="143412"/>
                    <a:pt x="630347" y="170933"/>
                    <a:pt x="630347" y="172105"/>
                  </a:cubicBezTo>
                  <a:cubicBezTo>
                    <a:pt x="632103" y="197283"/>
                    <a:pt x="632689" y="221877"/>
                    <a:pt x="630347" y="247056"/>
                  </a:cubicBezTo>
                  <a:cubicBezTo>
                    <a:pt x="622149" y="353628"/>
                    <a:pt x="560080" y="426237"/>
                    <a:pt x="478101" y="485379"/>
                  </a:cubicBezTo>
                  <a:cubicBezTo>
                    <a:pt x="427743" y="522269"/>
                    <a:pt x="368602" y="537493"/>
                    <a:pt x="309460" y="552132"/>
                  </a:cubicBezTo>
                  <a:cubicBezTo>
                    <a:pt x="270813" y="560916"/>
                    <a:pt x="232752" y="570870"/>
                    <a:pt x="199375" y="593707"/>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20" name="Freeform: Shape 65">
              <a:extLst>
                <a:ext uri="{FF2B5EF4-FFF2-40B4-BE49-F238E27FC236}">
                  <a16:creationId xmlns:a16="http://schemas.microsoft.com/office/drawing/2014/main" id="{CF000C37-1E56-471D-A80F-55186C6C0E59}"/>
                </a:ext>
              </a:extLst>
            </p:cNvPr>
            <p:cNvSpPr/>
            <p:nvPr/>
          </p:nvSpPr>
          <p:spPr>
            <a:xfrm>
              <a:off x="2646451" y="5237207"/>
              <a:ext cx="1235529" cy="1317508"/>
            </a:xfrm>
            <a:custGeom>
              <a:avLst/>
              <a:gdLst>
                <a:gd name="connsiteX0" fmla="*/ 796165 w 1235529"/>
                <a:gd name="connsiteY0" fmla="*/ 950362 h 1317507"/>
                <a:gd name="connsiteX1" fmla="*/ 739366 w 1235529"/>
                <a:gd name="connsiteY1" fmla="*/ 886536 h 1317507"/>
                <a:gd name="connsiteX2" fmla="*/ 727655 w 1235529"/>
                <a:gd name="connsiteY2" fmla="*/ 723165 h 1317507"/>
                <a:gd name="connsiteX3" fmla="*/ 727655 w 1235529"/>
                <a:gd name="connsiteY3" fmla="*/ 690960 h 1317507"/>
                <a:gd name="connsiteX4" fmla="*/ 727655 w 1235529"/>
                <a:gd name="connsiteY4" fmla="*/ 690960 h 1317507"/>
                <a:gd name="connsiteX5" fmla="*/ 803778 w 1235529"/>
                <a:gd name="connsiteY5" fmla="*/ 652312 h 1317507"/>
                <a:gd name="connsiteX6" fmla="*/ 956609 w 1235529"/>
                <a:gd name="connsiteY6" fmla="*/ 509436 h 1317507"/>
                <a:gd name="connsiteX7" fmla="*/ 994670 w 1235529"/>
                <a:gd name="connsiteY7" fmla="*/ 395252 h 1317507"/>
                <a:gd name="connsiteX8" fmla="*/ 1005796 w 1235529"/>
                <a:gd name="connsiteY8" fmla="*/ 377686 h 1317507"/>
                <a:gd name="connsiteX9" fmla="*/ 1077819 w 1235529"/>
                <a:gd name="connsiteY9" fmla="*/ 324985 h 1317507"/>
                <a:gd name="connsiteX10" fmla="*/ 1119394 w 1235529"/>
                <a:gd name="connsiteY10" fmla="*/ 130580 h 1317507"/>
                <a:gd name="connsiteX11" fmla="*/ 1105341 w 1235529"/>
                <a:gd name="connsiteY11" fmla="*/ 117697 h 1317507"/>
                <a:gd name="connsiteX12" fmla="*/ 1099485 w 1235529"/>
                <a:gd name="connsiteY12" fmla="*/ 144047 h 1317507"/>
                <a:gd name="connsiteX13" fmla="*/ 1067279 w 1235529"/>
                <a:gd name="connsiteY13" fmla="*/ 150489 h 1317507"/>
                <a:gd name="connsiteX14" fmla="*/ 1044443 w 1235529"/>
                <a:gd name="connsiteY14" fmla="*/ 108914 h 1317507"/>
                <a:gd name="connsiteX15" fmla="*/ 1034488 w 1235529"/>
                <a:gd name="connsiteY15" fmla="*/ 1171 h 1317507"/>
                <a:gd name="connsiteX16" fmla="*/ 564284 w 1235529"/>
                <a:gd name="connsiteY16" fmla="*/ 62069 h 1317507"/>
                <a:gd name="connsiteX17" fmla="*/ 91738 w 1235529"/>
                <a:gd name="connsiteY17" fmla="*/ 0 h 1317507"/>
                <a:gd name="connsiteX18" fmla="*/ 58361 w 1235529"/>
                <a:gd name="connsiteY18" fmla="*/ 150489 h 1317507"/>
                <a:gd name="connsiteX19" fmla="*/ 41966 w 1235529"/>
                <a:gd name="connsiteY19" fmla="*/ 161029 h 1317507"/>
                <a:gd name="connsiteX20" fmla="*/ 30840 w 1235529"/>
                <a:gd name="connsiteY20" fmla="*/ 144633 h 1317507"/>
                <a:gd name="connsiteX21" fmla="*/ 22057 w 1235529"/>
                <a:gd name="connsiteY21" fmla="*/ 106572 h 1317507"/>
                <a:gd name="connsiteX22" fmla="*/ 19714 w 1235529"/>
                <a:gd name="connsiteY22" fmla="*/ 122967 h 1317507"/>
                <a:gd name="connsiteX23" fmla="*/ 26155 w 1235529"/>
                <a:gd name="connsiteY23" fmla="*/ 281068 h 1317507"/>
                <a:gd name="connsiteX24" fmla="*/ 111062 w 1235529"/>
                <a:gd name="connsiteY24" fmla="*/ 371830 h 1317507"/>
                <a:gd name="connsiteX25" fmla="*/ 142682 w 1235529"/>
                <a:gd name="connsiteY25" fmla="*/ 411062 h 1317507"/>
                <a:gd name="connsiteX26" fmla="*/ 252181 w 1235529"/>
                <a:gd name="connsiteY26" fmla="*/ 601369 h 1317507"/>
                <a:gd name="connsiteX27" fmla="*/ 285558 w 1235529"/>
                <a:gd name="connsiteY27" fmla="*/ 631233 h 1317507"/>
                <a:gd name="connsiteX28" fmla="*/ 461811 w 1235529"/>
                <a:gd name="connsiteY28" fmla="*/ 715553 h 1317507"/>
                <a:gd name="connsiteX29" fmla="*/ 499873 w 1235529"/>
                <a:gd name="connsiteY29" fmla="*/ 751272 h 1317507"/>
                <a:gd name="connsiteX30" fmla="*/ 501629 w 1235529"/>
                <a:gd name="connsiteY30" fmla="*/ 850817 h 1317507"/>
                <a:gd name="connsiteX31" fmla="*/ 406183 w 1235529"/>
                <a:gd name="connsiteY31" fmla="*/ 1042295 h 1317507"/>
                <a:gd name="connsiteX32" fmla="*/ 190112 w 1235529"/>
                <a:gd name="connsiteY32" fmla="*/ 1151795 h 1317507"/>
                <a:gd name="connsiteX33" fmla="*/ 97008 w 1235529"/>
                <a:gd name="connsiteY33" fmla="*/ 1181658 h 1317507"/>
                <a:gd name="connsiteX34" fmla="*/ 74757 w 1235529"/>
                <a:gd name="connsiteY34" fmla="*/ 1203324 h 1317507"/>
                <a:gd name="connsiteX35" fmla="*/ 92324 w 1235529"/>
                <a:gd name="connsiteY35" fmla="*/ 1213278 h 1317507"/>
                <a:gd name="connsiteX36" fmla="*/ 359339 w 1235529"/>
                <a:gd name="connsiteY36" fmla="*/ 1288230 h 1317507"/>
                <a:gd name="connsiteX37" fmla="*/ 642164 w 1235529"/>
                <a:gd name="connsiteY37" fmla="*/ 1322192 h 1317507"/>
                <a:gd name="connsiteX38" fmla="*/ 739952 w 1235529"/>
                <a:gd name="connsiteY38" fmla="*/ 1314580 h 1317507"/>
                <a:gd name="connsiteX39" fmla="*/ 1147501 w 1235529"/>
                <a:gd name="connsiteY39" fmla="*/ 1157064 h 1317507"/>
                <a:gd name="connsiteX40" fmla="*/ 1225380 w 1235529"/>
                <a:gd name="connsiteY40" fmla="*/ 1115490 h 1317507"/>
                <a:gd name="connsiteX41" fmla="*/ 1237677 w 1235529"/>
                <a:gd name="connsiteY41" fmla="*/ 1108463 h 1317507"/>
                <a:gd name="connsiteX42" fmla="*/ 796165 w 1235529"/>
                <a:gd name="connsiteY42" fmla="*/ 950362 h 13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5529" h="1317507">
                  <a:moveTo>
                    <a:pt x="796165" y="950362"/>
                  </a:moveTo>
                  <a:cubicBezTo>
                    <a:pt x="762789" y="940408"/>
                    <a:pt x="744051" y="920499"/>
                    <a:pt x="739366" y="886536"/>
                  </a:cubicBezTo>
                  <a:cubicBezTo>
                    <a:pt x="732925" y="842619"/>
                    <a:pt x="727655" y="723165"/>
                    <a:pt x="727655" y="723165"/>
                  </a:cubicBezTo>
                  <a:cubicBezTo>
                    <a:pt x="727655" y="712625"/>
                    <a:pt x="727655" y="701500"/>
                    <a:pt x="727655" y="690960"/>
                  </a:cubicBezTo>
                  <a:cubicBezTo>
                    <a:pt x="727655" y="690960"/>
                    <a:pt x="727655" y="690960"/>
                    <a:pt x="727655" y="690960"/>
                  </a:cubicBezTo>
                  <a:cubicBezTo>
                    <a:pt x="752834" y="678077"/>
                    <a:pt x="779184" y="666366"/>
                    <a:pt x="803778" y="652312"/>
                  </a:cubicBezTo>
                  <a:cubicBezTo>
                    <a:pt x="865847" y="617179"/>
                    <a:pt x="922646" y="575019"/>
                    <a:pt x="956609" y="509436"/>
                  </a:cubicBezTo>
                  <a:cubicBezTo>
                    <a:pt x="975347" y="473132"/>
                    <a:pt x="983544" y="433899"/>
                    <a:pt x="994670" y="395252"/>
                  </a:cubicBezTo>
                  <a:cubicBezTo>
                    <a:pt x="996427" y="388226"/>
                    <a:pt x="995841" y="379442"/>
                    <a:pt x="1005796" y="377686"/>
                  </a:cubicBezTo>
                  <a:cubicBezTo>
                    <a:pt x="1038001" y="371244"/>
                    <a:pt x="1059667" y="349579"/>
                    <a:pt x="1077819" y="324985"/>
                  </a:cubicBezTo>
                  <a:cubicBezTo>
                    <a:pt x="1121736" y="267015"/>
                    <a:pt x="1151014" y="204946"/>
                    <a:pt x="1119394" y="130580"/>
                  </a:cubicBezTo>
                  <a:cubicBezTo>
                    <a:pt x="1113539" y="127652"/>
                    <a:pt x="1114710" y="117112"/>
                    <a:pt x="1105341" y="117697"/>
                  </a:cubicBezTo>
                  <a:cubicBezTo>
                    <a:pt x="1102998" y="127066"/>
                    <a:pt x="1101827" y="135850"/>
                    <a:pt x="1099485" y="144047"/>
                  </a:cubicBezTo>
                  <a:cubicBezTo>
                    <a:pt x="1093044" y="165128"/>
                    <a:pt x="1081333" y="167470"/>
                    <a:pt x="1067279" y="150489"/>
                  </a:cubicBezTo>
                  <a:cubicBezTo>
                    <a:pt x="1056739" y="138192"/>
                    <a:pt x="1050884" y="123553"/>
                    <a:pt x="1044443" y="108914"/>
                  </a:cubicBezTo>
                  <a:cubicBezTo>
                    <a:pt x="1029804" y="74951"/>
                    <a:pt x="1030975" y="39233"/>
                    <a:pt x="1034488" y="1171"/>
                  </a:cubicBezTo>
                  <a:cubicBezTo>
                    <a:pt x="878729" y="43331"/>
                    <a:pt x="722971" y="62655"/>
                    <a:pt x="564284" y="62069"/>
                  </a:cubicBezTo>
                  <a:cubicBezTo>
                    <a:pt x="405598" y="60898"/>
                    <a:pt x="249253" y="42746"/>
                    <a:pt x="91738" y="0"/>
                  </a:cubicBezTo>
                  <a:cubicBezTo>
                    <a:pt x="118088" y="61484"/>
                    <a:pt x="85882" y="105401"/>
                    <a:pt x="58361" y="150489"/>
                  </a:cubicBezTo>
                  <a:cubicBezTo>
                    <a:pt x="54848" y="156344"/>
                    <a:pt x="50163" y="162785"/>
                    <a:pt x="41966" y="161029"/>
                  </a:cubicBezTo>
                  <a:cubicBezTo>
                    <a:pt x="33768" y="159272"/>
                    <a:pt x="33182" y="151074"/>
                    <a:pt x="30840" y="144633"/>
                  </a:cubicBezTo>
                  <a:cubicBezTo>
                    <a:pt x="26155" y="132336"/>
                    <a:pt x="29083" y="118283"/>
                    <a:pt x="22057" y="106572"/>
                  </a:cubicBezTo>
                  <a:cubicBezTo>
                    <a:pt x="20885" y="111842"/>
                    <a:pt x="23228" y="117697"/>
                    <a:pt x="19714" y="122967"/>
                  </a:cubicBezTo>
                  <a:cubicBezTo>
                    <a:pt x="-13077" y="176839"/>
                    <a:pt x="-780" y="229539"/>
                    <a:pt x="26155" y="281068"/>
                  </a:cubicBezTo>
                  <a:cubicBezTo>
                    <a:pt x="46064" y="318544"/>
                    <a:pt x="70072" y="355434"/>
                    <a:pt x="111062" y="371830"/>
                  </a:cubicBezTo>
                  <a:cubicBezTo>
                    <a:pt x="132142" y="380028"/>
                    <a:pt x="138583" y="391739"/>
                    <a:pt x="142682" y="411062"/>
                  </a:cubicBezTo>
                  <a:cubicBezTo>
                    <a:pt x="159077" y="486014"/>
                    <a:pt x="188941" y="553353"/>
                    <a:pt x="252181" y="601369"/>
                  </a:cubicBezTo>
                  <a:cubicBezTo>
                    <a:pt x="253352" y="602540"/>
                    <a:pt x="275018" y="624206"/>
                    <a:pt x="285558" y="631233"/>
                  </a:cubicBezTo>
                  <a:cubicBezTo>
                    <a:pt x="340015" y="668123"/>
                    <a:pt x="399742" y="694473"/>
                    <a:pt x="461811" y="715553"/>
                  </a:cubicBezTo>
                  <a:cubicBezTo>
                    <a:pt x="480549" y="721994"/>
                    <a:pt x="496945" y="728435"/>
                    <a:pt x="499873" y="751272"/>
                  </a:cubicBezTo>
                  <a:cubicBezTo>
                    <a:pt x="500458" y="754200"/>
                    <a:pt x="505143" y="826809"/>
                    <a:pt x="501629" y="850817"/>
                  </a:cubicBezTo>
                  <a:cubicBezTo>
                    <a:pt x="495774" y="927525"/>
                    <a:pt x="458298" y="989009"/>
                    <a:pt x="406183" y="1042295"/>
                  </a:cubicBezTo>
                  <a:cubicBezTo>
                    <a:pt x="346456" y="1103193"/>
                    <a:pt x="271505" y="1133642"/>
                    <a:pt x="190112" y="1151795"/>
                  </a:cubicBezTo>
                  <a:cubicBezTo>
                    <a:pt x="157906" y="1158821"/>
                    <a:pt x="126872" y="1168190"/>
                    <a:pt x="97008" y="1181658"/>
                  </a:cubicBezTo>
                  <a:cubicBezTo>
                    <a:pt x="87054" y="1185757"/>
                    <a:pt x="75342" y="1189270"/>
                    <a:pt x="74757" y="1203324"/>
                  </a:cubicBezTo>
                  <a:cubicBezTo>
                    <a:pt x="78856" y="1209765"/>
                    <a:pt x="85882" y="1211521"/>
                    <a:pt x="92324" y="1213278"/>
                  </a:cubicBezTo>
                  <a:cubicBezTo>
                    <a:pt x="181329" y="1239043"/>
                    <a:pt x="269162" y="1267149"/>
                    <a:pt x="359339" y="1288230"/>
                  </a:cubicBezTo>
                  <a:cubicBezTo>
                    <a:pt x="452442" y="1309895"/>
                    <a:pt x="546132" y="1325120"/>
                    <a:pt x="642164" y="1322192"/>
                  </a:cubicBezTo>
                  <a:cubicBezTo>
                    <a:pt x="674955" y="1321021"/>
                    <a:pt x="707161" y="1316337"/>
                    <a:pt x="739952" y="1314580"/>
                  </a:cubicBezTo>
                  <a:cubicBezTo>
                    <a:pt x="892197" y="1304040"/>
                    <a:pt x="1029218" y="1255438"/>
                    <a:pt x="1147501" y="1157064"/>
                  </a:cubicBezTo>
                  <a:cubicBezTo>
                    <a:pt x="1170338" y="1137741"/>
                    <a:pt x="1194346" y="1119589"/>
                    <a:pt x="1225380" y="1115490"/>
                  </a:cubicBezTo>
                  <a:cubicBezTo>
                    <a:pt x="1230065" y="1114904"/>
                    <a:pt x="1234749" y="1112562"/>
                    <a:pt x="1237677" y="1108463"/>
                  </a:cubicBezTo>
                  <a:cubicBezTo>
                    <a:pt x="1217182" y="1089725"/>
                    <a:pt x="919718" y="988423"/>
                    <a:pt x="796165" y="950362"/>
                  </a:cubicBezTo>
                  <a:close/>
                </a:path>
              </a:pathLst>
            </a:custGeom>
            <a:solidFill>
              <a:srgbClr val="C09679"/>
            </a:solidFill>
            <a:ln w="5853" cap="flat">
              <a:noFill/>
              <a:prstDash val="solid"/>
              <a:miter/>
            </a:ln>
          </p:spPr>
          <p:txBody>
            <a:bodyPr rtlCol="0" anchor="ctr"/>
            <a:lstStyle/>
            <a:p>
              <a:endParaRPr lang="en-US" dirty="0"/>
            </a:p>
          </p:txBody>
        </p:sp>
        <p:sp>
          <p:nvSpPr>
            <p:cNvPr id="21" name="Freeform: Shape 66">
              <a:extLst>
                <a:ext uri="{FF2B5EF4-FFF2-40B4-BE49-F238E27FC236}">
                  <a16:creationId xmlns:a16="http://schemas.microsoft.com/office/drawing/2014/main" id="{34FF708A-22BE-4806-A0A8-F7AA0DF7B6D4}"/>
                </a:ext>
              </a:extLst>
            </p:cNvPr>
            <p:cNvSpPr/>
            <p:nvPr/>
          </p:nvSpPr>
          <p:spPr>
            <a:xfrm>
              <a:off x="3152765" y="6016001"/>
              <a:ext cx="5856" cy="70267"/>
            </a:xfrm>
            <a:custGeom>
              <a:avLst/>
              <a:gdLst>
                <a:gd name="connsiteX0" fmla="*/ 0 w 0"/>
                <a:gd name="connsiteY0" fmla="*/ 74951 h 70267"/>
                <a:gd name="connsiteX1" fmla="*/ 0 w 0"/>
                <a:gd name="connsiteY1" fmla="*/ 0 h 70267"/>
                <a:gd name="connsiteX2" fmla="*/ 0 w 0"/>
                <a:gd name="connsiteY2" fmla="*/ 74951 h 70267"/>
              </a:gdLst>
              <a:ahLst/>
              <a:cxnLst>
                <a:cxn ang="0">
                  <a:pos x="connsiteX0" y="connsiteY0"/>
                </a:cxn>
                <a:cxn ang="0">
                  <a:pos x="connsiteX1" y="connsiteY1"/>
                </a:cxn>
                <a:cxn ang="0">
                  <a:pos x="connsiteX2" y="connsiteY2"/>
                </a:cxn>
              </a:cxnLst>
              <a:rect l="l" t="t" r="r" b="b"/>
              <a:pathLst>
                <a:path h="70267">
                  <a:moveTo>
                    <a:pt x="0" y="74951"/>
                  </a:moveTo>
                  <a:cubicBezTo>
                    <a:pt x="0" y="49773"/>
                    <a:pt x="0" y="25179"/>
                    <a:pt x="0" y="0"/>
                  </a:cubicBezTo>
                  <a:cubicBezTo>
                    <a:pt x="5856" y="25179"/>
                    <a:pt x="5856" y="50358"/>
                    <a:pt x="0" y="74951"/>
                  </a:cubicBezTo>
                  <a:close/>
                </a:path>
              </a:pathLst>
            </a:custGeom>
            <a:solidFill>
              <a:srgbClr val="C09679"/>
            </a:solidFill>
            <a:ln w="5853" cap="flat">
              <a:noFill/>
              <a:prstDash val="solid"/>
              <a:miter/>
            </a:ln>
          </p:spPr>
          <p:txBody>
            <a:bodyPr rtlCol="0" anchor="ctr"/>
            <a:lstStyle/>
            <a:p>
              <a:endParaRPr lang="en-US"/>
            </a:p>
          </p:txBody>
        </p:sp>
      </p:grpSp>
    </p:spTree>
    <p:extLst>
      <p:ext uri="{BB962C8B-B14F-4D97-AF65-F5344CB8AC3E}">
        <p14:creationId xmlns:p14="http://schemas.microsoft.com/office/powerpoint/2010/main" val="305247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286000" y="2552700"/>
            <a:ext cx="2442529"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Los narradores digitales sólo tienen unos segundos para ganarse la atención de su público</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705600" y="2618244"/>
            <a:ext cx="3005665"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narración </a:t>
            </a:r>
            <a:r>
              <a:rPr lang="es-E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transmedia</a:t>
            </a: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es la posibilidad de entrelazar narrativas digitales a través de múltiples plataformas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125200" y="2705100"/>
            <a:ext cx="3200400"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Entender a la audiencia es importante para tomar decisiones óptimas en materia de marketing y creación de contenidos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086100"/>
            <a:ext cx="435185" cy="510356"/>
          </a:xfrm>
          <a:prstGeom prst="rect">
            <a:avLst/>
          </a:prstGeom>
        </p:spPr>
      </p:pic>
    </p:spTree>
    <p:extLst>
      <p:ext uri="{BB962C8B-B14F-4D97-AF65-F5344CB8AC3E}">
        <p14:creationId xmlns:p14="http://schemas.microsoft.com/office/powerpoint/2010/main" val="229020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CDCB89B-601B-4E9A-9B12-CF609FD15F62}"/>
              </a:ext>
            </a:extLst>
          </p:cNvPr>
          <p:cNvPicPr>
            <a:picLocks noChangeAspect="1"/>
          </p:cNvPicPr>
          <p:nvPr/>
        </p:nvPicPr>
        <p:blipFill>
          <a:blip r:embed="rId2"/>
          <a:stretch>
            <a:fillRect/>
          </a:stretch>
        </p:blipFill>
        <p:spPr>
          <a:xfrm>
            <a:off x="1447800" y="3513221"/>
            <a:ext cx="15163800" cy="2468479"/>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344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4.1: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Herramientas de narración digital</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6" name="Rectángulo 5">
            <a:extLst>
              <a:ext uri="{FF2B5EF4-FFF2-40B4-BE49-F238E27FC236}">
                <a16:creationId xmlns:a16="http://schemas.microsoft.com/office/drawing/2014/main" id="{10478F08-8389-8948-C462-D41A15620BEF}"/>
              </a:ext>
            </a:extLst>
          </p:cNvPr>
          <p:cNvSpPr/>
          <p:nvPr/>
        </p:nvSpPr>
        <p:spPr>
          <a:xfrm>
            <a:off x="1648216" y="3619500"/>
            <a:ext cx="14582384" cy="2308324"/>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Las herramientas de narración digital son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espacios basados en la web </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donde la gente tiene la oportunidad de crear y compartir sus historias y mensajes.</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Estas herramientas de narración digital tienen la cualidad de ser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fáciles de usar y personalizadas</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lo que puede ser útil para añadir valor al contenido. En las siguientes diapositivas, se presentará una lista de las herramientas digitales más comunes.</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Ovale 1">
            <a:extLst>
              <a:ext uri="{FF2B5EF4-FFF2-40B4-BE49-F238E27FC236}">
                <a16:creationId xmlns:a16="http://schemas.microsoft.com/office/drawing/2014/main" id="{43D5E36D-22AE-440F-B97D-8975900A6D4B}"/>
              </a:ext>
            </a:extLst>
          </p:cNvPr>
          <p:cNvSpPr>
            <a:spLocks noChangeAspect="1"/>
          </p:cNvSpPr>
          <p:nvPr/>
        </p:nvSpPr>
        <p:spPr>
          <a:xfrm>
            <a:off x="7297125" y="6867056"/>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E7DDD3D9-9D6A-4932-B47A-001E7A50B66B}"/>
              </a:ext>
            </a:extLst>
          </p:cNvPr>
          <p:cNvSpPr>
            <a:spLocks noChangeAspect="1"/>
          </p:cNvSpPr>
          <p:nvPr/>
        </p:nvSpPr>
        <p:spPr>
          <a:xfrm>
            <a:off x="8759408" y="6853744"/>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218C5E35-87ED-486C-B08A-6BB30625DFDA}"/>
              </a:ext>
            </a:extLst>
          </p:cNvPr>
          <p:cNvSpPr>
            <a:spLocks noChangeAspect="1"/>
          </p:cNvSpPr>
          <p:nvPr/>
        </p:nvSpPr>
        <p:spPr>
          <a:xfrm>
            <a:off x="10221691" y="6853744"/>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988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55174" y="1044772"/>
            <a:ext cx="12260826"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7051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4.2: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SlideShare</a:t>
            </a:r>
          </a:p>
        </p:txBody>
      </p:sp>
      <p:sp>
        <p:nvSpPr>
          <p:cNvPr id="7" name="Ovale 6">
            <a:extLst>
              <a:ext uri="{FF2B5EF4-FFF2-40B4-BE49-F238E27FC236}">
                <a16:creationId xmlns:a16="http://schemas.microsoft.com/office/drawing/2014/main" id="{6AC6695A-820A-43A4-9BD6-0435C5760068}"/>
              </a:ext>
            </a:extLst>
          </p:cNvPr>
          <p:cNvSpPr/>
          <p:nvPr/>
        </p:nvSpPr>
        <p:spPr>
          <a:xfrm>
            <a:off x="7848600" y="1975126"/>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8991600" y="2628900"/>
            <a:ext cx="4876800" cy="5262979"/>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Slideshare</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una de las herramientas fundamentales para la distribución de contenidos en línea. Especialmente se utiliza para subir en línea, publicar y compartir </a:t>
            </a:r>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PDFs</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presentaciones y Keynote. Los usuarios pueden buscar archivos de forma privada o pública en formatos PowerPoint, PDF, Keynote u </a:t>
            </a:r>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OpenDocument</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Las presentaciones pueden verse en el propio sitio, en dispositivos móviles o incrustadas en otros sitios web.</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hlinkClick r:id="rId2"/>
            <a:extLst>
              <a:ext uri="{FF2B5EF4-FFF2-40B4-BE49-F238E27FC236}">
                <a16:creationId xmlns:a16="http://schemas.microsoft.com/office/drawing/2014/main" id="{F60956C9-EB4A-481B-8017-ADE15480D16A}"/>
              </a:ext>
            </a:extLst>
          </p:cNvPr>
          <p:cNvPicPr>
            <a:picLocks noChangeAspect="1"/>
          </p:cNvPicPr>
          <p:nvPr/>
        </p:nvPicPr>
        <p:blipFill>
          <a:blip r:embed="rId3"/>
          <a:stretch>
            <a:fillRect/>
          </a:stretch>
        </p:blipFill>
        <p:spPr>
          <a:xfrm>
            <a:off x="4343400" y="4953700"/>
            <a:ext cx="3336116" cy="3336116"/>
          </a:xfrm>
          <a:prstGeom prst="rect">
            <a:avLst/>
          </a:prstGeom>
        </p:spPr>
      </p:pic>
    </p:spTree>
    <p:extLst>
      <p:ext uri="{BB962C8B-B14F-4D97-AF65-F5344CB8AC3E}">
        <p14:creationId xmlns:p14="http://schemas.microsoft.com/office/powerpoint/2010/main" val="213965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2DCD42BA-3721-4A9E-BF62-D0EF010FDF9B}"/>
              </a:ext>
            </a:extLst>
          </p:cNvPr>
          <p:cNvSpPr/>
          <p:nvPr/>
        </p:nvSpPr>
        <p:spPr>
          <a:xfrm>
            <a:off x="9067800" y="2157243"/>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47800" y="1409700"/>
            <a:ext cx="122682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Smilebox</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53281" y="3386749"/>
            <a:ext cx="4876800" cy="4524315"/>
          </a:xfrm>
          <a:prstGeom prst="rect">
            <a:avLst/>
          </a:prstGeom>
          <a:noFill/>
        </p:spPr>
        <p:txBody>
          <a:bodyPr wrap="square" rtlCol="0">
            <a:spAutoFit/>
          </a:bodyPr>
          <a:lstStyle/>
          <a:p>
            <a:pPr algn="just"/>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Smilebox</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otra valiosa herramienta de narración digital que ayuda a crear collages, álbumes de recortes, presentaciones de diapositivas y representaciones audiovisuales de manera eficaz.  Hay más de 1000 plantillas personalizadas y fáciles de usar.  Además, se pueden publicar fácilmente fotos con música de fondo y tener la opción de añadir notas.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8EDBEAE3-B874-419D-9AED-20D4BD2BE98C}"/>
              </a:ext>
            </a:extLst>
          </p:cNvPr>
          <p:cNvPicPr>
            <a:picLocks noChangeAspect="1"/>
          </p:cNvPicPr>
          <p:nvPr/>
        </p:nvPicPr>
        <p:blipFill>
          <a:blip r:embed="rId3"/>
          <a:stretch>
            <a:fillRect/>
          </a:stretch>
        </p:blipFill>
        <p:spPr>
          <a:xfrm>
            <a:off x="3810000" y="4929930"/>
            <a:ext cx="5019675" cy="963251"/>
          </a:xfrm>
          <a:prstGeom prst="rect">
            <a:avLst/>
          </a:prstGeom>
        </p:spPr>
      </p:pic>
    </p:spTree>
    <p:extLst>
      <p:ext uri="{BB962C8B-B14F-4D97-AF65-F5344CB8AC3E}">
        <p14:creationId xmlns:p14="http://schemas.microsoft.com/office/powerpoint/2010/main" val="100757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344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Adobe Slate</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838981" y="3854440"/>
            <a:ext cx="4876800" cy="3785652"/>
          </a:xfrm>
          <a:prstGeom prst="rect">
            <a:avLst/>
          </a:prstGeom>
          <a:noFill/>
        </p:spPr>
        <p:txBody>
          <a:bodyPr wrap="square" rtlCol="0">
            <a:spAutoFit/>
          </a:bodyPr>
          <a:lstStyle/>
          <a:p>
            <a:pPr algn="just"/>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Adobe Slate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tiene la flexibilidad de poder moldear y ajustar con la elección del editor.  Dispone de funciones que convierten los informes del cliente, los boletines de noticias y los informes de viaje en historias encantadoras y alegres.  Las historias ayudarán a aumentar el interés y la curiosidad de los lectores.</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BD74F99D-251E-4D71-8233-04D5127133A9}"/>
              </a:ext>
            </a:extLst>
          </p:cNvPr>
          <p:cNvPicPr>
            <a:picLocks noChangeAspect="1"/>
          </p:cNvPicPr>
          <p:nvPr/>
        </p:nvPicPr>
        <p:blipFill>
          <a:blip r:embed="rId3"/>
          <a:stretch>
            <a:fillRect/>
          </a:stretch>
        </p:blipFill>
        <p:spPr>
          <a:xfrm>
            <a:off x="6324600" y="5937260"/>
            <a:ext cx="2667000" cy="2667000"/>
          </a:xfrm>
          <a:prstGeom prst="rect">
            <a:avLst/>
          </a:prstGeom>
        </p:spPr>
      </p:pic>
    </p:spTree>
    <p:extLst>
      <p:ext uri="{BB962C8B-B14F-4D97-AF65-F5344CB8AC3E}">
        <p14:creationId xmlns:p14="http://schemas.microsoft.com/office/powerpoint/2010/main" val="361854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D255FDED-CE18-4CC2-BA0A-6ED9DA9B4B47}"/>
              </a:ext>
            </a:extLst>
          </p:cNvPr>
          <p:cNvSpPr/>
          <p:nvPr/>
        </p:nvSpPr>
        <p:spPr>
          <a:xfrm>
            <a:off x="9067800" y="2157243"/>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47800" y="1333500"/>
            <a:ext cx="12420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WeVideo</a:t>
            </a:r>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034071" y="3009900"/>
            <a:ext cx="4824929" cy="4893647"/>
          </a:xfrm>
          <a:prstGeom prst="rect">
            <a:avLst/>
          </a:prstGeom>
          <a:noFill/>
        </p:spPr>
        <p:txBody>
          <a:bodyPr wrap="square" rtlCol="0">
            <a:spAutoFit/>
          </a:bodyPr>
          <a:lstStyle/>
          <a:p>
            <a:pPr algn="just"/>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WeVideo</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otra herramienta que merece la pena para crear vídeos.  Esta aplicación proporciona acceso a vídeos basados en la nube.  Además, esta herramienta proporciona acceso a los vídeos que se dejan en algún lugar en otro dispositivo electrónico y pueden ser reproducidos a través de otro dispositivo también.  Se puede acceder a esta herramienta desde todos los dispositivos electrónicos.</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0C1D42FA-1C2C-441D-9026-A42A92A6E5B8}"/>
              </a:ext>
            </a:extLst>
          </p:cNvPr>
          <p:cNvPicPr>
            <a:picLocks noChangeAspect="1"/>
          </p:cNvPicPr>
          <p:nvPr/>
        </p:nvPicPr>
        <p:blipFill>
          <a:blip r:embed="rId3"/>
          <a:stretch>
            <a:fillRect/>
          </a:stretch>
        </p:blipFill>
        <p:spPr>
          <a:xfrm>
            <a:off x="3810000" y="5143500"/>
            <a:ext cx="4972050" cy="2762250"/>
          </a:xfrm>
          <a:prstGeom prst="rect">
            <a:avLst/>
          </a:prstGeom>
        </p:spPr>
      </p:pic>
    </p:spTree>
    <p:extLst>
      <p:ext uri="{BB962C8B-B14F-4D97-AF65-F5344CB8AC3E}">
        <p14:creationId xmlns:p14="http://schemas.microsoft.com/office/powerpoint/2010/main" val="56868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420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4.6</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Powtoon</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19771" y="4408438"/>
            <a:ext cx="4715219" cy="2308324"/>
          </a:xfrm>
          <a:prstGeom prst="rect">
            <a:avLst/>
          </a:prstGeom>
          <a:noFill/>
        </p:spPr>
        <p:txBody>
          <a:bodyPr wrap="square" rtlCol="0">
            <a:spAutoFit/>
          </a:bodyPr>
          <a:lstStyle/>
          <a:p>
            <a:pPr algn="just"/>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Powtoon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una plataforma de comunicación visual muy fácil de usar e intuitiva. Con </a:t>
            </a:r>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Powtoon</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cualquiera puede crear vídeos atractivos con un aspecto profesional.</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7B48E110-C48F-4214-8B51-5A76E9765C79}"/>
              </a:ext>
            </a:extLst>
          </p:cNvPr>
          <p:cNvPicPr>
            <a:picLocks noChangeAspect="1"/>
          </p:cNvPicPr>
          <p:nvPr/>
        </p:nvPicPr>
        <p:blipFill>
          <a:blip r:embed="rId3"/>
          <a:stretch>
            <a:fillRect/>
          </a:stretch>
        </p:blipFill>
        <p:spPr>
          <a:xfrm>
            <a:off x="5638798" y="4838700"/>
            <a:ext cx="3505200" cy="3505200"/>
          </a:xfrm>
          <a:prstGeom prst="rect">
            <a:avLst/>
          </a:prstGeom>
        </p:spPr>
      </p:pic>
    </p:spTree>
    <p:extLst>
      <p:ext uri="{BB962C8B-B14F-4D97-AF65-F5344CB8AC3E}">
        <p14:creationId xmlns:p14="http://schemas.microsoft.com/office/powerpoint/2010/main" val="345908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61887" y="722169"/>
            <a:ext cx="2743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Índice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7C9F896-2DB9-4A46-BF95-8A9C26C19FE9}"/>
              </a:ext>
            </a:extLst>
          </p:cNvPr>
          <p:cNvSpPr txBox="1"/>
          <p:nvPr/>
        </p:nvSpPr>
        <p:spPr>
          <a:xfrm>
            <a:off x="1084430" y="2054713"/>
            <a:ext cx="2527791" cy="830997"/>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6383C766-C59A-4336-B14B-5E1B269C5395}"/>
              </a:ext>
            </a:extLst>
          </p:cNvPr>
          <p:cNvSpPr txBox="1"/>
          <p:nvPr/>
        </p:nvSpPr>
        <p:spPr>
          <a:xfrm>
            <a:off x="4406139" y="2039325"/>
            <a:ext cx="2920067" cy="1569660"/>
          </a:xfrm>
          <a:prstGeom prst="rect">
            <a:avLst/>
          </a:prstGeom>
          <a:noFill/>
        </p:spPr>
        <p:txBody>
          <a:bodyPr wrap="square" rtlCol="0">
            <a:spAutoFit/>
          </a:bodyPr>
          <a:lstStyle/>
          <a:p>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Los elementos de una historia digital eficaz</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762000" y="3137795"/>
            <a:ext cx="2527791" cy="3477875"/>
          </a:xfrm>
          <a:prstGeom prst="rect">
            <a:avLst/>
          </a:prstGeom>
          <a:noFill/>
        </p:spPr>
        <p:txBody>
          <a:bodyPr wrap="square" rtlCol="0">
            <a:spAutoFit/>
          </a:bodyPr>
          <a:lstStyle/>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¿Qué es la narración digital?</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¿Por qué contar historias digitales?</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Diferentes medios de narración digital</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Tipologías</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narración</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digital</a:t>
            </a: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528265" y="2171642"/>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3769902" y="2171642"/>
            <a:ext cx="435185" cy="510356"/>
          </a:xfrm>
          <a:prstGeom prst="rect">
            <a:avLst/>
          </a:prstGeom>
        </p:spPr>
      </p:pic>
      <p:sp>
        <p:nvSpPr>
          <p:cNvPr id="20" name="CuadroTexto 19">
            <a:extLst>
              <a:ext uri="{FF2B5EF4-FFF2-40B4-BE49-F238E27FC236}">
                <a16:creationId xmlns:a16="http://schemas.microsoft.com/office/drawing/2014/main" id="{B89EC2C6-D583-10AD-C79A-2634F76ECF68}"/>
              </a:ext>
            </a:extLst>
          </p:cNvPr>
          <p:cNvSpPr txBox="1"/>
          <p:nvPr/>
        </p:nvSpPr>
        <p:spPr>
          <a:xfrm>
            <a:off x="4267200" y="3726001"/>
            <a:ext cx="2747005" cy="3170099"/>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Punto de vista</a:t>
            </a: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Contenido</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emocional</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Grabación de la propia voz</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Economía</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Marcando</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el</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paso</a:t>
            </a:r>
          </a:p>
          <a:p>
            <a:pPr marL="342900" indent="-342900">
              <a:buFont typeface="Wingdings" panose="05000000000000000000" pitchFamily="2" charset="2"/>
              <a:buChar char="ü"/>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Banda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sonora</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Otros elementos de una historia digital</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uadroTexto 20">
            <a:extLst>
              <a:ext uri="{FF2B5EF4-FFF2-40B4-BE49-F238E27FC236}">
                <a16:creationId xmlns:a16="http://schemas.microsoft.com/office/drawing/2014/main" id="{F55AED91-6BB3-390F-EEC2-00D8479C7708}"/>
              </a:ext>
            </a:extLst>
          </p:cNvPr>
          <p:cNvSpPr txBox="1"/>
          <p:nvPr/>
        </p:nvSpPr>
        <p:spPr>
          <a:xfrm>
            <a:off x="7606425" y="2054713"/>
            <a:ext cx="2245274" cy="1938992"/>
          </a:xfrm>
          <a:prstGeom prst="rect">
            <a:avLst/>
          </a:prstGeom>
          <a:noFill/>
        </p:spPr>
        <p:txBody>
          <a:bodyPr wrap="square" rtlCol="0">
            <a:spAutoFit/>
          </a:bodyPr>
          <a:lstStyle/>
          <a:p>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3. Medios sociales y narración digital</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22" name="object 2">
            <a:extLst>
              <a:ext uri="{FF2B5EF4-FFF2-40B4-BE49-F238E27FC236}">
                <a16:creationId xmlns:a16="http://schemas.microsoft.com/office/drawing/2014/main" id="{3D263EC9-B095-981F-DE9B-C3EA82565089}"/>
              </a:ext>
            </a:extLst>
          </p:cNvPr>
          <p:cNvPicPr/>
          <p:nvPr/>
        </p:nvPicPr>
        <p:blipFill>
          <a:blip r:embed="rId2" cstate="print"/>
          <a:stretch>
            <a:fillRect/>
          </a:stretch>
        </p:blipFill>
        <p:spPr>
          <a:xfrm>
            <a:off x="7014205" y="2171642"/>
            <a:ext cx="435185" cy="510356"/>
          </a:xfrm>
          <a:prstGeom prst="rect">
            <a:avLst/>
          </a:prstGeom>
        </p:spPr>
      </p:pic>
      <p:sp>
        <p:nvSpPr>
          <p:cNvPr id="25" name="CuadroTexto 24">
            <a:extLst>
              <a:ext uri="{FF2B5EF4-FFF2-40B4-BE49-F238E27FC236}">
                <a16:creationId xmlns:a16="http://schemas.microsoft.com/office/drawing/2014/main" id="{9216AC3D-4E53-97A4-1317-29288B9C440B}"/>
              </a:ext>
            </a:extLst>
          </p:cNvPr>
          <p:cNvSpPr txBox="1"/>
          <p:nvPr/>
        </p:nvSpPr>
        <p:spPr>
          <a:xfrm>
            <a:off x="7467600" y="4277261"/>
            <a:ext cx="2424314" cy="1323439"/>
          </a:xfrm>
          <a:prstGeom prst="rect">
            <a:avLst/>
          </a:prstGeom>
          <a:noFill/>
        </p:spPr>
        <p:txBody>
          <a:bodyPr wrap="square" rtlCol="0">
            <a:spAutoFit/>
          </a:bodyPr>
          <a:lstStyle/>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Narración</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transmedia</a:t>
            </a: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Conoce</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tu</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público</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6" name="CuadroTexto 25">
            <a:extLst>
              <a:ext uri="{FF2B5EF4-FFF2-40B4-BE49-F238E27FC236}">
                <a16:creationId xmlns:a16="http://schemas.microsoft.com/office/drawing/2014/main" id="{ECCD748E-8591-99B1-4D78-7B663A659DBB}"/>
              </a:ext>
            </a:extLst>
          </p:cNvPr>
          <p:cNvSpPr txBox="1"/>
          <p:nvPr/>
        </p:nvSpPr>
        <p:spPr>
          <a:xfrm>
            <a:off x="10471487" y="2039325"/>
            <a:ext cx="2935380" cy="1569660"/>
          </a:xfrm>
          <a:prstGeom prst="rect">
            <a:avLst/>
          </a:prstGeom>
          <a:noFill/>
        </p:spPr>
        <p:txBody>
          <a:bodyPr wrap="square" rtlCol="0">
            <a:spAutoFit/>
          </a:bodyPr>
          <a:lstStyle/>
          <a:p>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7" name="CuadroTexto 26">
            <a:extLst>
              <a:ext uri="{FF2B5EF4-FFF2-40B4-BE49-F238E27FC236}">
                <a16:creationId xmlns:a16="http://schemas.microsoft.com/office/drawing/2014/main" id="{0C0A054E-8F5B-33CA-0ACC-1E47492448DF}"/>
              </a:ext>
            </a:extLst>
          </p:cNvPr>
          <p:cNvSpPr txBox="1"/>
          <p:nvPr/>
        </p:nvSpPr>
        <p:spPr>
          <a:xfrm>
            <a:off x="14287905" y="2053147"/>
            <a:ext cx="2798990" cy="1569660"/>
          </a:xfrm>
          <a:prstGeom prst="rect">
            <a:avLst/>
          </a:prstGeom>
          <a:noFill/>
        </p:spPr>
        <p:txBody>
          <a:bodyPr wrap="square" rtlCol="0">
            <a:spAutoFit/>
          </a:bodyPr>
          <a:lstStyle/>
          <a:p>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5. Consejos para crear una historia digital eficaz</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 name="CuadroTexto 27">
            <a:extLst>
              <a:ext uri="{FF2B5EF4-FFF2-40B4-BE49-F238E27FC236}">
                <a16:creationId xmlns:a16="http://schemas.microsoft.com/office/drawing/2014/main" id="{A8116CE2-6805-1AB1-7DFA-15D6E7F73433}"/>
              </a:ext>
            </a:extLst>
          </p:cNvPr>
          <p:cNvSpPr txBox="1"/>
          <p:nvPr/>
        </p:nvSpPr>
        <p:spPr>
          <a:xfrm>
            <a:off x="10515600" y="3802201"/>
            <a:ext cx="2935381" cy="3170099"/>
          </a:xfrm>
          <a:prstGeom prst="rect">
            <a:avLst/>
          </a:prstGeom>
          <a:noFill/>
        </p:spPr>
        <p:txBody>
          <a:bodyPr wrap="square" rtlCol="0">
            <a:spAutoFit/>
          </a:bodyPr>
          <a:lstStyle/>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narración</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digital</a:t>
            </a: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Slideshare</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Smilebox</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Storybird</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Adobe Slate</a:t>
            </a: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WeVideo</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Powtoon</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Anchor</a:t>
            </a:r>
          </a:p>
          <a:p>
            <a:pPr marL="342900" indent="-342900">
              <a:buFont typeface="Wingdings" panose="05000000000000000000" pitchFamily="2" charset="2"/>
              <a:buChar char="ü"/>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Nugit</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9" name="object 2">
            <a:extLst>
              <a:ext uri="{FF2B5EF4-FFF2-40B4-BE49-F238E27FC236}">
                <a16:creationId xmlns:a16="http://schemas.microsoft.com/office/drawing/2014/main" id="{11A7105C-CEA3-C4E0-2469-1A3954BADE37}"/>
              </a:ext>
            </a:extLst>
          </p:cNvPr>
          <p:cNvPicPr/>
          <p:nvPr/>
        </p:nvPicPr>
        <p:blipFill>
          <a:blip r:embed="rId2" cstate="print"/>
          <a:stretch>
            <a:fillRect/>
          </a:stretch>
        </p:blipFill>
        <p:spPr>
          <a:xfrm>
            <a:off x="9968123" y="2171642"/>
            <a:ext cx="435185" cy="510356"/>
          </a:xfrm>
          <a:prstGeom prst="rect">
            <a:avLst/>
          </a:prstGeom>
        </p:spPr>
      </p:pic>
      <p:pic>
        <p:nvPicPr>
          <p:cNvPr id="30" name="object 2">
            <a:extLst>
              <a:ext uri="{FF2B5EF4-FFF2-40B4-BE49-F238E27FC236}">
                <a16:creationId xmlns:a16="http://schemas.microsoft.com/office/drawing/2014/main" id="{883FE5FE-B289-128C-9CD8-36DFDFA5DA47}"/>
              </a:ext>
            </a:extLst>
          </p:cNvPr>
          <p:cNvPicPr/>
          <p:nvPr/>
        </p:nvPicPr>
        <p:blipFill>
          <a:blip r:embed="rId2" cstate="print"/>
          <a:stretch>
            <a:fillRect/>
          </a:stretch>
        </p:blipFill>
        <p:spPr>
          <a:xfrm>
            <a:off x="13731788" y="2171642"/>
            <a:ext cx="435185" cy="510356"/>
          </a:xfrm>
          <a:prstGeom prst="rect">
            <a:avLst/>
          </a:prstGeom>
        </p:spPr>
      </p:pic>
      <p:sp>
        <p:nvSpPr>
          <p:cNvPr id="33" name="CuadroTexto 32">
            <a:extLst>
              <a:ext uri="{FF2B5EF4-FFF2-40B4-BE49-F238E27FC236}">
                <a16:creationId xmlns:a16="http://schemas.microsoft.com/office/drawing/2014/main" id="{69B12FA5-AE61-4DA5-4550-AFD82F2B0C7F}"/>
              </a:ext>
            </a:extLst>
          </p:cNvPr>
          <p:cNvSpPr txBox="1"/>
          <p:nvPr/>
        </p:nvSpPr>
        <p:spPr>
          <a:xfrm>
            <a:off x="14287905" y="3979913"/>
            <a:ext cx="2663303" cy="1015663"/>
          </a:xfrm>
          <a:prstGeom prst="rect">
            <a:avLst/>
          </a:prstGeom>
          <a:noFill/>
        </p:spPr>
        <p:txBody>
          <a:bodyPr wrap="square" rtlCol="0">
            <a:spAutoFit/>
          </a:bodyPr>
          <a:lstStyle/>
          <a:p>
            <a:pPr marL="342900" indent="-342900">
              <a:buFont typeface="Wingdings" panose="05000000000000000000" pitchFamily="2" charset="2"/>
              <a:buChar char="ü"/>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Consejos para crear una historia digital eficaz</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4346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344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4.7</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Anchor</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19771" y="3854440"/>
            <a:ext cx="4715219" cy="3416320"/>
          </a:xfrm>
          <a:prstGeom prst="rect">
            <a:avLst/>
          </a:prstGeom>
          <a:noFill/>
        </p:spPr>
        <p:txBody>
          <a:bodyPr wrap="square" rtlCol="0">
            <a:spAutoFit/>
          </a:bodyPr>
          <a:lstStyle/>
          <a:p>
            <a:pPr algn="just"/>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Esta herramienta permite al usuario crear podcasts de forma gratuita.  Además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Anchor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ayuda a distribuir y promocionar sus podcasts con otros creadores de podcasts.  Además, Anchor ahorra el tiempo del narrador, ya que puede crear podcasts en menos de 10 minutos.</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hlinkClick r:id="rId2"/>
            <a:extLst>
              <a:ext uri="{FF2B5EF4-FFF2-40B4-BE49-F238E27FC236}">
                <a16:creationId xmlns:a16="http://schemas.microsoft.com/office/drawing/2014/main" id="{DB8F4DA9-947C-48ED-AFD9-111A937A1627}"/>
              </a:ext>
            </a:extLst>
          </p:cNvPr>
          <p:cNvPicPr>
            <a:picLocks noChangeAspect="1"/>
          </p:cNvPicPr>
          <p:nvPr/>
        </p:nvPicPr>
        <p:blipFill>
          <a:blip r:embed="rId3"/>
          <a:stretch>
            <a:fillRect/>
          </a:stretch>
        </p:blipFill>
        <p:spPr>
          <a:xfrm>
            <a:off x="3962399" y="6485689"/>
            <a:ext cx="5188905" cy="1570508"/>
          </a:xfrm>
          <a:prstGeom prst="rect">
            <a:avLst/>
          </a:prstGeom>
        </p:spPr>
      </p:pic>
    </p:spTree>
    <p:extLst>
      <p:ext uri="{BB962C8B-B14F-4D97-AF65-F5344CB8AC3E}">
        <p14:creationId xmlns:p14="http://schemas.microsoft.com/office/powerpoint/2010/main" val="301752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1920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Herramientas comunes de narración digital</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4.8</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Nugit</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067581" y="3543300"/>
            <a:ext cx="4715219" cy="4154984"/>
          </a:xfrm>
          <a:prstGeom prst="rect">
            <a:avLst/>
          </a:prstGeom>
          <a:noFill/>
        </p:spPr>
        <p:txBody>
          <a:bodyPr wrap="square" rtlCol="0">
            <a:spAutoFit/>
          </a:bodyPr>
          <a:lstStyle/>
          <a:p>
            <a:r>
              <a:rPr lang="en-US" sz="2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Nugit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una plataforma de narración de datos para empresas y compañías tecnológicas. </a:t>
            </a:r>
            <a:r>
              <a:rPr 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Nugit</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representa una de las soluciones de narración de datos más completas del mercado. Un diseño atractivo combinado con potentes funciones de texto hacen que sea una solución que merece la pena considerar.</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B1629F9E-9DC2-4FEA-A835-9E65C8894EA7}"/>
              </a:ext>
            </a:extLst>
          </p:cNvPr>
          <p:cNvPicPr>
            <a:picLocks noChangeAspect="1"/>
          </p:cNvPicPr>
          <p:nvPr/>
        </p:nvPicPr>
        <p:blipFill>
          <a:blip r:embed="rId3"/>
          <a:stretch>
            <a:fillRect/>
          </a:stretch>
        </p:blipFill>
        <p:spPr>
          <a:xfrm>
            <a:off x="4946115" y="6210300"/>
            <a:ext cx="3810000" cy="1809750"/>
          </a:xfrm>
          <a:prstGeom prst="rect">
            <a:avLst/>
          </a:prstGeom>
        </p:spPr>
      </p:pic>
    </p:spTree>
    <p:extLst>
      <p:ext uri="{BB962C8B-B14F-4D97-AF65-F5344CB8AC3E}">
        <p14:creationId xmlns:p14="http://schemas.microsoft.com/office/powerpoint/2010/main" val="324374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4495800" cy="3429000"/>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27334" y="3004572"/>
            <a:ext cx="3632967"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Las herramientas de narración digital son espacios basados en la web donde la gente tiene la oportunidad de crear y compartir sus historias y mensajes</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Tree>
    <p:extLst>
      <p:ext uri="{BB962C8B-B14F-4D97-AF65-F5344CB8AC3E}">
        <p14:creationId xmlns:p14="http://schemas.microsoft.com/office/powerpoint/2010/main" val="263220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9399E65-743B-46A7-82C1-306ACD113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347443"/>
            <a:ext cx="6781800" cy="4838700"/>
          </a:xfrm>
          <a:prstGeom prst="rect">
            <a:avLst/>
          </a:prstGeom>
        </p:spPr>
      </p:pic>
      <p:pic>
        <p:nvPicPr>
          <p:cNvPr id="3" name="Immagine 2">
            <a:extLst>
              <a:ext uri="{FF2B5EF4-FFF2-40B4-BE49-F238E27FC236}">
                <a16:creationId xmlns:a16="http://schemas.microsoft.com/office/drawing/2014/main" id="{05ED144B-06E7-4890-B55B-2A4E4980734F}"/>
              </a:ext>
            </a:extLst>
          </p:cNvPr>
          <p:cNvPicPr>
            <a:picLocks noChangeAspect="1"/>
          </p:cNvPicPr>
          <p:nvPr/>
        </p:nvPicPr>
        <p:blipFill>
          <a:blip r:embed="rId3"/>
          <a:stretch>
            <a:fillRect/>
          </a:stretch>
        </p:blipFill>
        <p:spPr>
          <a:xfrm>
            <a:off x="7239000" y="3280000"/>
            <a:ext cx="10591800" cy="5123774"/>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8778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5: Consejos para crear una historia digital eficaz</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5.1: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Consejos para crear una historia digital eficaz</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7239000" y="3314700"/>
            <a:ext cx="9829800" cy="5123775"/>
          </a:xfrm>
          <a:prstGeom prst="rect">
            <a:avLst/>
          </a:prstGeom>
          <a:noFill/>
        </p:spPr>
        <p:txBody>
          <a:bodyPr wrap="square">
            <a:spAutoFit/>
          </a:bodyPr>
          <a:lstStyle/>
          <a:p>
            <a:pPr marL="342900" indent="-342900" algn="just">
              <a:lnSpc>
                <a:spcPts val="3600"/>
              </a:lnSpc>
              <a:buBlip>
                <a:blip r:embed="rId4"/>
              </a:buBlip>
            </a:pP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Empieza con la idea y el alcance adecuados.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Piensa en pequeño. Es mejor centrarse en un solo tipo de historia; esto puede evitar que los creadores se vean atrapados en la transmisión de todos los aspectos de la vida de alguien, por ejemplo. Lo ideal es que el resultado sea una obra de tres a cinco minutos que revele una pequeña verdad personal.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4"/>
              </a:buBlip>
            </a:pP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Menos es más cuando se trata de efectos visuales.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Los creadores deben tener en cuenta que los efectos deben servir para mejorar la historia. El uso excesivo de efectos visuales, como las transiciones y los efectos de desplazamiento, puede distraer la atención de la narración y de la propia historia.</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28235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208726" y="2915439"/>
            <a:ext cx="2823034"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Empieza con la idea y el alcance adecuados. Piensa en pequeño. Es mejor centrarse en un tipo de historia</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7060334" y="2946032"/>
            <a:ext cx="2309852" cy="1569660"/>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Menos es más cuando se trata de efectos visuales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Tree>
    <p:extLst>
      <p:ext uri="{BB962C8B-B14F-4D97-AF65-F5344CB8AC3E}">
        <p14:creationId xmlns:p14="http://schemas.microsoft.com/office/powerpoint/2010/main" val="202507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639461"/>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¡Gracias!</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6CD7C46-B4CB-4751-9878-9F188EF62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2228850"/>
            <a:ext cx="8029575" cy="53721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5410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Rectángulo 9">
            <a:extLst>
              <a:ext uri="{FF2B5EF4-FFF2-40B4-BE49-F238E27FC236}">
                <a16:creationId xmlns:a16="http://schemas.microsoft.com/office/drawing/2014/main" id="{D75DE121-E9FB-4509-D1BA-E0575F96D03D}"/>
              </a:ext>
            </a:extLst>
          </p:cNvPr>
          <p:cNvSpPr/>
          <p:nvPr/>
        </p:nvSpPr>
        <p:spPr>
          <a:xfrm>
            <a:off x="1455174" y="3159970"/>
            <a:ext cx="7612626" cy="1938992"/>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El </a:t>
            </a:r>
            <a:r>
              <a:rPr lang="es-E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storytelling</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en el marketing actual, es un activo valioso para todas las empresas, que a menudo utilizan lo digital para desarrollar una estructura narrativa en torno a la marca, y a los productos o servicios que venden.</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417109016"/>
              </p:ext>
            </p:extLst>
          </p:nvPr>
        </p:nvGraphicFramePr>
        <p:xfrm>
          <a:off x="4343400" y="5372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1.2: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¿Qué es la narración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ángulo 5">
            <a:extLst>
              <a:ext uri="{FF2B5EF4-FFF2-40B4-BE49-F238E27FC236}">
                <a16:creationId xmlns:a16="http://schemas.microsoft.com/office/drawing/2014/main" id="{10478F08-8389-8948-C462-D41A15620BEF}"/>
              </a:ext>
            </a:extLst>
          </p:cNvPr>
          <p:cNvSpPr/>
          <p:nvPr/>
        </p:nvSpPr>
        <p:spPr>
          <a:xfrm>
            <a:off x="1455174" y="3347443"/>
            <a:ext cx="14927826" cy="830997"/>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expresión Digital </a:t>
            </a:r>
            <a:r>
              <a:rPr lang="es-E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Storytelling</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se compone de dos palabras: digital y </a:t>
            </a:r>
            <a:r>
              <a:rPr lang="es-E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storytelling</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Para entender qué es la narración digital, empecemos por la segunda palabra.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5E3361C5-95E8-D45F-B19C-54E2DF964459}"/>
              </a:ext>
            </a:extLst>
          </p:cNvPr>
          <p:cNvSpPr txBox="1"/>
          <p:nvPr/>
        </p:nvSpPr>
        <p:spPr>
          <a:xfrm>
            <a:off x="1447800" y="4895777"/>
            <a:ext cx="8025582" cy="968791"/>
          </a:xfrm>
          <a:prstGeom prst="rect">
            <a:avLst/>
          </a:prstGeom>
          <a:noFill/>
        </p:spPr>
        <p:txBody>
          <a:bodyPr wrap="square">
            <a:spAutoFit/>
          </a:bodyPr>
          <a:lstStyle/>
          <a:p>
            <a:pPr marL="342900" indent="-342900" algn="just">
              <a:lnSpc>
                <a:spcPts val="3600"/>
              </a:lnSpc>
              <a:buBlip>
                <a:blip r:embed="rId2"/>
              </a:buBlip>
            </a:pP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El </a:t>
            </a:r>
            <a:r>
              <a:rPr lang="es-E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storytelling</a:t>
            </a: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 el uso de procedimientos narrativos para transmitir un mensaje</a:t>
            </a: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455174" y="6303844"/>
            <a:ext cx="8025582" cy="1430456"/>
          </a:xfrm>
          <a:prstGeom prst="rect">
            <a:avLst/>
          </a:prstGeom>
          <a:noFill/>
        </p:spPr>
        <p:txBody>
          <a:bodyPr wrap="square">
            <a:spAutoFit/>
          </a:bodyPr>
          <a:lstStyle/>
          <a:p>
            <a:pPr marL="342900" indent="-342900" algn="just">
              <a:lnSpc>
                <a:spcPts val="3600"/>
              </a:lnSpc>
              <a:buBlip>
                <a:blip r:embed="rId2"/>
              </a:buBlip>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¿Qué pasa con lo </a:t>
            </a:r>
            <a:r>
              <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digital</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La narración digital se realiza con herramientas digitales, que pueden ser vídeo, audio, imágenes, texto o mapas.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7" name="Immagine 6">
            <a:extLst>
              <a:ext uri="{FF2B5EF4-FFF2-40B4-BE49-F238E27FC236}">
                <a16:creationId xmlns:a16="http://schemas.microsoft.com/office/drawing/2014/main" id="{8873A734-F6B5-4046-A189-3D1EA4FC8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178440"/>
            <a:ext cx="6019800" cy="4276725"/>
          </a:xfrm>
          <a:prstGeom prst="rect">
            <a:avLst/>
          </a:prstGeom>
        </p:spPr>
      </p:pic>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E6B3ACD-9D3F-4CDD-BDD4-05F1146EA45C}"/>
              </a:ext>
            </a:extLst>
          </p:cNvPr>
          <p:cNvSpPr/>
          <p:nvPr/>
        </p:nvSpPr>
        <p:spPr>
          <a:xfrm>
            <a:off x="8686800" y="2705099"/>
            <a:ext cx="7924800" cy="5439221"/>
          </a:xfrm>
          <a:prstGeom prst="rect">
            <a:avLst/>
          </a:prstGeom>
          <a:solidFill>
            <a:srgbClr val="FF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614F21E-A6A7-4EBF-A72F-B50E9413A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181" y="4457700"/>
            <a:ext cx="6010656" cy="39624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1.2: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¿Qué es la narración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ángulo 5">
            <a:extLst>
              <a:ext uri="{FF2B5EF4-FFF2-40B4-BE49-F238E27FC236}">
                <a16:creationId xmlns:a16="http://schemas.microsoft.com/office/drawing/2014/main" id="{10478F08-8389-8948-C462-D41A15620BEF}"/>
              </a:ext>
            </a:extLst>
          </p:cNvPr>
          <p:cNvSpPr/>
          <p:nvPr/>
        </p:nvSpPr>
        <p:spPr>
          <a:xfrm>
            <a:off x="9077837" y="2881342"/>
            <a:ext cx="6854313" cy="5262979"/>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narración digital consiste en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organizar los contenidos multimedia</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en un sistema coherente, regido por una estructura narrativa, para obtener una narración compuesta por múltiples elementos.</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Esta expresión se utiliza comúnmente para referirse a la práctica de contar historias utilizando las nuevas tecnologías, los nuevos medios de comunicación, las herramientas modernas, para poner en práctica estrategias que tienen como objetivo involucrar al consumidor, haciendo </a:t>
            </a:r>
            <a:r>
              <a:rPr lang="es-ES"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que se apasione por una historia</a:t>
            </a: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y por lo tanto por un producto o servicio.</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7318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3CB6B3-A9FD-4C43-BFD2-9CE04B9D4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023" y="3924300"/>
            <a:ext cx="6915150" cy="46101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5562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6915150"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1.3: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¿Por qué la narración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Rectángulo 9">
            <a:extLst>
              <a:ext uri="{FF2B5EF4-FFF2-40B4-BE49-F238E27FC236}">
                <a16:creationId xmlns:a16="http://schemas.microsoft.com/office/drawing/2014/main" id="{D75DE121-E9FB-4509-D1BA-E0575F96D03D}"/>
              </a:ext>
            </a:extLst>
          </p:cNvPr>
          <p:cNvSpPr/>
          <p:nvPr/>
        </p:nvSpPr>
        <p:spPr>
          <a:xfrm>
            <a:off x="8991600" y="2598037"/>
            <a:ext cx="8363786" cy="2677656"/>
          </a:xfrm>
          <a:prstGeom prst="rect">
            <a:avLst/>
          </a:prstGeom>
        </p:spPr>
        <p:txBody>
          <a:bodyPr wrap="square">
            <a:spAutoFit/>
          </a:bodyPr>
          <a:lstStyle/>
          <a:p>
            <a:pPr>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El uso de la narrativa digital en el marketing es un ejemplo de lo poderosa que puede ser una marca sin la anticuada técnica publicitaria de lanzar un producto a la cara de los clientes potenciales y esperar que respondan positivamente. Vamos y compramos esa cosa porque estamos comprando un estilo de vida, una estética y una historia.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860215450"/>
              </p:ext>
            </p:extLst>
          </p:nvPr>
        </p:nvGraphicFramePr>
        <p:xfrm>
          <a:off x="8370324" y="5448300"/>
          <a:ext cx="6618560" cy="2948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5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B2A16EA-8A8E-41DD-AB38-7BCC30A25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3600263"/>
            <a:ext cx="5664370" cy="3761928"/>
          </a:xfrm>
          <a:prstGeom prst="rect">
            <a:avLst/>
          </a:prstGeom>
        </p:spPr>
      </p:pic>
      <p:sp>
        <p:nvSpPr>
          <p:cNvPr id="7" name="Rettangolo 6">
            <a:extLst>
              <a:ext uri="{FF2B5EF4-FFF2-40B4-BE49-F238E27FC236}">
                <a16:creationId xmlns:a16="http://schemas.microsoft.com/office/drawing/2014/main" id="{24562779-8603-4056-BFEE-3233432AD7F8}"/>
              </a:ext>
            </a:extLst>
          </p:cNvPr>
          <p:cNvSpPr/>
          <p:nvPr/>
        </p:nvSpPr>
        <p:spPr>
          <a:xfrm>
            <a:off x="1455174" y="2373648"/>
            <a:ext cx="8382000" cy="6198851"/>
          </a:xfrm>
          <a:prstGeom prst="rect">
            <a:avLst/>
          </a:prstGeom>
          <a:solidFill>
            <a:srgbClr val="FF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55174" y="73248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1637830"/>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1.4: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Diferentes medios de narración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ángulo 5">
            <a:extLst>
              <a:ext uri="{FF2B5EF4-FFF2-40B4-BE49-F238E27FC236}">
                <a16:creationId xmlns:a16="http://schemas.microsoft.com/office/drawing/2014/main" id="{10478F08-8389-8948-C462-D41A15620BEF}"/>
              </a:ext>
            </a:extLst>
          </p:cNvPr>
          <p:cNvSpPr/>
          <p:nvPr/>
        </p:nvSpPr>
        <p:spPr>
          <a:xfrm>
            <a:off x="1649361" y="2527751"/>
            <a:ext cx="7993626" cy="3046988"/>
          </a:xfrm>
          <a:prstGeom prst="rect">
            <a:avLst/>
          </a:prstGeom>
        </p:spPr>
        <p:txBody>
          <a:bodyPr wrap="square">
            <a:spAutoFit/>
          </a:bodyPr>
          <a:lstStyle/>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En su forma más simple, la narración digital se refiere a la práctica de utilizar herramientas informáticas para contar historias o presentar ideas, a menudo a través de plataformas de medios sociales.</a:t>
            </a:r>
          </a:p>
          <a:p>
            <a:pPr algn="just">
              <a:defRPr/>
            </a:pPr>
            <a:r>
              <a:rPr lang="es-E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 diferencia de la narración tradicional, que utiliza materiales en soportes físicos como papel, cintas o discos, y películas, una historia digital utiliza material que existe en archivos electrónicos:</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752600" y="5481227"/>
            <a:ext cx="9144000" cy="2815451"/>
          </a:xfrm>
          <a:prstGeom prst="rect">
            <a:avLst/>
          </a:prstGeom>
          <a:noFill/>
        </p:spPr>
        <p:txBody>
          <a:bodyPr wrap="square">
            <a:spAutoFit/>
          </a:bodyPr>
          <a:lstStyle/>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Texto</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Imágenes</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Video</a:t>
            </a:r>
          </a:p>
          <a:p>
            <a:pPr marL="342900" indent="-342900">
              <a:lnSpc>
                <a:spcPts val="3600"/>
              </a:lnSpc>
              <a:buBlip>
                <a:blip r:embed="rId3"/>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Audio</a:t>
            </a:r>
          </a:p>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Elementos</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interactivos</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como</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mapas</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Elementos</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de redes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sociales</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como</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tweets </a:t>
            </a:r>
          </a:p>
        </p:txBody>
      </p:sp>
    </p:spTree>
    <p:extLst>
      <p:ext uri="{BB962C8B-B14F-4D97-AF65-F5344CB8AC3E}">
        <p14:creationId xmlns:p14="http://schemas.microsoft.com/office/powerpoint/2010/main" val="423050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36794" y="917670"/>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36794" y="1815578"/>
            <a:ext cx="10040186" cy="523220"/>
          </a:xfrm>
          <a:prstGeom prst="rect">
            <a:avLst/>
          </a:prstGeom>
          <a:noFill/>
        </p:spPr>
        <p:txBody>
          <a:bodyPr wrap="square" rtlCol="0">
            <a:spAutoFit/>
          </a:bodyPr>
          <a:lstStyle/>
          <a:p>
            <a:r>
              <a:rPr lang="es-E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 1.4: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Diferentes medios de narración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Goccia 1">
            <a:extLst>
              <a:ext uri="{FF2B5EF4-FFF2-40B4-BE49-F238E27FC236}">
                <a16:creationId xmlns:a16="http://schemas.microsoft.com/office/drawing/2014/main" id="{22EE7A33-91A5-48CF-ABB4-C89AA807FD01}"/>
              </a:ext>
            </a:extLst>
          </p:cNvPr>
          <p:cNvSpPr/>
          <p:nvPr/>
        </p:nvSpPr>
        <p:spPr>
          <a:xfrm rot="2533495">
            <a:off x="3269495" y="5905443"/>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Goccia 6">
            <a:extLst>
              <a:ext uri="{FF2B5EF4-FFF2-40B4-BE49-F238E27FC236}">
                <a16:creationId xmlns:a16="http://schemas.microsoft.com/office/drawing/2014/main" id="{352C2023-5358-4E18-B9B5-FCD376CB0205}"/>
              </a:ext>
            </a:extLst>
          </p:cNvPr>
          <p:cNvSpPr/>
          <p:nvPr/>
        </p:nvSpPr>
        <p:spPr>
          <a:xfrm rot="5400000">
            <a:off x="4322562" y="2855934"/>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Goccia 7">
            <a:extLst>
              <a:ext uri="{FF2B5EF4-FFF2-40B4-BE49-F238E27FC236}">
                <a16:creationId xmlns:a16="http://schemas.microsoft.com/office/drawing/2014/main" id="{5B108B0E-DC48-4AE5-9095-5A8ECDD50C65}"/>
              </a:ext>
            </a:extLst>
          </p:cNvPr>
          <p:cNvSpPr/>
          <p:nvPr/>
        </p:nvSpPr>
        <p:spPr>
          <a:xfrm rot="13458574">
            <a:off x="12005491" y="5974879"/>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Goccia 9">
            <a:extLst>
              <a:ext uri="{FF2B5EF4-FFF2-40B4-BE49-F238E27FC236}">
                <a16:creationId xmlns:a16="http://schemas.microsoft.com/office/drawing/2014/main" id="{6C702126-9685-4EA7-93FB-36D0FBC87998}"/>
              </a:ext>
            </a:extLst>
          </p:cNvPr>
          <p:cNvSpPr/>
          <p:nvPr/>
        </p:nvSpPr>
        <p:spPr>
          <a:xfrm rot="10800000">
            <a:off x="10948808" y="2854368"/>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 name="Ovale 2">
            <a:extLst>
              <a:ext uri="{FF2B5EF4-FFF2-40B4-BE49-F238E27FC236}">
                <a16:creationId xmlns:a16="http://schemas.microsoft.com/office/drawing/2014/main" id="{D9C3A442-978D-4F0B-9945-CB5F56579F36}"/>
              </a:ext>
            </a:extLst>
          </p:cNvPr>
          <p:cNvSpPr/>
          <p:nvPr/>
        </p:nvSpPr>
        <p:spPr>
          <a:xfrm>
            <a:off x="6915837" y="4577350"/>
            <a:ext cx="4024262" cy="3894072"/>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11BFA10-0A6A-43AD-A352-0277F8F2D932}"/>
              </a:ext>
            </a:extLst>
          </p:cNvPr>
          <p:cNvSpPr txBox="1"/>
          <p:nvPr/>
        </p:nvSpPr>
        <p:spPr>
          <a:xfrm>
            <a:off x="7276521" y="5985777"/>
            <a:ext cx="3429000" cy="1077218"/>
          </a:xfrm>
          <a:prstGeom prst="rect">
            <a:avLst/>
          </a:prstGeom>
          <a:noFill/>
        </p:spPr>
        <p:txBody>
          <a:bodyPr wrap="square" rtlCol="0">
            <a:spAutoFit/>
          </a:bodyPr>
          <a:lstStyle/>
          <a:p>
            <a:pPr algn="ctr"/>
            <a:r>
              <a:rPr lang="it-IT" sz="3200" b="1" dirty="0">
                <a:latin typeface="Microsoft Sans Serif" panose="020B0604020202020204" pitchFamily="34" charset="0"/>
                <a:ea typeface="Microsoft Sans Serif" panose="020B0604020202020204" pitchFamily="34" charset="0"/>
                <a:cs typeface="Microsoft Sans Serif" panose="020B0604020202020204" pitchFamily="34" charset="0"/>
              </a:rPr>
              <a:t>NARRACIÓN DIGITAL</a:t>
            </a:r>
          </a:p>
        </p:txBody>
      </p:sp>
      <p:sp>
        <p:nvSpPr>
          <p:cNvPr id="12" name="CasellaDiTesto 11">
            <a:extLst>
              <a:ext uri="{FF2B5EF4-FFF2-40B4-BE49-F238E27FC236}">
                <a16:creationId xmlns:a16="http://schemas.microsoft.com/office/drawing/2014/main" id="{7DB0E14A-8AEB-4543-8583-518350B23441}"/>
              </a:ext>
            </a:extLst>
          </p:cNvPr>
          <p:cNvSpPr txBox="1"/>
          <p:nvPr/>
        </p:nvSpPr>
        <p:spPr>
          <a:xfrm>
            <a:off x="4552861" y="3314700"/>
            <a:ext cx="2305139" cy="1785104"/>
          </a:xfrm>
          <a:prstGeom prst="rect">
            <a:avLst/>
          </a:prstGeom>
          <a:noFill/>
        </p:spPr>
        <p:txBody>
          <a:bodyPr wrap="square" rtlCol="0">
            <a:spAutoFit/>
          </a:bodyPr>
          <a:lstStyle/>
          <a:p>
            <a:pPr algn="ctr"/>
            <a:r>
              <a:rPr lang="es-ES" sz="2200" b="1" dirty="0">
                <a:latin typeface="Microsoft Sans Serif" panose="020B0604020202020204" pitchFamily="34" charset="0"/>
                <a:ea typeface="Microsoft Sans Serif" panose="020B0604020202020204" pitchFamily="34" charset="0"/>
                <a:cs typeface="Microsoft Sans Serif" panose="020B0604020202020204" pitchFamily="34" charset="0"/>
              </a:rPr>
              <a:t>Ordenadores </a:t>
            </a:r>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con capacidad multimedia y amplio almacenamiento</a:t>
            </a:r>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CasellaDiTesto 12">
            <a:extLst>
              <a:ext uri="{FF2B5EF4-FFF2-40B4-BE49-F238E27FC236}">
                <a16:creationId xmlns:a16="http://schemas.microsoft.com/office/drawing/2014/main" id="{612D9342-EA68-45F9-B597-D2499BE12FE2}"/>
              </a:ext>
            </a:extLst>
          </p:cNvPr>
          <p:cNvSpPr txBox="1"/>
          <p:nvPr/>
        </p:nvSpPr>
        <p:spPr>
          <a:xfrm>
            <a:off x="3466471" y="6305957"/>
            <a:ext cx="2189046" cy="1785104"/>
          </a:xfrm>
          <a:prstGeom prst="rect">
            <a:avLst/>
          </a:prstGeom>
          <a:noFill/>
        </p:spPr>
        <p:txBody>
          <a:bodyPr wrap="square" rtlCol="0">
            <a:spAutoFit/>
          </a:bodyPr>
          <a:lstStyle/>
          <a:p>
            <a:r>
              <a:rPr lang="es-ES" sz="2200" b="1" dirty="0">
                <a:latin typeface="Microsoft Sans Serif" panose="020B0604020202020204" pitchFamily="34" charset="0"/>
                <a:ea typeface="Microsoft Sans Serif" panose="020B0604020202020204" pitchFamily="34" charset="0"/>
                <a:cs typeface="Microsoft Sans Serif" panose="020B0604020202020204" pitchFamily="34" charset="0"/>
              </a:rPr>
              <a:t>Software multimedia </a:t>
            </a:r>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para crear y editar imágenes, vídeo y audio</a:t>
            </a:r>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32B54699-4D49-46B9-870F-E84BAF17899D}"/>
              </a:ext>
            </a:extLst>
          </p:cNvPr>
          <p:cNvSpPr txBox="1"/>
          <p:nvPr/>
        </p:nvSpPr>
        <p:spPr>
          <a:xfrm>
            <a:off x="11152274" y="3162300"/>
            <a:ext cx="2182726" cy="2123658"/>
          </a:xfrm>
          <a:prstGeom prst="rect">
            <a:avLst/>
          </a:prstGeom>
          <a:noFill/>
        </p:spPr>
        <p:txBody>
          <a:bodyPr wrap="square" rtlCol="0">
            <a:spAutoFit/>
          </a:bodyPr>
          <a:lstStyle/>
          <a:p>
            <a:r>
              <a:rPr lang="it-IT" sz="2200" b="1" dirty="0">
                <a:latin typeface="Microsoft Sans Serif" panose="020B0604020202020204" pitchFamily="34" charset="0"/>
                <a:ea typeface="Microsoft Sans Serif" panose="020B0604020202020204" pitchFamily="34" charset="0"/>
                <a:cs typeface="Microsoft Sans Serif" panose="020B0604020202020204" pitchFamily="34" charset="0"/>
              </a:rPr>
              <a:t>Dispositivos de captura de imágenes </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(por ejemplo, cámara digital, escáneres, etc.)</a:t>
            </a:r>
          </a:p>
        </p:txBody>
      </p:sp>
      <p:sp>
        <p:nvSpPr>
          <p:cNvPr id="15" name="CasellaDiTesto 14">
            <a:extLst>
              <a:ext uri="{FF2B5EF4-FFF2-40B4-BE49-F238E27FC236}">
                <a16:creationId xmlns:a16="http://schemas.microsoft.com/office/drawing/2014/main" id="{F4ED831D-C69E-459C-B3BB-ABFE4ED16FB0}"/>
              </a:ext>
            </a:extLst>
          </p:cNvPr>
          <p:cNvSpPr txBox="1"/>
          <p:nvPr/>
        </p:nvSpPr>
        <p:spPr>
          <a:xfrm>
            <a:off x="12264462" y="6210300"/>
            <a:ext cx="2365938" cy="2123658"/>
          </a:xfrm>
          <a:prstGeom prst="rect">
            <a:avLst/>
          </a:prstGeom>
          <a:noFill/>
        </p:spPr>
        <p:txBody>
          <a:bodyPr wrap="square" rtlCol="0">
            <a:spAutoFit/>
          </a:bodyPr>
          <a:lstStyle/>
          <a:p>
            <a:r>
              <a:rPr lang="it-IT" sz="2200" b="1" dirty="0">
                <a:latin typeface="Microsoft Sans Serif" panose="020B0604020202020204" pitchFamily="34" charset="0"/>
                <a:ea typeface="Microsoft Sans Serif" panose="020B0604020202020204" pitchFamily="34" charset="0"/>
                <a:cs typeface="Microsoft Sans Serif" panose="020B0604020202020204" pitchFamily="34" charset="0"/>
              </a:rPr>
              <a:t>Dispositivos de captura de audio </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(por ejemplo, micrófonos y grabadoras de voz)</a:t>
            </a:r>
          </a:p>
        </p:txBody>
      </p:sp>
      <p:pic>
        <p:nvPicPr>
          <p:cNvPr id="6" name="Immagine 5">
            <a:extLst>
              <a:ext uri="{FF2B5EF4-FFF2-40B4-BE49-F238E27FC236}">
                <a16:creationId xmlns:a16="http://schemas.microsoft.com/office/drawing/2014/main" id="{23AB23F3-D6B8-4A6E-A610-10806B5182C4}"/>
              </a:ext>
            </a:extLst>
          </p:cNvPr>
          <p:cNvPicPr>
            <a:picLocks noChangeAspect="1"/>
          </p:cNvPicPr>
          <p:nvPr/>
        </p:nvPicPr>
        <p:blipFill>
          <a:blip r:embed="rId2"/>
          <a:stretch>
            <a:fillRect/>
          </a:stretch>
        </p:blipFill>
        <p:spPr>
          <a:xfrm>
            <a:off x="1870869" y="6677777"/>
            <a:ext cx="1134253" cy="951730"/>
          </a:xfrm>
          <a:prstGeom prst="rect">
            <a:avLst/>
          </a:prstGeom>
        </p:spPr>
      </p:pic>
      <p:sp>
        <p:nvSpPr>
          <p:cNvPr id="16" name="Rectangle 18">
            <a:extLst>
              <a:ext uri="{FF2B5EF4-FFF2-40B4-BE49-F238E27FC236}">
                <a16:creationId xmlns:a16="http://schemas.microsoft.com/office/drawing/2014/main" id="{16AFA805-81F6-4E78-8F3E-22CD2AEB41A4}"/>
              </a:ext>
            </a:extLst>
          </p:cNvPr>
          <p:cNvSpPr/>
          <p:nvPr/>
        </p:nvSpPr>
        <p:spPr>
          <a:xfrm>
            <a:off x="2845546" y="3493481"/>
            <a:ext cx="1134253" cy="83392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ounded Rectangle 7">
            <a:extLst>
              <a:ext uri="{FF2B5EF4-FFF2-40B4-BE49-F238E27FC236}">
                <a16:creationId xmlns:a16="http://schemas.microsoft.com/office/drawing/2014/main" id="{D960EA96-E677-4FA1-8935-296B85845682}"/>
              </a:ext>
            </a:extLst>
          </p:cNvPr>
          <p:cNvSpPr/>
          <p:nvPr/>
        </p:nvSpPr>
        <p:spPr>
          <a:xfrm>
            <a:off x="13811474" y="3490871"/>
            <a:ext cx="909935" cy="71078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Chord 15">
            <a:extLst>
              <a:ext uri="{FF2B5EF4-FFF2-40B4-BE49-F238E27FC236}">
                <a16:creationId xmlns:a16="http://schemas.microsoft.com/office/drawing/2014/main" id="{C8B6B965-D996-4B5B-B958-C23F80EA80CD}"/>
              </a:ext>
            </a:extLst>
          </p:cNvPr>
          <p:cNvSpPr/>
          <p:nvPr/>
        </p:nvSpPr>
        <p:spPr>
          <a:xfrm>
            <a:off x="14806915" y="6767510"/>
            <a:ext cx="427963" cy="86199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Donut 24">
            <a:extLst>
              <a:ext uri="{FF2B5EF4-FFF2-40B4-BE49-F238E27FC236}">
                <a16:creationId xmlns:a16="http://schemas.microsoft.com/office/drawing/2014/main" id="{71E66C23-304E-49AD-8F83-5D3DA9894EFA}"/>
              </a:ext>
            </a:extLst>
          </p:cNvPr>
          <p:cNvSpPr/>
          <p:nvPr/>
        </p:nvSpPr>
        <p:spPr>
          <a:xfrm>
            <a:off x="3258400" y="3628291"/>
            <a:ext cx="308543" cy="3335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39">
            <a:extLst>
              <a:ext uri="{FF2B5EF4-FFF2-40B4-BE49-F238E27FC236}">
                <a16:creationId xmlns:a16="http://schemas.microsoft.com/office/drawing/2014/main" id="{03D1A060-84C8-439A-9A95-A5B79B54574D}"/>
              </a:ext>
            </a:extLst>
          </p:cNvPr>
          <p:cNvSpPr/>
          <p:nvPr/>
        </p:nvSpPr>
        <p:spPr>
          <a:xfrm>
            <a:off x="2254491" y="6822458"/>
            <a:ext cx="354443" cy="3166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22989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TotalTime>
  <Words>2584</Words>
  <Application>Microsoft Office PowerPoint</Application>
  <PresentationFormat>Personalizado</PresentationFormat>
  <Paragraphs>184</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35</vt:i4>
      </vt:variant>
    </vt:vector>
  </HeadingPairs>
  <TitlesOfParts>
    <vt:vector size="41" baseType="lpstr">
      <vt:lpstr>Arial</vt:lpstr>
      <vt:lpstr>Calibri</vt:lpstr>
      <vt:lpstr>Microsoft Sans Serif</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Javier Serón Molina</cp:lastModifiedBy>
  <cp:revision>126</cp:revision>
  <dcterms:created xsi:type="dcterms:W3CDTF">2022-02-25T10:54:18Z</dcterms:created>
  <dcterms:modified xsi:type="dcterms:W3CDTF">2022-10-06T13:44:49Z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