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68" r:id="rId5"/>
    <p:sldId id="269" r:id="rId6"/>
    <p:sldId id="273" r:id="rId7"/>
    <p:sldId id="284" r:id="rId8"/>
    <p:sldId id="274" r:id="rId9"/>
    <p:sldId id="275" r:id="rId10"/>
    <p:sldId id="276" r:id="rId11"/>
    <p:sldId id="285" r:id="rId12"/>
    <p:sldId id="277" r:id="rId13"/>
    <p:sldId id="278" r:id="rId14"/>
    <p:sldId id="279" r:id="rId15"/>
    <p:sldId id="270" r:id="rId16"/>
    <p:sldId id="283" r:id="rId17"/>
    <p:sldId id="271" r:id="rId18"/>
    <p:sldId id="280" r:id="rId19"/>
    <p:sldId id="281" r:id="rId20"/>
    <p:sldId id="282" r:id="rId21"/>
    <p:sldId id="272" r:id="rId22"/>
    <p:sldId id="259" r:id="rId2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Messana" initials="AM" lastIdx="3" clrIdx="0">
    <p:extLst>
      <p:ext uri="{19B8F6BF-5375-455C-9EA6-DF929625EA0E}">
        <p15:presenceInfo xmlns:p15="http://schemas.microsoft.com/office/powerpoint/2012/main" userId="S-1-5-21-2922218411-3787962101-831138860-4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94"/>
    <a:srgbClr val="E076D1"/>
    <a:srgbClr val="F5D3F0"/>
    <a:srgbClr val="FFECFC"/>
    <a:srgbClr val="ECAAE3"/>
    <a:srgbClr val="E58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3B8A40FF-BCCA-4458-BE33-0DE6267D64E8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0E4C1E87-1514-4CA3-BDDE-558D9D270F89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4FA3A65-A307-4ADB-BA2E-7FD2EACD12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26D29DB-FC6D-447F-BCA1-BAEB3C10C957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id="{432897F3-8DC0-4BA4-896A-9DD05ACCAE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9BAFE55B-7408-4744-9BC5-461DF6568996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0DF0045C-60C2-4FAF-B4AC-8012DA50A2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1C10D7-2AAC-4F4D-A7C0-605FC39B7E80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2FFA7B-73B6-441C-A2CC-6EA9F6EE7337}"/>
              </a:ext>
            </a:extLst>
          </p:cNvPr>
          <p:cNvGrpSpPr/>
          <p:nvPr userDrawn="1"/>
        </p:nvGrpSpPr>
        <p:grpSpPr>
          <a:xfrm>
            <a:off x="0" y="1775463"/>
            <a:ext cx="18288000" cy="3595707"/>
            <a:chOff x="-24581" y="1790700"/>
            <a:chExt cx="18288000" cy="3595707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1F37E96-FE8D-476B-BFB0-28ED7F39709E}"/>
                </a:ext>
              </a:extLst>
            </p:cNvPr>
            <p:cNvSpPr/>
            <p:nvPr/>
          </p:nvSpPr>
          <p:spPr>
            <a:xfrm>
              <a:off x="-24581" y="3473853"/>
              <a:ext cx="18288000" cy="514350"/>
            </a:xfrm>
            <a:custGeom>
              <a:avLst/>
              <a:gdLst/>
              <a:ahLst/>
              <a:cxnLst/>
              <a:rect l="l" t="t" r="r" b="b"/>
              <a:pathLst>
                <a:path w="18288000" h="514350">
                  <a:moveTo>
                    <a:pt x="0" y="514349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14349"/>
                  </a:lnTo>
                  <a:lnTo>
                    <a:pt x="0" y="514349"/>
                  </a:lnTo>
                  <a:close/>
                </a:path>
              </a:pathLst>
            </a:custGeom>
            <a:solidFill>
              <a:srgbClr val="B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B0E2C8F-4A84-4AD4-8BC1-F61351B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790700"/>
              <a:ext cx="3876674" cy="359570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E95E46FD-F467-4ADE-ABD0-E6A4A9FE2A87}"/>
              </a:ext>
            </a:extLst>
          </p:cNvPr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78CF7E-9520-4B30-8263-3DF7E2FD8C1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9" name="bg object 18">
            <a:extLst>
              <a:ext uri="{FF2B5EF4-FFF2-40B4-BE49-F238E27FC236}">
                <a16:creationId xmlns:a16="http://schemas.microsoft.com/office/drawing/2014/main" id="{596AACBD-3C44-44F7-A794-D07294759216}"/>
              </a:ext>
            </a:extLst>
          </p:cNvPr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DC67AE64-9ED4-47FE-8345-37E800B47F7D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CB47688-E4F5-4E94-9C96-F9D5A61FA187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5F35078-FC84-46BA-8493-4689CDB1AA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201DC64-4478-4EB9-9025-51D6079FF496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346AD7-BE02-4237-8C03-A128D4DB66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75C40D4-E192-496A-B2DE-5B4634DF9FD1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492B8A7E-0267-433F-BD96-9BA3EC33D5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54CE27-4B34-4A2D-BBA3-5AAF26A98167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953B-CAA4-449F-ACCE-41955DA3CD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53887"/>
            <a:ext cx="1711842" cy="1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4f-network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4f-network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about-ip/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wipo.int/about-ip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3" name="object 3"/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2E22E-102D-4F39-871D-A47062F5E08F}"/>
              </a:ext>
            </a:extLst>
          </p:cNvPr>
          <p:cNvSpPr txBox="1"/>
          <p:nvPr/>
        </p:nvSpPr>
        <p:spPr>
          <a:xfrm>
            <a:off x="3505200" y="6438900"/>
            <a:ext cx="1127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GB" sz="4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Naslov</a:t>
            </a:r>
            <a:r>
              <a:rPr lang="en-GB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modula</a:t>
            </a:r>
            <a:r>
              <a:rPr lang="en-GB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usposabljanja</a:t>
            </a:r>
            <a:r>
              <a:rPr lang="en-GB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</a:t>
            </a:r>
            <a:r>
              <a:rPr lang="en-GB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GB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GB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GB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GB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endParaRPr lang="en-GB" sz="4400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FF77D8-BE9E-336F-6009-FF57C57DF311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D2F895-7262-9633-90DA-F2BB33FD2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pridobi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dve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just"/>
            <a:endParaRPr lang="en-US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GOSPODARSKE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zahteva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finančni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izkupiček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umetniškega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dela.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PIL -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4000" b="1" dirty="0">
                <a:solidFill>
                  <a:srgbClr val="E076D1"/>
                </a:solidFill>
              </a:rPr>
              <a:t> 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5" y="3216741"/>
            <a:ext cx="435185" cy="51035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4" y="4760470"/>
            <a:ext cx="435185" cy="51035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F450C45-1220-4FC8-8A0E-ACE7C30C0166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Rettangolo arrotondato 15">
            <a:extLst>
              <a:ext uri="{FF2B5EF4-FFF2-40B4-BE49-F238E27FC236}">
                <a16:creationId xmlns:a16="http://schemas.microsoft.com/office/drawing/2014/main" id="{156CE2F5-054A-432F-97A0-0C93B07484AE}"/>
              </a:ext>
            </a:extLst>
          </p:cNvPr>
          <p:cNvSpPr/>
          <p:nvPr/>
        </p:nvSpPr>
        <p:spPr>
          <a:xfrm>
            <a:off x="4753126" y="6579632"/>
            <a:ext cx="13057602" cy="1792069"/>
          </a:xfrm>
          <a:prstGeom prst="roundRect">
            <a:avLst>
              <a:gd name="adj" fmla="val 10000"/>
            </a:avLst>
          </a:prstGeom>
          <a:solidFill>
            <a:srgbClr val="FFECFC"/>
          </a:solidFill>
          <a:ln w="57150">
            <a:solidFill>
              <a:srgbClr val="B0589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Upoštevajte, da čeprav se avtorske pravice zaščitijo brez uradne registracije, ima večina držav vzpostavljen lasten sistem potrjevanja, da bi se izognili morebitnim neprijetnim sporom.</a:t>
            </a:r>
            <a:endPara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9F2708D-7FDE-F8DE-4A5A-9F2F6A5CBBEB}"/>
              </a:ext>
            </a:extLst>
          </p:cNvPr>
          <p:cNvSpPr txBox="1"/>
          <p:nvPr/>
        </p:nvSpPr>
        <p:spPr>
          <a:xfrm>
            <a:off x="1295400" y="4781259"/>
            <a:ext cx="15621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sz="3200" dirty="0"/>
              <a:t>MORALNE </a:t>
            </a:r>
            <a:r>
              <a:rPr lang="zu-ZA" sz="3600" dirty="0"/>
              <a:t>pravice - lastnik lahko od drugih zahteva z uporabo umetniškega dela povezane </a:t>
            </a:r>
            <a:r>
              <a:rPr lang="zu-ZA" sz="4000" dirty="0"/>
              <a:t>neekonomske</a:t>
            </a:r>
            <a:r>
              <a:rPr lang="zu-ZA" sz="3600" dirty="0"/>
              <a:t> koristi (npr. avtorstvo, status in priznanje).</a:t>
            </a:r>
            <a:endParaRPr lang="en-SI" sz="3200" dirty="0"/>
          </a:p>
        </p:txBody>
      </p:sp>
    </p:spTree>
    <p:extLst>
      <p:ext uri="{BB962C8B-B14F-4D97-AF65-F5344CB8AC3E}">
        <p14:creationId xmlns:p14="http://schemas.microsoft.com/office/powerpoint/2010/main" val="362301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857500"/>
            <a:ext cx="16071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Zaščita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traja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10 let in se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plačilu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pristojbine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večkrat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podaljša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Prijava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opravi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nacionalni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teritorialni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ravni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ostane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veljavi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območju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prijave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algn="just"/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registracijo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ravni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registrirate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vsakem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nacionalnem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uradu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vas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zanima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vlogo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prek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organizacije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WIPO.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PIL -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znamke</a:t>
            </a:r>
            <a:endParaRPr lang="en-US" sz="4000" b="1" dirty="0">
              <a:solidFill>
                <a:srgbClr val="E076D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BBC5D6-1EF8-4E57-A9E7-FAD5E80B2E16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2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opredelitev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skrivnost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morajo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imeti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osnovne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oz.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sporočila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tri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razlikovalne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značilnosti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Gospodarske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vrednosti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komercialne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tehnične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zagotavljajo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konkurenčno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prednost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r>
              <a:rPr lang="pl-PL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Poznan le redkim / izbrani skupini ljudi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pl-PL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Lastnik(-i) je nedvoumno želel(-i) biti tajen(-i) / ni razkril(-i).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algn="just"/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običajne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skrivnosti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vključujejo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finančne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kemijske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formule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kode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vrste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občutljivih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podatkov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jih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treba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razkriti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javnosti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028700"/>
            <a:ext cx="1542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skrivnosti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4000" b="1" dirty="0">
              <a:solidFill>
                <a:srgbClr val="E076D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6" y="5395144"/>
            <a:ext cx="435185" cy="51035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6" y="6538144"/>
            <a:ext cx="435185" cy="510356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559" y="3848100"/>
            <a:ext cx="435185" cy="51035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6CED5BB-F0C4-4076-88DE-22327000BB9E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IPR and 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238471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Značilno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kmetijsko-živilske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obrtne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izdelke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panoge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kraj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porekla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zagotovilo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kakovost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učinkovitost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edinstvenost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komuniciranju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trženju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znamčenju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ne more pa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drugim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preprečiti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nekaterih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proizvodnih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tehnik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primer. 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vseh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ko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obstaja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jasna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prepoznavna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priljubljena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povezava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med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izdelkom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krajem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porekla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1"/>
            <a:ext cx="171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označbe</a:t>
            </a:r>
            <a:endParaRPr lang="en-US" sz="4000" b="1" dirty="0">
              <a:solidFill>
                <a:srgbClr val="E076D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AA04D53-6D81-4115-917D-A875C894D3EB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6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>
                <a:cs typeface="Arial" panose="020B0604020202020204" pitchFamily="34" charset="0"/>
              </a:rPr>
              <a:t>Kršitev, ponarejanje in kraja poslovnih skrivnosti so primeri resnih kršitev intelektualne lastnine. Drugi "tradicionalni" primeri kršitev vključujejo:</a:t>
            </a:r>
            <a:endParaRPr lang="en-US" sz="3500" dirty="0"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841659" y="3774311"/>
            <a:ext cx="3843337" cy="2738377"/>
            <a:chOff x="12858" y="1171857"/>
            <a:chExt cx="3843337" cy="2738377"/>
          </a:xfrm>
        </p:grpSpPr>
        <p:sp>
          <p:nvSpPr>
            <p:cNvPr id="16" name="Rettangolo arrotondato 15"/>
            <p:cNvSpPr/>
            <p:nvPr/>
          </p:nvSpPr>
          <p:spPr>
            <a:xfrm>
              <a:off x="12858" y="1171857"/>
              <a:ext cx="3843337" cy="2738377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CasellaDiTesto 16"/>
            <p:cNvSpPr txBox="1"/>
            <p:nvPr/>
          </p:nvSpPr>
          <p:spPr>
            <a:xfrm>
              <a:off x="93062" y="1252061"/>
              <a:ext cx="3682929" cy="2577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7222331" y="3774311"/>
            <a:ext cx="3843337" cy="2738377"/>
            <a:chOff x="5393531" y="1171857"/>
            <a:chExt cx="3843337" cy="2738377"/>
          </a:xfrm>
        </p:grpSpPr>
        <p:sp>
          <p:nvSpPr>
            <p:cNvPr id="13" name="Rettangolo arrotondato 12"/>
            <p:cNvSpPr/>
            <p:nvPr/>
          </p:nvSpPr>
          <p:spPr>
            <a:xfrm>
              <a:off x="5393531" y="1171857"/>
              <a:ext cx="3843337" cy="2738377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CasellaDiTesto 14"/>
            <p:cNvSpPr txBox="1"/>
            <p:nvPr/>
          </p:nvSpPr>
          <p:spPr>
            <a:xfrm>
              <a:off x="5473735" y="1252061"/>
              <a:ext cx="3682929" cy="2577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Piratstvo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Nepooblaščeno snemanje video ali glasbenih posnetkov ali razmnoževanje avtorsko zaščitene vsebine (tudi na fotokopirnem stroju za zasebno uporabo).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2603004" y="3774311"/>
            <a:ext cx="3843337" cy="2738377"/>
            <a:chOff x="10774203" y="1171857"/>
            <a:chExt cx="3843337" cy="2738377"/>
          </a:xfrm>
        </p:grpSpPr>
        <p:sp>
          <p:nvSpPr>
            <p:cNvPr id="10" name="Rettangolo arrotondato 9"/>
            <p:cNvSpPr/>
            <p:nvPr/>
          </p:nvSpPr>
          <p:spPr>
            <a:xfrm>
              <a:off x="10774203" y="1171857"/>
              <a:ext cx="3843337" cy="2738377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CasellaDiTesto 10"/>
            <p:cNvSpPr txBox="1"/>
            <p:nvPr/>
          </p:nvSpPr>
          <p:spPr>
            <a:xfrm>
              <a:off x="10854407" y="1252061"/>
              <a:ext cx="3682929" cy="2577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Kršitev</a:t>
              </a:r>
              <a:r>
                <a:rPr lang="it-IT" sz="2400" kern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patenta 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Prevzem</a:t>
              </a:r>
              <a:r>
                <a:rPr lang="it-IT" sz="2400" kern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it-IT" sz="2400" kern="1200" dirty="0" err="1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tujega</a:t>
              </a:r>
              <a:r>
                <a:rPr lang="it-IT" sz="2400" kern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patenta in </a:t>
              </a:r>
              <a:r>
                <a:rPr lang="it-IT" sz="2400" kern="1200" dirty="0" err="1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izdajanje</a:t>
              </a:r>
              <a:r>
                <a:rPr lang="it-IT" sz="2400" kern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le-tega za </a:t>
              </a:r>
              <a:r>
                <a:rPr lang="it-IT" sz="2400" kern="1200" dirty="0" err="1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svojega</a:t>
              </a:r>
              <a:r>
                <a:rPr lang="it-IT" sz="2400" kern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B5277B-9CA8-431B-9CC7-7EFD1677B849}"/>
              </a:ext>
            </a:extLst>
          </p:cNvPr>
          <p:cNvSpPr txBox="1"/>
          <p:nvPr/>
        </p:nvSpPr>
        <p:spPr>
          <a:xfrm>
            <a:off x="497150" y="1104901"/>
            <a:ext cx="1504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1.3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Tipični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kršitev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endParaRPr lang="en-US" sz="4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FA0DEF1-7FFC-4382-96C9-107B7DE40E17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6F643E-0C5E-7E24-1CDE-CD202560A8DD}"/>
              </a:ext>
            </a:extLst>
          </p:cNvPr>
          <p:cNvSpPr txBox="1"/>
          <p:nvPr/>
        </p:nvSpPr>
        <p:spPr>
          <a:xfrm>
            <a:off x="2089994" y="3850894"/>
            <a:ext cx="33466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I" sz="2400" dirty="0" err="1"/>
              <a:t>Ponarejanje</a:t>
            </a:r>
            <a:r>
              <a:rPr lang="en-SI" sz="2400" dirty="0"/>
              <a:t> </a:t>
            </a:r>
            <a:endParaRPr lang="en-US" sz="2400" dirty="0"/>
          </a:p>
          <a:p>
            <a:pPr algn="just"/>
            <a:endParaRPr lang="en-US" sz="2400" dirty="0"/>
          </a:p>
          <a:p>
            <a:r>
              <a:rPr lang="en-SI" sz="2400" dirty="0" err="1"/>
              <a:t>Ustvarjanje</a:t>
            </a:r>
            <a:r>
              <a:rPr lang="en-SI" sz="2400" dirty="0"/>
              <a:t> </a:t>
            </a:r>
            <a:r>
              <a:rPr lang="en-SI" sz="2400" dirty="0" err="1"/>
              <a:t>logotipa</a:t>
            </a:r>
            <a:r>
              <a:rPr lang="en-SI" sz="2400" dirty="0"/>
              <a:t> </a:t>
            </a:r>
            <a:r>
              <a:rPr lang="en-SI" sz="2400" dirty="0" err="1"/>
              <a:t>ali</a:t>
            </a:r>
            <a:r>
              <a:rPr lang="en-SI" sz="2400" dirty="0"/>
              <a:t> </a:t>
            </a:r>
            <a:r>
              <a:rPr lang="en-SI" sz="2400" dirty="0" err="1"/>
              <a:t>imena</a:t>
            </a:r>
            <a:r>
              <a:rPr lang="en-SI" sz="2400" dirty="0"/>
              <a:t>, ki </a:t>
            </a:r>
            <a:r>
              <a:rPr lang="en-SI" sz="2400" dirty="0" err="1"/>
              <a:t>potrošnika</a:t>
            </a:r>
            <a:r>
              <a:rPr lang="en-SI" sz="2400" dirty="0"/>
              <a:t> </a:t>
            </a:r>
            <a:r>
              <a:rPr lang="en-SI" sz="2400" dirty="0" err="1"/>
              <a:t>zavede</a:t>
            </a:r>
            <a:r>
              <a:rPr lang="en-SI" sz="2400" dirty="0"/>
              <a:t>, da </a:t>
            </a:r>
            <a:r>
              <a:rPr lang="en-SI" sz="2400" dirty="0" err="1"/>
              <a:t>kupuje</a:t>
            </a:r>
            <a:r>
              <a:rPr lang="en-SI" sz="2400" dirty="0"/>
              <a:t> </a:t>
            </a:r>
            <a:r>
              <a:rPr lang="en-SI" sz="2400" dirty="0" err="1"/>
              <a:t>dejansko</a:t>
            </a:r>
            <a:r>
              <a:rPr lang="en-SI" sz="2400" dirty="0"/>
              <a:t> </a:t>
            </a:r>
            <a:r>
              <a:rPr lang="en-SI" sz="2400" dirty="0" err="1"/>
              <a:t>blagovno</a:t>
            </a:r>
            <a:r>
              <a:rPr lang="en-SI" sz="2400" dirty="0"/>
              <a:t> </a:t>
            </a:r>
            <a:r>
              <a:rPr lang="en-SI" sz="2400" dirty="0" err="1"/>
              <a:t>znamko</a:t>
            </a:r>
            <a:r>
              <a:rPr lang="en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76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6C0C95-1DE1-0DC8-9E68-D5E6260D13F9}"/>
              </a:ext>
            </a:extLst>
          </p:cNvPr>
          <p:cNvSpPr txBox="1"/>
          <p:nvPr/>
        </p:nvSpPr>
        <p:spPr>
          <a:xfrm>
            <a:off x="497150" y="197001"/>
            <a:ext cx="822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Povzetek</a:t>
            </a:r>
            <a:r>
              <a:rPr lang="en-US" sz="5500" b="1" dirty="0">
                <a:solidFill>
                  <a:srgbClr val="B05894"/>
                </a:solidFill>
              </a:rPr>
              <a:t>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4876800" y="1866900"/>
            <a:ext cx="8009563" cy="5571008"/>
            <a:chOff x="1752600" y="2628900"/>
            <a:chExt cx="7968855" cy="5571008"/>
          </a:xfrm>
        </p:grpSpPr>
        <p:sp>
          <p:nvSpPr>
            <p:cNvPr id="17" name="Rectángulo 18">
              <a:extLst>
                <a:ext uri="{FF2B5EF4-FFF2-40B4-BE49-F238E27FC236}">
                  <a16:creationId xmlns:a16="http://schemas.microsoft.com/office/drawing/2014/main" id="{FC7E83DD-3641-D2F1-E241-532A461817B2}"/>
                </a:ext>
              </a:extLst>
            </p:cNvPr>
            <p:cNvSpPr/>
            <p:nvPr/>
          </p:nvSpPr>
          <p:spPr>
            <a:xfrm>
              <a:off x="6336837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7">
              <a:extLst>
                <a:ext uri="{FF2B5EF4-FFF2-40B4-BE49-F238E27FC236}">
                  <a16:creationId xmlns:a16="http://schemas.microsoft.com/office/drawing/2014/main" id="{953B3577-D9C0-67CB-B8BD-0E33B29CFE77}"/>
                </a:ext>
              </a:extLst>
            </p:cNvPr>
            <p:cNvSpPr/>
            <p:nvPr/>
          </p:nvSpPr>
          <p:spPr>
            <a:xfrm>
              <a:off x="1752600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extBox 57">
              <a:extLst>
                <a:ext uri="{FF2B5EF4-FFF2-40B4-BE49-F238E27FC236}">
                  <a16:creationId xmlns:a16="http://schemas.microsoft.com/office/drawing/2014/main" id="{D4275EA0-5D83-57E3-4C70-3D5BE7896015}"/>
                </a:ext>
              </a:extLst>
            </p:cNvPr>
            <p:cNvSpPr txBox="1"/>
            <p:nvPr/>
          </p:nvSpPr>
          <p:spPr>
            <a:xfrm>
              <a:off x="2414542" y="3598331"/>
              <a:ext cx="277806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20"/>
                </a:lnSpc>
              </a:pP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umske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stvaritve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,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kot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so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izumi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,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literarna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in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umetniška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dela,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načrti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in </a:t>
              </a:r>
              <a:r>
                <a:rPr lang="en-US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simboli</a:t>
              </a:r>
              <a:r>
                <a:rPr lang="en-US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</a:p>
          </p:txBody>
        </p:sp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C19CE81B-88B7-56D0-835C-580EF1D39AEA}"/>
                </a:ext>
              </a:extLst>
            </p:cNvPr>
            <p:cNvSpPr/>
            <p:nvPr/>
          </p:nvSpPr>
          <p:spPr>
            <a:xfrm>
              <a:off x="2218538" y="3132852"/>
              <a:ext cx="29956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PIL</a:t>
              </a:r>
            </a:p>
          </p:txBody>
        </p:sp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194018B4-B354-3889-61E1-72BFFF89DB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149" y="3053383"/>
              <a:ext cx="435185" cy="510356"/>
            </a:xfrm>
            <a:prstGeom prst="rect">
              <a:avLst/>
            </a:prstGeom>
          </p:spPr>
        </p:pic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64E2E20B-DA1F-09F0-F092-713BEF926EBD}"/>
                </a:ext>
              </a:extLst>
            </p:cNvPr>
            <p:cNvSpPr txBox="1"/>
            <p:nvPr/>
          </p:nvSpPr>
          <p:spPr>
            <a:xfrm>
              <a:off x="6978809" y="3514565"/>
              <a:ext cx="2699274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20"/>
                </a:lnSpc>
              </a:pP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5" name="Rectangle 58">
              <a:extLst>
                <a:ext uri="{FF2B5EF4-FFF2-40B4-BE49-F238E27FC236}">
                  <a16:creationId xmlns:a16="http://schemas.microsoft.com/office/drawing/2014/main" id="{DC5D6AA9-5455-9552-81E8-CF2B76572622}"/>
                </a:ext>
              </a:extLst>
            </p:cNvPr>
            <p:cNvSpPr/>
            <p:nvPr/>
          </p:nvSpPr>
          <p:spPr>
            <a:xfrm>
              <a:off x="7200192" y="3102615"/>
              <a:ext cx="6047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PIL</a:t>
              </a:r>
            </a:p>
          </p:txBody>
        </p:sp>
        <p:pic>
          <p:nvPicPr>
            <p:cNvPr id="26" name="object 2">
              <a:extLst>
                <a:ext uri="{FF2B5EF4-FFF2-40B4-BE49-F238E27FC236}">
                  <a16:creationId xmlns:a16="http://schemas.microsoft.com/office/drawing/2014/main" id="{49413C0B-8236-CA4A-DD00-985667C34D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9923" y="3055722"/>
              <a:ext cx="435185" cy="510356"/>
            </a:xfrm>
            <a:prstGeom prst="rect">
              <a:avLst/>
            </a:prstGeom>
          </p:spPr>
        </p:pic>
        <p:sp>
          <p:nvSpPr>
            <p:cNvPr id="7" name="Rectángulo 24">
              <a:extLst>
                <a:ext uri="{FF2B5EF4-FFF2-40B4-BE49-F238E27FC236}">
                  <a16:creationId xmlns:a16="http://schemas.microsoft.com/office/drawing/2014/main" id="{7B7296FB-3232-C13F-255E-186071DBEF5C}"/>
                </a:ext>
              </a:extLst>
            </p:cNvPr>
            <p:cNvSpPr/>
            <p:nvPr/>
          </p:nvSpPr>
          <p:spPr>
            <a:xfrm>
              <a:off x="6368655" y="5510473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9083681D-DD75-7DD7-C942-B30EB6AECC25}"/>
                </a:ext>
              </a:extLst>
            </p:cNvPr>
            <p:cNvSpPr txBox="1"/>
            <p:nvPr/>
          </p:nvSpPr>
          <p:spPr>
            <a:xfrm>
              <a:off x="7130551" y="6540326"/>
              <a:ext cx="2590903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20"/>
                </a:lnSpc>
              </a:pP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714771B9-E63D-4C09-2393-F994D3CA459D}"/>
                </a:ext>
              </a:extLst>
            </p:cNvPr>
            <p:cNvSpPr/>
            <p:nvPr/>
          </p:nvSpPr>
          <p:spPr>
            <a:xfrm>
              <a:off x="7403869" y="6042488"/>
              <a:ext cx="153935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Kršitve</a:t>
              </a:r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PIL</a:t>
              </a:r>
            </a:p>
          </p:txBody>
        </p:sp>
        <p:pic>
          <p:nvPicPr>
            <p:cNvPr id="10" name="object 2">
              <a:extLst>
                <a:ext uri="{FF2B5EF4-FFF2-40B4-BE49-F238E27FC236}">
                  <a16:creationId xmlns:a16="http://schemas.microsoft.com/office/drawing/2014/main" id="{8FDD19C1-4B3B-771F-1F06-40825471DDA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8205" y="6042488"/>
              <a:ext cx="435185" cy="510356"/>
            </a:xfrm>
            <a:prstGeom prst="rect">
              <a:avLst/>
            </a:prstGeom>
          </p:spPr>
        </p:pic>
        <p:sp>
          <p:nvSpPr>
            <p:cNvPr id="11" name="Rectángulo 19">
              <a:extLst>
                <a:ext uri="{FF2B5EF4-FFF2-40B4-BE49-F238E27FC236}">
                  <a16:creationId xmlns:a16="http://schemas.microsoft.com/office/drawing/2014/main" id="{64C21500-1263-6248-99FD-98873FFA3781}"/>
                </a:ext>
              </a:extLst>
            </p:cNvPr>
            <p:cNvSpPr/>
            <p:nvPr/>
          </p:nvSpPr>
          <p:spPr>
            <a:xfrm>
              <a:off x="1752600" y="5596532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TextBox 57">
              <a:extLst>
                <a:ext uri="{FF2B5EF4-FFF2-40B4-BE49-F238E27FC236}">
                  <a16:creationId xmlns:a16="http://schemas.microsoft.com/office/drawing/2014/main" id="{C1345270-AECB-EDF9-E157-4101DA722EC9}"/>
                </a:ext>
              </a:extLst>
            </p:cNvPr>
            <p:cNvSpPr txBox="1"/>
            <p:nvPr/>
          </p:nvSpPr>
          <p:spPr>
            <a:xfrm>
              <a:off x="2514496" y="6488758"/>
              <a:ext cx="2590904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20"/>
                </a:lnSpc>
              </a:pP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3" name="Rectangle 58">
              <a:extLst>
                <a:ext uri="{FF2B5EF4-FFF2-40B4-BE49-F238E27FC236}">
                  <a16:creationId xmlns:a16="http://schemas.microsoft.com/office/drawing/2014/main" id="{FB1A375B-5AA4-3DC2-7382-9EC9ED6B8F91}"/>
                </a:ext>
              </a:extLst>
            </p:cNvPr>
            <p:cNvSpPr/>
            <p:nvPr/>
          </p:nvSpPr>
          <p:spPr>
            <a:xfrm>
              <a:off x="2844806" y="6127043"/>
              <a:ext cx="157284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Primeri</a:t>
              </a:r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PIL</a:t>
              </a:r>
            </a:p>
          </p:txBody>
        </p:sp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8D6D0D9E-DBFA-819B-38BF-FFC164A5E1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891" y="6127043"/>
              <a:ext cx="435185" cy="510356"/>
            </a:xfrm>
            <a:prstGeom prst="rect">
              <a:avLst/>
            </a:prstGeom>
          </p:spPr>
        </p:pic>
      </p:grp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422CB2-019F-ED79-5C84-8D322668519C}"/>
              </a:ext>
            </a:extLst>
          </p:cNvPr>
          <p:cNvSpPr txBox="1"/>
          <p:nvPr/>
        </p:nvSpPr>
        <p:spPr>
          <a:xfrm>
            <a:off x="9656698" y="2910601"/>
            <a:ext cx="3120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dirty="0" err="1"/>
              <a:t>Pravne</a:t>
            </a:r>
            <a:r>
              <a:rPr lang="en-SI" dirty="0"/>
              <a:t>, </a:t>
            </a:r>
            <a:r>
              <a:rPr lang="en-SI" dirty="0" err="1"/>
              <a:t>zasebne</a:t>
            </a:r>
            <a:r>
              <a:rPr lang="en-SI" dirty="0"/>
              <a:t> in </a:t>
            </a:r>
            <a:r>
              <a:rPr lang="en-SI" dirty="0" err="1"/>
              <a:t>izvršljive</a:t>
            </a:r>
            <a:r>
              <a:rPr lang="en-SI" dirty="0"/>
              <a:t> </a:t>
            </a:r>
            <a:r>
              <a:rPr lang="en-SI" dirty="0" err="1"/>
              <a:t>pravice</a:t>
            </a:r>
            <a:r>
              <a:rPr lang="en-SI" dirty="0"/>
              <a:t>, ki </a:t>
            </a:r>
            <a:r>
              <a:rPr lang="en-SI" dirty="0" err="1"/>
              <a:t>jih</a:t>
            </a:r>
            <a:r>
              <a:rPr lang="en-SI" dirty="0"/>
              <a:t> </a:t>
            </a:r>
            <a:r>
              <a:rPr lang="en-SI" dirty="0" err="1"/>
              <a:t>izumiteljem</a:t>
            </a:r>
            <a:r>
              <a:rPr lang="en-SI" dirty="0"/>
              <a:t> in </a:t>
            </a:r>
            <a:r>
              <a:rPr lang="en-SI" dirty="0" err="1"/>
              <a:t>umetnikom</a:t>
            </a:r>
            <a:r>
              <a:rPr lang="en-SI" dirty="0"/>
              <a:t> </a:t>
            </a:r>
            <a:r>
              <a:rPr lang="en-SI" dirty="0" err="1"/>
              <a:t>podelijo</a:t>
            </a:r>
            <a:r>
              <a:rPr lang="en-SI" dirty="0"/>
              <a:t> </a:t>
            </a:r>
            <a:r>
              <a:rPr lang="en-SI" dirty="0" err="1"/>
              <a:t>vlade</a:t>
            </a:r>
            <a:r>
              <a:rPr lang="en-SI" dirty="0"/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954324A-F5ED-2B71-0EBB-11666B571668}"/>
              </a:ext>
            </a:extLst>
          </p:cNvPr>
          <p:cNvSpPr txBox="1"/>
          <p:nvPr/>
        </p:nvSpPr>
        <p:spPr>
          <a:xfrm>
            <a:off x="5345118" y="5953921"/>
            <a:ext cx="2289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dirty="0"/>
              <a:t>Patenti</a:t>
            </a:r>
          </a:p>
          <a:p>
            <a:r>
              <a:rPr lang="zu-ZA" dirty="0"/>
              <a:t>Avtorske pravice</a:t>
            </a:r>
          </a:p>
          <a:p>
            <a:r>
              <a:rPr lang="zu-ZA" dirty="0"/>
              <a:t>Blagovne znamke</a:t>
            </a:r>
          </a:p>
          <a:p>
            <a:r>
              <a:rPr lang="zu-ZA" dirty="0"/>
              <a:t>Poslovne skrivnosti</a:t>
            </a:r>
          </a:p>
          <a:p>
            <a:r>
              <a:rPr lang="zu-ZA" dirty="0"/>
              <a:t>G. I.</a:t>
            </a:r>
            <a:endParaRPr lang="en-SI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31553BA-1210-F2C2-8DE9-99AB6F403573}"/>
              </a:ext>
            </a:extLst>
          </p:cNvPr>
          <p:cNvSpPr txBox="1"/>
          <p:nvPr/>
        </p:nvSpPr>
        <p:spPr>
          <a:xfrm>
            <a:off x="10074880" y="5953921"/>
            <a:ext cx="2511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dirty="0"/>
              <a:t>Ponarejanje</a:t>
            </a:r>
          </a:p>
          <a:p>
            <a:r>
              <a:rPr lang="zu-ZA" dirty="0"/>
              <a:t>Piratstvo</a:t>
            </a:r>
          </a:p>
          <a:p>
            <a:r>
              <a:rPr lang="zu-ZA" dirty="0"/>
              <a:t>Kršitev patentov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9394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cs typeface="Arial" panose="020B0604020202020204" pitchFamily="34" charset="0"/>
              </a:rPr>
              <a:t>Vsaka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oblika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dogovora</a:t>
            </a:r>
            <a:r>
              <a:rPr lang="en-US" sz="3500" dirty="0">
                <a:cs typeface="Arial" panose="020B0604020202020204" pitchFamily="34" charset="0"/>
              </a:rPr>
              <a:t>, ki </a:t>
            </a:r>
            <a:r>
              <a:rPr lang="en-US" sz="3500" dirty="0" err="1">
                <a:cs typeface="Arial" panose="020B0604020202020204" pitchFamily="34" charset="0"/>
              </a:rPr>
              <a:t>vključuje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partnerje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iz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vsaj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dveh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različnih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držav</a:t>
            </a:r>
            <a:r>
              <a:rPr lang="en-US" sz="3500" dirty="0">
                <a:cs typeface="Arial" panose="020B0604020202020204" pitchFamily="34" charset="0"/>
              </a:rPr>
              <a:t>, se </a:t>
            </a:r>
            <a:r>
              <a:rPr lang="en-US" sz="3500" dirty="0" err="1">
                <a:cs typeface="Arial" panose="020B0604020202020204" pitchFamily="34" charset="0"/>
              </a:rPr>
              <a:t>šteje</a:t>
            </a:r>
            <a:r>
              <a:rPr lang="en-US" sz="3500" dirty="0">
                <a:cs typeface="Arial" panose="020B0604020202020204" pitchFamily="34" charset="0"/>
              </a:rPr>
              <a:t> za </a:t>
            </a:r>
            <a:r>
              <a:rPr lang="en-US" sz="3500" dirty="0" err="1">
                <a:cs typeface="Arial" panose="020B0604020202020204" pitchFamily="34" charset="0"/>
              </a:rPr>
              <a:t>mednarodno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trgovinsko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transakcijo</a:t>
            </a:r>
            <a:r>
              <a:rPr lang="en-US" sz="35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500" dirty="0">
              <a:cs typeface="Arial" panose="020B0604020202020204" pitchFamily="34" charset="0"/>
            </a:endParaRPr>
          </a:p>
          <a:p>
            <a:pPr algn="just">
              <a:lnSpc>
                <a:spcPts val="3600"/>
              </a:lnSpc>
            </a:pP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transakcije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vključujejo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prodajo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licenciranje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naložbe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lnSpc>
                <a:spcPts val="3600"/>
              </a:lnSpc>
            </a:pPr>
            <a:endParaRPr lang="en-GB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ts val="3600"/>
              </a:lnSpc>
            </a:pP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trgovinska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transakcija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tudi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transakcija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e-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lnSpc>
                <a:spcPts val="3600"/>
              </a:lnSpc>
            </a:pPr>
            <a:endParaRPr lang="en-US" sz="3500" dirty="0">
              <a:cs typeface="Arial" panose="020B0604020202020204" pitchFamily="34" charset="0"/>
            </a:endParaRPr>
          </a:p>
          <a:p>
            <a:pPr algn="just"/>
            <a:r>
              <a:rPr lang="en-US" sz="3500" dirty="0">
                <a:cs typeface="Arial" panose="020B0604020202020204" pitchFamily="34" charset="0"/>
              </a:rPr>
              <a:t>        V </a:t>
            </a:r>
            <a:r>
              <a:rPr lang="en-US" sz="3500" dirty="0" err="1">
                <a:cs typeface="Arial" panose="020B0604020202020204" pitchFamily="34" charset="0"/>
              </a:rPr>
              <a:t>mednarodnih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gospodarskih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transakcijah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sodelujejo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posamezniki</a:t>
            </a:r>
            <a:r>
              <a:rPr lang="en-US" sz="3500" dirty="0">
                <a:cs typeface="Arial" panose="020B0604020202020204" pitchFamily="34" charset="0"/>
              </a:rPr>
              <a:t>, mala in </a:t>
            </a:r>
            <a:r>
              <a:rPr lang="en-US" sz="3500" dirty="0" err="1">
                <a:cs typeface="Arial" panose="020B0604020202020204" pitchFamily="34" charset="0"/>
              </a:rPr>
              <a:t>velika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mednarodna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podjetja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ter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celo</a:t>
            </a:r>
            <a:r>
              <a:rPr lang="en-US" sz="3500" dirty="0">
                <a:cs typeface="Arial" panose="020B0604020202020204" pitchFamily="34" charset="0"/>
              </a:rPr>
              <a:t> </a:t>
            </a:r>
            <a:r>
              <a:rPr lang="en-US" sz="3500" dirty="0" err="1">
                <a:cs typeface="Arial" panose="020B0604020202020204" pitchFamily="34" charset="0"/>
              </a:rPr>
              <a:t>države</a:t>
            </a:r>
            <a:r>
              <a:rPr lang="en-US" sz="35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6C0C95-1DE1-0DC8-9E68-D5E6260D13F9}"/>
              </a:ext>
            </a:extLst>
          </p:cNvPr>
          <p:cNvSpPr txBox="1"/>
          <p:nvPr/>
        </p:nvSpPr>
        <p:spPr>
          <a:xfrm>
            <a:off x="497150" y="197001"/>
            <a:ext cx="1428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endParaRPr lang="en-GB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443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2.1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trgovinski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4000" b="1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559" y="3848100"/>
            <a:ext cx="435185" cy="510356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6" y="4686300"/>
            <a:ext cx="435185" cy="51035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559" y="5673367"/>
            <a:ext cx="435185" cy="51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CA14F-262A-C982-9DF5-02AA3B8F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460" y="6591300"/>
            <a:ext cx="3105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529377"/>
            <a:ext cx="160712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izdelkih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storitvah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o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stranke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dogovorijo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včasih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povzročijo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zaplete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en-US" sz="3500" dirty="0">
              <a:cs typeface="Arial" panose="020B0604020202020204" pitchFamily="34" charset="0"/>
            </a:endParaRPr>
          </a:p>
          <a:p>
            <a:pPr algn="just">
              <a:lnSpc>
                <a:spcPts val="3600"/>
              </a:lnSpc>
            </a:pPr>
            <a:endParaRPr lang="en-US" sz="3500" dirty="0">
              <a:cs typeface="Arial" panose="020B0604020202020204" pitchFamily="34" charset="0"/>
            </a:endParaRPr>
          </a:p>
          <a:p>
            <a:pPr algn="just"/>
            <a:endParaRPr lang="en-US" sz="3500" dirty="0"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044536"/>
            <a:ext cx="1824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2.2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endParaRPr lang="en-US" sz="4000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2602442" y="4152898"/>
            <a:ext cx="5078015" cy="3046809"/>
            <a:chOff x="2381" y="1041995"/>
            <a:chExt cx="5078015" cy="3046809"/>
          </a:xfrm>
        </p:grpSpPr>
        <p:sp>
          <p:nvSpPr>
            <p:cNvPr id="16" name="Rettangolo arrotondato 15"/>
            <p:cNvSpPr/>
            <p:nvPr/>
          </p:nvSpPr>
          <p:spPr>
            <a:xfrm>
              <a:off x="2381" y="1041995"/>
              <a:ext cx="5078015" cy="3046809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CasellaDiTesto 16"/>
            <p:cNvSpPr txBox="1"/>
            <p:nvPr/>
          </p:nvSpPr>
          <p:spPr>
            <a:xfrm>
              <a:off x="91619" y="1131233"/>
              <a:ext cx="4899539" cy="2868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Blago se prodaja na podlagi akreditivov, garancij in plačil po prispetju, vsi ti vidiki zunanje trgovine pa imajo za posledico pravno izvršljive pogodbe.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187908" y="4152899"/>
            <a:ext cx="5078015" cy="3046809"/>
            <a:chOff x="7111603" y="1041995"/>
            <a:chExt cx="5078015" cy="3046809"/>
          </a:xfrm>
        </p:grpSpPr>
        <p:sp>
          <p:nvSpPr>
            <p:cNvPr id="13" name="Rettangolo arrotondato 12"/>
            <p:cNvSpPr/>
            <p:nvPr/>
          </p:nvSpPr>
          <p:spPr>
            <a:xfrm>
              <a:off x="7111603" y="1041995"/>
              <a:ext cx="5078015" cy="3046809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CasellaDiTesto 14"/>
            <p:cNvSpPr txBox="1"/>
            <p:nvPr/>
          </p:nvSpPr>
          <p:spPr>
            <a:xfrm>
              <a:off x="7200841" y="1131233"/>
              <a:ext cx="4899539" cy="2868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C0AEEBB-7A20-4A78-8FF2-DF3897AB93CB}"/>
              </a:ext>
            </a:extLst>
          </p:cNvPr>
          <p:cNvSpPr txBox="1"/>
          <p:nvPr/>
        </p:nvSpPr>
        <p:spPr>
          <a:xfrm>
            <a:off x="497150" y="197001"/>
            <a:ext cx="1428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3514601-D046-B228-E31A-29CAC3A439C9}"/>
              </a:ext>
            </a:extLst>
          </p:cNvPr>
          <p:cNvSpPr txBox="1"/>
          <p:nvPr/>
        </p:nvSpPr>
        <p:spPr>
          <a:xfrm>
            <a:off x="10277145" y="4762500"/>
            <a:ext cx="48995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sz="2800" dirty="0"/>
              <a:t>Kadar gre pri transakciji kaj narobe, pogodba sproži pravna vprašanja, kot so pristojnost, uporaba prava, razlaga in izvršitev odločitve.</a:t>
            </a:r>
            <a:endParaRPr lang="en-SI" sz="2800" dirty="0"/>
          </a:p>
        </p:txBody>
      </p:sp>
    </p:spTree>
    <p:extLst>
      <p:ext uri="{BB962C8B-B14F-4D97-AF65-F5344CB8AC3E}">
        <p14:creationId xmlns:p14="http://schemas.microsoft.com/office/powerpoint/2010/main" val="74940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zasebnih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strank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trgovinski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transakciji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težave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nastanejo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običajno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ureja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načelo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kolizije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zakonov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določa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 se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pristojnost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določi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po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kraja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stalnega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prebivališča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klavzuli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izbiri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določeno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jurisdikcija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primeru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kolizije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EU je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se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pogodbena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obligacijska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razmerja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Uredba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Uredba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(ES)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št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593/2008,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tudi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Uredba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Rim I.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0524" y="1128629"/>
            <a:ext cx="164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2.3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Izbira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prava</a:t>
            </a:r>
            <a:endParaRPr lang="en-US" sz="4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2A793C-B85F-4B34-B815-A63EC6F78F42}"/>
              </a:ext>
            </a:extLst>
          </p:cNvPr>
          <p:cNvSpPr txBox="1"/>
          <p:nvPr/>
        </p:nvSpPr>
        <p:spPr>
          <a:xfrm>
            <a:off x="497150" y="197001"/>
            <a:ext cx="1428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endParaRPr lang="en-GB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9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Spletna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svojih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spletnih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straneh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objavljajo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dokumente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vsebujejo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pogoje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pogoje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storitev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".   </a:t>
            </a:r>
          </a:p>
          <a:p>
            <a:pPr algn="just"/>
            <a:endParaRPr lang="en-GB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dokumenti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nova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vrsta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je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nastala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dobi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in so v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bistvu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adhezijske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jo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sestavi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stranka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je v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močnejšem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položaju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stranki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prepusti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sprejme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zavrne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ponujene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storitve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28629"/>
            <a:ext cx="164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2.4 E-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pogodbeni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obrazec</a:t>
            </a:r>
            <a:r>
              <a:rPr lang="en-US" sz="4000" b="1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313F45-F016-4A8F-8B1F-021D46F72E22}"/>
              </a:ext>
            </a:extLst>
          </p:cNvPr>
          <p:cNvSpPr txBox="1"/>
          <p:nvPr/>
        </p:nvSpPr>
        <p:spPr>
          <a:xfrm>
            <a:off x="497150" y="197001"/>
            <a:ext cx="1428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GB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Legal Aspects of an International 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A6DBB-0C89-3169-5F8F-A1056741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5753100"/>
            <a:ext cx="47148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0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3750811"/>
            <a:ext cx="160712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več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osnovah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(IPR)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prepoznati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različne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tipologije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njihovo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uporabo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</a:t>
            </a: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prepoznati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osnovne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posledice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6C0C95-1DE1-0DC8-9E68-D5E6260D13F9}"/>
              </a:ext>
            </a:extLst>
          </p:cNvPr>
          <p:cNvSpPr txBox="1"/>
          <p:nvPr/>
        </p:nvSpPr>
        <p:spPr>
          <a:xfrm>
            <a:off x="1053430" y="683240"/>
            <a:ext cx="822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Cilji</a:t>
            </a:r>
            <a:r>
              <a:rPr lang="en-US" sz="5500" b="1" dirty="0">
                <a:solidFill>
                  <a:srgbClr val="B05894"/>
                </a:solidFill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2116133"/>
            <a:ext cx="1359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5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 koncu tega modula boste znali: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5" y="3846483"/>
            <a:ext cx="435185" cy="510356"/>
          </a:xfrm>
          <a:prstGeom prst="rect">
            <a:avLst/>
          </a:prstGeom>
        </p:spPr>
      </p:pic>
      <p:pic>
        <p:nvPicPr>
          <p:cNvPr id="22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5" y="4888322"/>
            <a:ext cx="435185" cy="510356"/>
          </a:xfrm>
          <a:prstGeom prst="rect">
            <a:avLst/>
          </a:prstGeom>
        </p:spPr>
      </p:pic>
      <p:pic>
        <p:nvPicPr>
          <p:cNvPr id="23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5" y="6000985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6C0C95-1DE1-0DC8-9E68-D5E6260D13F9}"/>
              </a:ext>
            </a:extLst>
          </p:cNvPr>
          <p:cNvSpPr txBox="1"/>
          <p:nvPr/>
        </p:nvSpPr>
        <p:spPr>
          <a:xfrm>
            <a:off x="497150" y="197001"/>
            <a:ext cx="822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Povzetek</a:t>
            </a:r>
            <a:r>
              <a:rPr lang="en-US" sz="5500" b="1" dirty="0">
                <a:solidFill>
                  <a:srgbClr val="B05894"/>
                </a:solidFill>
              </a:rPr>
              <a:t>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5175481" y="3238500"/>
            <a:ext cx="8231135" cy="2618399"/>
            <a:chOff x="6336837" y="5579999"/>
            <a:chExt cx="8231135" cy="2618399"/>
          </a:xfrm>
        </p:grpSpPr>
        <p:sp>
          <p:nvSpPr>
            <p:cNvPr id="30" name="Rectángulo 22">
              <a:extLst>
                <a:ext uri="{FF2B5EF4-FFF2-40B4-BE49-F238E27FC236}">
                  <a16:creationId xmlns:a16="http://schemas.microsoft.com/office/drawing/2014/main" id="{E063B894-E288-0F01-6832-64D7C4901115}"/>
                </a:ext>
              </a:extLst>
            </p:cNvPr>
            <p:cNvSpPr/>
            <p:nvPr/>
          </p:nvSpPr>
          <p:spPr>
            <a:xfrm>
              <a:off x="10921074" y="5595022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23">
              <a:extLst>
                <a:ext uri="{FF2B5EF4-FFF2-40B4-BE49-F238E27FC236}">
                  <a16:creationId xmlns:a16="http://schemas.microsoft.com/office/drawing/2014/main" id="{ACCB46CD-CCFE-C020-E70D-1AE15A76DA06}"/>
                </a:ext>
              </a:extLst>
            </p:cNvPr>
            <p:cNvSpPr/>
            <p:nvPr/>
          </p:nvSpPr>
          <p:spPr>
            <a:xfrm>
              <a:off x="6336837" y="5579999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1A96A033-3886-D9AA-2067-7E9F55A1439F}"/>
                </a:ext>
              </a:extLst>
            </p:cNvPr>
            <p:cNvSpPr txBox="1"/>
            <p:nvPr/>
          </p:nvSpPr>
          <p:spPr>
            <a:xfrm>
              <a:off x="6941943" y="6720198"/>
              <a:ext cx="2436595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20"/>
                </a:lnSpc>
              </a:pP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dogovori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, ki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vključujejo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partnerje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iz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vsaj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dveh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različnih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držav</a:t>
              </a:r>
              <a:r>
                <a:rPr lang="en-US" sz="20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</a:p>
          </p:txBody>
        </p:sp>
        <p:sp>
          <p:nvSpPr>
            <p:cNvPr id="37" name="Rectangle 58">
              <a:extLst>
                <a:ext uri="{FF2B5EF4-FFF2-40B4-BE49-F238E27FC236}">
                  <a16:creationId xmlns:a16="http://schemas.microsoft.com/office/drawing/2014/main" id="{FBDB3B8D-AF54-C9D8-640A-2A004C58DEE0}"/>
                </a:ext>
              </a:extLst>
            </p:cNvPr>
            <p:cNvSpPr/>
            <p:nvPr/>
          </p:nvSpPr>
          <p:spPr>
            <a:xfrm>
              <a:off x="6497937" y="6340097"/>
              <a:ext cx="329449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Mednarodne</a:t>
              </a:r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Transakcije</a:t>
              </a:r>
              <a:endParaRPr lang="en-US" sz="22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38" name="object 2">
              <a:extLst>
                <a:ext uri="{FF2B5EF4-FFF2-40B4-BE49-F238E27FC236}">
                  <a16:creationId xmlns:a16="http://schemas.microsoft.com/office/drawing/2014/main" id="{60A20428-C5AC-B742-EA84-67B91F011E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7937" y="5829741"/>
              <a:ext cx="435185" cy="510356"/>
            </a:xfrm>
            <a:prstGeom prst="rect">
              <a:avLst/>
            </a:prstGeom>
          </p:spPr>
        </p:pic>
        <p:sp>
          <p:nvSpPr>
            <p:cNvPr id="39" name="TextBox 57">
              <a:extLst>
                <a:ext uri="{FF2B5EF4-FFF2-40B4-BE49-F238E27FC236}">
                  <a16:creationId xmlns:a16="http://schemas.microsoft.com/office/drawing/2014/main" id="{AF9ECC9F-F049-F975-A054-252FA41A02E0}"/>
                </a:ext>
              </a:extLst>
            </p:cNvPr>
            <p:cNvSpPr txBox="1"/>
            <p:nvPr/>
          </p:nvSpPr>
          <p:spPr>
            <a:xfrm>
              <a:off x="11814169" y="6751912"/>
              <a:ext cx="2387082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20"/>
                </a:lnSpc>
              </a:pP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0" name="Rectangle 58">
              <a:extLst>
                <a:ext uri="{FF2B5EF4-FFF2-40B4-BE49-F238E27FC236}">
                  <a16:creationId xmlns:a16="http://schemas.microsoft.com/office/drawing/2014/main" id="{1B40CE59-1106-64DD-FC59-A91DC52E3D4A}"/>
                </a:ext>
              </a:extLst>
            </p:cNvPr>
            <p:cNvSpPr/>
            <p:nvPr/>
          </p:nvSpPr>
          <p:spPr>
            <a:xfrm>
              <a:off x="11214169" y="6379226"/>
              <a:ext cx="33538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Primeri</a:t>
              </a:r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Pravna</a:t>
              </a:r>
              <a:r>
                <a:rPr lang="en-US" sz="22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vprašanja</a:t>
              </a:r>
              <a:endParaRPr lang="en-US" sz="22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41" name="object 2">
              <a:extLst>
                <a:ext uri="{FF2B5EF4-FFF2-40B4-BE49-F238E27FC236}">
                  <a16:creationId xmlns:a16="http://schemas.microsoft.com/office/drawing/2014/main" id="{7D0822C7-B81C-7367-D2B2-BB294CD13E0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9234" y="5763745"/>
              <a:ext cx="435185" cy="510356"/>
            </a:xfrm>
            <a:prstGeom prst="rect">
              <a:avLst/>
            </a:prstGeom>
          </p:spPr>
        </p:pic>
      </p:grp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49EAB76-7DC2-5B5A-3949-CDD75E040A1B}"/>
              </a:ext>
            </a:extLst>
          </p:cNvPr>
          <p:cNvSpPr txBox="1"/>
          <p:nvPr/>
        </p:nvSpPr>
        <p:spPr>
          <a:xfrm>
            <a:off x="10407952" y="4429485"/>
            <a:ext cx="2056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u-ZA" sz="2000" dirty="0"/>
              <a:t>Izbira prava </a:t>
            </a:r>
          </a:p>
          <a:p>
            <a:pPr algn="ctr"/>
            <a:r>
              <a:rPr lang="zu-ZA" sz="2000" dirty="0"/>
              <a:t>Pogodbena oblika</a:t>
            </a:r>
          </a:p>
          <a:p>
            <a:pPr algn="ctr"/>
            <a:r>
              <a:rPr lang="zu-ZA" sz="2000" dirty="0"/>
              <a:t>Odgovornost</a:t>
            </a:r>
            <a:endParaRPr lang="en-SI" sz="2000" dirty="0"/>
          </a:p>
        </p:txBody>
      </p:sp>
    </p:spTree>
    <p:extLst>
      <p:ext uri="{BB962C8B-B14F-4D97-AF65-F5344CB8AC3E}">
        <p14:creationId xmlns:p14="http://schemas.microsoft.com/office/powerpoint/2010/main" val="269625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EDDD99-298F-41D0-922C-4BD6E66D7434}"/>
              </a:ext>
            </a:extLst>
          </p:cNvPr>
          <p:cNvSpPr txBox="1"/>
          <p:nvPr/>
        </p:nvSpPr>
        <p:spPr>
          <a:xfrm>
            <a:off x="5867400" y="62103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B0589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2D4F1C-F8EC-67AC-1392-9E090DDB8BD5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6C23D-C0FE-4FF2-9AEE-09FEB0A7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ENOTA 1: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35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Kaj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lastnina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1.3:Tipični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kršitev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ENOTA 2: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vidiki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mednarodnega</a:t>
            </a:r>
            <a:r>
              <a:rPr lang="en-US" sz="35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endParaRPr lang="en-US" sz="35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2.1: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trgovinski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posli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2.2: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vprašanja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prehodih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mednarodno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poslovanje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2.3: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Pravosodna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presoja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2.4:E-pogodbeni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obrazec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6C0C95-1DE1-0DC8-9E68-D5E6260D13F9}"/>
              </a:ext>
            </a:extLst>
          </p:cNvPr>
          <p:cNvSpPr txBox="1"/>
          <p:nvPr/>
        </p:nvSpPr>
        <p:spPr>
          <a:xfrm>
            <a:off x="497150" y="197001"/>
            <a:ext cx="822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Kazalo</a:t>
            </a:r>
            <a:endParaRPr lang="en-US" sz="5500" b="1" dirty="0">
              <a:solidFill>
                <a:srgbClr val="B05894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359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Enote</a:t>
            </a:r>
            <a:r>
              <a:rPr lang="en-US" sz="4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4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razdelki</a:t>
            </a:r>
            <a:r>
              <a:rPr lang="en-US" sz="4800" b="1" dirty="0">
                <a:solidFill>
                  <a:srgbClr val="E076D1"/>
                </a:solidFill>
              </a:rPr>
              <a:t> 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6" y="2272840"/>
            <a:ext cx="435185" cy="510356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46" y="4937944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6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nanaša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stvaritve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uma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izumi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literarna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umetniška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dela,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simboli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imena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podobe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se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Definition provided by </a:t>
            </a:r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World Intellectual Property Organisation </a:t>
            </a:r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(WIPO)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Kaj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intelektualna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lastnina</a:t>
            </a:r>
            <a:endParaRPr lang="en-US" sz="4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050381" y="5220891"/>
            <a:ext cx="5078015" cy="3046809"/>
            <a:chOff x="2381" y="1041995"/>
            <a:chExt cx="5078015" cy="3046809"/>
          </a:xfrm>
        </p:grpSpPr>
        <p:sp>
          <p:nvSpPr>
            <p:cNvPr id="11" name="Rettangolo arrotondato 10"/>
            <p:cNvSpPr/>
            <p:nvPr/>
          </p:nvSpPr>
          <p:spPr>
            <a:xfrm>
              <a:off x="2381" y="1041995"/>
              <a:ext cx="5078015" cy="3046809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CasellaDiTesto 12"/>
            <p:cNvSpPr txBox="1"/>
            <p:nvPr/>
          </p:nvSpPr>
          <p:spPr>
            <a:xfrm>
              <a:off x="91619" y="1131233"/>
              <a:ext cx="4899539" cy="2868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Pravice</a:t>
              </a:r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intelektualne</a:t>
              </a:r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lastnine</a:t>
              </a:r>
              <a:endParaRPr lang="en-US" sz="2400" b="1" kern="12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Pravne, zasebne in izvršljive pravice, ki jih izumiteljem in umetnikom podelijo vlade.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9601200" y="5220891"/>
            <a:ext cx="5078015" cy="3046809"/>
            <a:chOff x="7111603" y="1041995"/>
            <a:chExt cx="5078015" cy="3046809"/>
          </a:xfrm>
        </p:grpSpPr>
        <p:sp>
          <p:nvSpPr>
            <p:cNvPr id="9" name="Rettangolo arrotondato 8"/>
            <p:cNvSpPr/>
            <p:nvPr/>
          </p:nvSpPr>
          <p:spPr>
            <a:xfrm>
              <a:off x="7111603" y="1041995"/>
              <a:ext cx="5078015" cy="3046809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CasellaDiTesto 9"/>
            <p:cNvSpPr txBox="1"/>
            <p:nvPr/>
          </p:nvSpPr>
          <p:spPr>
            <a:xfrm>
              <a:off x="7200841" y="1131233"/>
              <a:ext cx="4899539" cy="2868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92AB2183-22B3-4565-8CBE-82D336D78C35}"/>
              </a:ext>
            </a:extLst>
          </p:cNvPr>
          <p:cNvSpPr/>
          <p:nvPr/>
        </p:nvSpPr>
        <p:spPr>
          <a:xfrm>
            <a:off x="497150" y="398562"/>
            <a:ext cx="14401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BC1F76-DF91-C9A4-2884-14701F4771B1}"/>
              </a:ext>
            </a:extLst>
          </p:cNvPr>
          <p:cNvSpPr txBox="1"/>
          <p:nvPr/>
        </p:nvSpPr>
        <p:spPr>
          <a:xfrm>
            <a:off x="9855840" y="5795308"/>
            <a:ext cx="4568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u-ZA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Namen pravic intelektualne lastnine je spodbujati ustvarjalnost in inovativnost.Po izteku teh pravic lahko na njih gradijo drugi izumitelji, umetniki in celotna družba.</a:t>
            </a:r>
            <a:endParaRPr lang="en-SI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3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D7156F-34F1-CF1B-6532-98CAC40F1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7" t="9047"/>
          <a:stretch/>
        </p:blipFill>
        <p:spPr>
          <a:xfrm>
            <a:off x="12861913" y="4709355"/>
            <a:ext cx="4928937" cy="365366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3750811"/>
            <a:ext cx="111614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imetnikom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običajno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zagotavljajo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časovno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omejen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monopol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prodajo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promocijo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njihovih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del,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drugim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preprečujejo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 bi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brez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njihovega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dovoljenja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počeli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enako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dejanja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imenujejo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kršitve</a:t>
            </a:r>
            <a:r>
              <a:rPr lang="en-GB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it-IT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E081D5-F8FA-4046-939C-513349CF239A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Kaj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intelektualna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lastnina</a:t>
            </a:r>
            <a:endParaRPr lang="en-US" sz="4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9B29D7E-F973-4C5F-8346-43D1E3A154A0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D7156F-34F1-CF1B-6532-98CAC40F1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7" t="9047"/>
          <a:stretch/>
        </p:blipFill>
        <p:spPr>
          <a:xfrm>
            <a:off x="16197014" y="7200900"/>
            <a:ext cx="2066923" cy="153214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382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Tradicionalno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vire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izdajale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razvite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vendar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tudi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razvoju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postajajo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ključni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ponudniki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svetovnem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merilu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po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državah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ZDA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največji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trgovec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licenčninami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vendar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EU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celota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največja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Številni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izdelki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storitve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s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katerimi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trguje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temeljijo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licence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pristojbine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pridobljene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pa so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posebna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sestavina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storitvami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E081D5-F8FA-4046-939C-513349CF239A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Kaj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intelektualna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lastnina</a:t>
            </a:r>
            <a:endParaRPr lang="en-US" sz="4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9B29D7E-F973-4C5F-8346-43D1E3A154A0}"/>
              </a:ext>
            </a:extLst>
          </p:cNvPr>
          <p:cNvSpPr/>
          <p:nvPr/>
        </p:nvSpPr>
        <p:spPr>
          <a:xfrm>
            <a:off x="497150" y="398562"/>
            <a:ext cx="14401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9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577059" y="2981370"/>
            <a:ext cx="3389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PATENTI</a:t>
            </a:r>
            <a:endParaRPr lang="en-GB" sz="2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it-IT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izključna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podeljena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izum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izdelek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postopek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splošno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zagotavlja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način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izvedbe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nečesa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ponuja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novo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tehnično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rešitev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Za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pridobitev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treba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tehnične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izumu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razkriti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javnosti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patentni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prijavi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127489" y="2981370"/>
            <a:ext cx="3409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AVTORSKE PRAVICE</a:t>
            </a:r>
            <a:endParaRPr lang="en-GB" sz="2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(ali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avtorja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je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pravni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izraz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opis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jih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imajo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ustvarjalci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nad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svojimi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literarnimi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umetniškimi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deli.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Avtorske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veljajo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različna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od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knjig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glasbe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kipov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filmov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do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računalniških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zbirk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podatkov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oglasov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zemljevidov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tehničnih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risb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7698049" y="2981370"/>
            <a:ext cx="3409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BLAGOVNA ZNAMKA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znak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po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katerem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mogoče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storitve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enega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razlikovati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storitev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drugih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podjetij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kombinacija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besed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črk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simbolov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oblik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barv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zvokov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itd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.).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Blagovne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znamke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zaščitene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pravicami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11268609" y="2981370"/>
            <a:ext cx="3140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POSLOVNE SKRIVNOSTI</a:t>
            </a:r>
            <a:endParaRPr lang="en-GB" sz="2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skrivnosti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zaupne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jih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mogoče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prodati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licencirati</a:t>
            </a:r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14570466" y="2981370"/>
            <a:ext cx="3140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INDIKACIJE</a:t>
            </a:r>
          </a:p>
          <a:p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(GI) je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proizvode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določenim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geografskim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poreklom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lastnostmi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ali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slovesom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posledica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tega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porekla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Da bi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deloval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geografska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označba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mora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izdelek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opredeliti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izdelek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poreklom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določenega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kraja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0F1DE3A-5E14-1EB0-D6FF-6C1A7A8FA3EB}"/>
              </a:ext>
            </a:extLst>
          </p:cNvPr>
          <p:cNvCxnSpPr>
            <a:cxnSpLocks/>
          </p:cNvCxnSpPr>
          <p:nvPr/>
        </p:nvCxnSpPr>
        <p:spPr>
          <a:xfrm>
            <a:off x="4046799" y="3025536"/>
            <a:ext cx="0" cy="5465034"/>
          </a:xfrm>
          <a:prstGeom prst="line">
            <a:avLst/>
          </a:prstGeom>
          <a:ln w="38100">
            <a:solidFill>
              <a:srgbClr val="F5D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0F1DE3A-5E14-1EB0-D6FF-6C1A7A8FA3EB}"/>
              </a:ext>
            </a:extLst>
          </p:cNvPr>
          <p:cNvCxnSpPr>
            <a:cxnSpLocks/>
          </p:cNvCxnSpPr>
          <p:nvPr/>
        </p:nvCxnSpPr>
        <p:spPr>
          <a:xfrm>
            <a:off x="7617359" y="3049620"/>
            <a:ext cx="0" cy="5465034"/>
          </a:xfrm>
          <a:prstGeom prst="line">
            <a:avLst/>
          </a:prstGeom>
          <a:ln w="38100">
            <a:solidFill>
              <a:srgbClr val="F5D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0F1DE3A-5E14-1EB0-D6FF-6C1A7A8FA3EB}"/>
              </a:ext>
            </a:extLst>
          </p:cNvPr>
          <p:cNvCxnSpPr>
            <a:cxnSpLocks/>
          </p:cNvCxnSpPr>
          <p:nvPr/>
        </p:nvCxnSpPr>
        <p:spPr>
          <a:xfrm>
            <a:off x="11187919" y="3031266"/>
            <a:ext cx="0" cy="5465034"/>
          </a:xfrm>
          <a:prstGeom prst="line">
            <a:avLst/>
          </a:prstGeom>
          <a:ln w="38100">
            <a:solidFill>
              <a:srgbClr val="F5D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0F1DE3A-5E14-1EB0-D6FF-6C1A7A8FA3EB}"/>
              </a:ext>
            </a:extLst>
          </p:cNvPr>
          <p:cNvCxnSpPr>
            <a:cxnSpLocks/>
          </p:cNvCxnSpPr>
          <p:nvPr/>
        </p:nvCxnSpPr>
        <p:spPr>
          <a:xfrm>
            <a:off x="14489774" y="3049620"/>
            <a:ext cx="0" cy="5465034"/>
          </a:xfrm>
          <a:prstGeom prst="line">
            <a:avLst/>
          </a:prstGeom>
          <a:ln w="38100">
            <a:solidFill>
              <a:srgbClr val="F5D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Uradne</a:t>
            </a:r>
            <a:r>
              <a:rPr lang="en-GB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 </a:t>
            </a:r>
            <a:r>
              <a:rPr lang="en-GB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definicije</a:t>
            </a:r>
            <a:r>
              <a:rPr lang="en-GB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: </a:t>
            </a:r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World Intellectual Property Organisation </a:t>
            </a:r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(WIPO)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22D7396-64A5-6C44-8C40-D5CED5192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09" y="2981370"/>
            <a:ext cx="476458" cy="5782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138" y="2928051"/>
            <a:ext cx="619125" cy="56528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222" y="2933700"/>
            <a:ext cx="549356" cy="53218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2946DE-FC65-4998-B172-2226DBCFDA4B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PIL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2439129-E7B7-4527-966F-421049EEB89E}"/>
              </a:ext>
            </a:extLst>
          </p:cNvPr>
          <p:cNvSpPr/>
          <p:nvPr/>
        </p:nvSpPr>
        <p:spPr>
          <a:xfrm>
            <a:off x="497150" y="398562"/>
            <a:ext cx="10767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E6767-16CF-2C9F-6FF9-22A730C460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45" t="7153" r="2792" b="6568"/>
          <a:stretch/>
        </p:blipFill>
        <p:spPr>
          <a:xfrm>
            <a:off x="12268200" y="361104"/>
            <a:ext cx="3428995" cy="20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2183368"/>
            <a:ext cx="160712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edini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lastnik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izuma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katerega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patent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nanaša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mogoče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uporabljati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tj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distribuirati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uvažati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prodajati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izdelovati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brez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vašega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uradnega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soglasja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en-US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ostane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veljavi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vsemi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svojimi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učinki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 let - od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trenutka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prijave</a:t>
            </a:r>
            <a:r>
              <a:rPr lang="en-US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474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PIL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Patenti</a:t>
            </a:r>
            <a:r>
              <a:rPr lang="en-US" sz="4000" b="1" dirty="0">
                <a:solidFill>
                  <a:srgbClr val="E076D1"/>
                </a:solidFill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E414B7-CF0B-4401-ACAC-869C8B7213C2}"/>
              </a:ext>
            </a:extLst>
          </p:cNvPr>
          <p:cNvSpPr/>
          <p:nvPr/>
        </p:nvSpPr>
        <p:spPr>
          <a:xfrm>
            <a:off x="497150" y="398562"/>
            <a:ext cx="14401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intelektualne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lastnine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55D49-533E-7F65-B051-546CE159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311" y="5269704"/>
            <a:ext cx="3918767" cy="233054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BF189A47-CABC-4AC3-A5B3-7F5584B1D787}"/>
              </a:ext>
            </a:extLst>
          </p:cNvPr>
          <p:cNvGrpSpPr/>
          <p:nvPr/>
        </p:nvGrpSpPr>
        <p:grpSpPr>
          <a:xfrm>
            <a:off x="1219200" y="6210300"/>
            <a:ext cx="13057602" cy="2054989"/>
            <a:chOff x="12858" y="1171857"/>
            <a:chExt cx="3843337" cy="2738377"/>
          </a:xfrm>
        </p:grpSpPr>
        <p:sp>
          <p:nvSpPr>
            <p:cNvPr id="9" name="Rettangolo arrotondato 15">
              <a:extLst>
                <a:ext uri="{FF2B5EF4-FFF2-40B4-BE49-F238E27FC236}">
                  <a16:creationId xmlns:a16="http://schemas.microsoft.com/office/drawing/2014/main" id="{A96EB8CD-BA5B-4B0E-8E75-EB3A18199D86}"/>
                </a:ext>
              </a:extLst>
            </p:cNvPr>
            <p:cNvSpPr/>
            <p:nvPr/>
          </p:nvSpPr>
          <p:spPr>
            <a:xfrm>
              <a:off x="12858" y="1171857"/>
              <a:ext cx="3843337" cy="2738377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BDFE02E-4A34-4A55-A601-7939B1E4C443}"/>
                </a:ext>
              </a:extLst>
            </p:cNvPr>
            <p:cNvSpPr txBox="1"/>
            <p:nvPr/>
          </p:nvSpPr>
          <p:spPr>
            <a:xfrm>
              <a:off x="93062" y="1252061"/>
              <a:ext cx="3682929" cy="2577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C93D121-4DB4-173C-135E-E21A59AE7BFE}"/>
              </a:ext>
            </a:extLst>
          </p:cNvPr>
          <p:cNvSpPr txBox="1"/>
          <p:nvPr/>
        </p:nvSpPr>
        <p:spPr>
          <a:xfrm>
            <a:off x="1904999" y="6438900"/>
            <a:ext cx="12371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sz="2800" dirty="0"/>
              <a:t>Patenti ne veljajo v vseh državah: pravice, ki jih zagotavlja določen patent, so omejene na državo prijave in v skladu z določeno ozemeljsko zakonodajo (če obstaja).</a:t>
            </a:r>
            <a:endParaRPr lang="en-SI" sz="2800" dirty="0"/>
          </a:p>
        </p:txBody>
      </p:sp>
    </p:spTree>
    <p:extLst>
      <p:ext uri="{BB962C8B-B14F-4D97-AF65-F5344CB8AC3E}">
        <p14:creationId xmlns:p14="http://schemas.microsoft.com/office/powerpoint/2010/main" val="13153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A0FF3A-FE75-94B1-D18D-42753ECA6E59}"/>
              </a:ext>
            </a:extLst>
          </p:cNvPr>
          <p:cNvSpPr txBox="1"/>
          <p:nvPr/>
        </p:nvSpPr>
        <p:spPr>
          <a:xfrm>
            <a:off x="497150" y="3178778"/>
            <a:ext cx="107804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 splošno velja, da se avtorske pravice nanašajo na dela, ki se običajno imenujejo "ustvarjalni" izdelki, ne pa tudi na ideje, metodologije in postopke, ki so pripeljali do njihovega nastanka.</a:t>
            </a:r>
            <a:endParaRPr lang="en-US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428F14-25ED-43DA-7F9A-9BB54D0C93D2}"/>
              </a:ext>
            </a:extLst>
          </p:cNvPr>
          <p:cNvSpPr txBox="1"/>
          <p:nvPr/>
        </p:nvSpPr>
        <p:spPr>
          <a:xfrm>
            <a:off x="497150" y="1104900"/>
            <a:ext cx="135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Razdelek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Primeri</a:t>
            </a:r>
            <a:r>
              <a:rPr lang="en-US" sz="40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PIL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Avtorske</a:t>
            </a:r>
            <a:r>
              <a:rPr lang="en-US" sz="40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pravice</a:t>
            </a:r>
            <a:r>
              <a:rPr lang="en-US" sz="4000" b="1" dirty="0">
                <a:solidFill>
                  <a:srgbClr val="E076D1"/>
                </a:solidFill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F450C45-1220-4FC8-8A0E-ACE7C30C0166}"/>
              </a:ext>
            </a:extLst>
          </p:cNvPr>
          <p:cNvSpPr/>
          <p:nvPr/>
        </p:nvSpPr>
        <p:spPr>
          <a:xfrm>
            <a:off x="497150" y="398562"/>
            <a:ext cx="852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Enota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1: PIL 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mednarodna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52D4D-FC03-6839-3574-AE445174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754" y="5338230"/>
            <a:ext cx="5539880" cy="319875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A93EF82-CDD0-45F1-9BC6-A3B8E9B4D60C}"/>
              </a:ext>
            </a:extLst>
          </p:cNvPr>
          <p:cNvGrpSpPr/>
          <p:nvPr/>
        </p:nvGrpSpPr>
        <p:grpSpPr>
          <a:xfrm>
            <a:off x="3886200" y="6282305"/>
            <a:ext cx="8763000" cy="2054989"/>
            <a:chOff x="12858" y="1171857"/>
            <a:chExt cx="3843337" cy="2738377"/>
          </a:xfrm>
        </p:grpSpPr>
        <p:sp>
          <p:nvSpPr>
            <p:cNvPr id="14" name="Rettangolo arrotondato 15">
              <a:extLst>
                <a:ext uri="{FF2B5EF4-FFF2-40B4-BE49-F238E27FC236}">
                  <a16:creationId xmlns:a16="http://schemas.microsoft.com/office/drawing/2014/main" id="{0E28B2A2-CA61-4A11-AA59-471FFB9AD800}"/>
                </a:ext>
              </a:extLst>
            </p:cNvPr>
            <p:cNvSpPr/>
            <p:nvPr/>
          </p:nvSpPr>
          <p:spPr>
            <a:xfrm>
              <a:off x="12858" y="1171857"/>
              <a:ext cx="3843337" cy="2738377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B0589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08595DA-AA93-4BF4-8F73-DFE5614105E3}"/>
                </a:ext>
              </a:extLst>
            </p:cNvPr>
            <p:cNvSpPr txBox="1"/>
            <p:nvPr/>
          </p:nvSpPr>
          <p:spPr>
            <a:xfrm>
              <a:off x="93062" y="1252061"/>
              <a:ext cx="3682929" cy="2577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C496D0D-A980-F431-9158-C1D58867E906}"/>
              </a:ext>
            </a:extLst>
          </p:cNvPr>
          <p:cNvSpPr txBox="1"/>
          <p:nvPr/>
        </p:nvSpPr>
        <p:spPr>
          <a:xfrm>
            <a:off x="4110668" y="6524969"/>
            <a:ext cx="91505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u-ZA" sz="2400" dirty="0"/>
              <a:t>Snemanje</a:t>
            </a:r>
          </a:p>
          <a:p>
            <a:r>
              <a:rPr lang="zu-ZA" sz="2400" dirty="0"/>
              <a:t>Oddajanje</a:t>
            </a:r>
          </a:p>
          <a:p>
            <a:r>
              <a:rPr lang="zu-ZA" sz="2400" dirty="0"/>
              <a:t>Javno izvajanje</a:t>
            </a:r>
          </a:p>
          <a:p>
            <a:r>
              <a:rPr lang="zu-ZA" sz="2400" dirty="0"/>
              <a:t>Razno (razmnoževanje v različnih oblikah)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380328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1640</Words>
  <Application>Microsoft Office PowerPoint</Application>
  <PresentationFormat>Custom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Microsoft Sans Serif</vt:lpstr>
      <vt:lpstr>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E4F PPT TEMPLATE</dc:title>
  <dc:creator>Monia Coppola</dc:creator>
  <cp:keywords>DAE5WsvJFTY,BAEXurJiHZU</cp:keywords>
  <cp:lastModifiedBy>Jasmina Nikić</cp:lastModifiedBy>
  <cp:revision>63</cp:revision>
  <dcterms:created xsi:type="dcterms:W3CDTF">2022-02-25T10:54:18Z</dcterms:created>
  <dcterms:modified xsi:type="dcterms:W3CDTF">2023-06-27T08:35:07Z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